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Lst>
  <p:sldSz cx="12179300" cy="9134475" type="ledger"/>
  <p:notesSz cx="6858000" cy="9144000"/>
  <p:defaultTextStyle>
    <a:defPPr>
      <a:defRPr lang="en-US"/>
    </a:defPPr>
    <a:lvl1pPr marL="0" algn="l" defTabSz="608858" rtl="0" eaLnBrk="1" latinLnBrk="0" hangingPunct="1">
      <a:defRPr sz="2400" kern="1200">
        <a:solidFill>
          <a:schemeClr val="tx1"/>
        </a:solidFill>
        <a:latin typeface="+mn-lt"/>
        <a:ea typeface="+mn-ea"/>
        <a:cs typeface="+mn-cs"/>
      </a:defRPr>
    </a:lvl1pPr>
    <a:lvl2pPr marL="608858" algn="l" defTabSz="608858" rtl="0" eaLnBrk="1" latinLnBrk="0" hangingPunct="1">
      <a:defRPr sz="2400" kern="1200">
        <a:solidFill>
          <a:schemeClr val="tx1"/>
        </a:solidFill>
        <a:latin typeface="+mn-lt"/>
        <a:ea typeface="+mn-ea"/>
        <a:cs typeface="+mn-cs"/>
      </a:defRPr>
    </a:lvl2pPr>
    <a:lvl3pPr marL="1217715" algn="l" defTabSz="608858" rtl="0" eaLnBrk="1" latinLnBrk="0" hangingPunct="1">
      <a:defRPr sz="2400" kern="1200">
        <a:solidFill>
          <a:schemeClr val="tx1"/>
        </a:solidFill>
        <a:latin typeface="+mn-lt"/>
        <a:ea typeface="+mn-ea"/>
        <a:cs typeface="+mn-cs"/>
      </a:defRPr>
    </a:lvl3pPr>
    <a:lvl4pPr marL="1826573" algn="l" defTabSz="608858" rtl="0" eaLnBrk="1" latinLnBrk="0" hangingPunct="1">
      <a:defRPr sz="2400" kern="1200">
        <a:solidFill>
          <a:schemeClr val="tx1"/>
        </a:solidFill>
        <a:latin typeface="+mn-lt"/>
        <a:ea typeface="+mn-ea"/>
        <a:cs typeface="+mn-cs"/>
      </a:defRPr>
    </a:lvl4pPr>
    <a:lvl5pPr marL="2435431" algn="l" defTabSz="608858" rtl="0" eaLnBrk="1" latinLnBrk="0" hangingPunct="1">
      <a:defRPr sz="2400" kern="1200">
        <a:solidFill>
          <a:schemeClr val="tx1"/>
        </a:solidFill>
        <a:latin typeface="+mn-lt"/>
        <a:ea typeface="+mn-ea"/>
        <a:cs typeface="+mn-cs"/>
      </a:defRPr>
    </a:lvl5pPr>
    <a:lvl6pPr marL="3044289" algn="l" defTabSz="608858" rtl="0" eaLnBrk="1" latinLnBrk="0" hangingPunct="1">
      <a:defRPr sz="2400" kern="1200">
        <a:solidFill>
          <a:schemeClr val="tx1"/>
        </a:solidFill>
        <a:latin typeface="+mn-lt"/>
        <a:ea typeface="+mn-ea"/>
        <a:cs typeface="+mn-cs"/>
      </a:defRPr>
    </a:lvl6pPr>
    <a:lvl7pPr marL="3653147" algn="l" defTabSz="608858" rtl="0" eaLnBrk="1" latinLnBrk="0" hangingPunct="1">
      <a:defRPr sz="2400" kern="1200">
        <a:solidFill>
          <a:schemeClr val="tx1"/>
        </a:solidFill>
        <a:latin typeface="+mn-lt"/>
        <a:ea typeface="+mn-ea"/>
        <a:cs typeface="+mn-cs"/>
      </a:defRPr>
    </a:lvl7pPr>
    <a:lvl8pPr marL="4262005" algn="l" defTabSz="608858" rtl="0" eaLnBrk="1" latinLnBrk="0" hangingPunct="1">
      <a:defRPr sz="2400" kern="1200">
        <a:solidFill>
          <a:schemeClr val="tx1"/>
        </a:solidFill>
        <a:latin typeface="+mn-lt"/>
        <a:ea typeface="+mn-ea"/>
        <a:cs typeface="+mn-cs"/>
      </a:defRPr>
    </a:lvl8pPr>
    <a:lvl9pPr marL="4870862" algn="l" defTabSz="608858"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0" d="100"/>
          <a:sy n="150" d="100"/>
        </p:scale>
        <p:origin x="-528" y="2904"/>
      </p:cViewPr>
      <p:guideLst>
        <p:guide orient="horz" pos="2877"/>
        <p:guide pos="38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9" y="2837608"/>
            <a:ext cx="10352405" cy="1957992"/>
          </a:xfrm>
          <a:prstGeom prst="rect">
            <a:avLst/>
          </a:prstGeom>
        </p:spPr>
        <p:txBody>
          <a:bodyPr lIns="121789" tIns="60894" rIns="121789" bIns="60894"/>
          <a:lstStyle/>
          <a:p>
            <a:r>
              <a:rPr lang="en-CA"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858" indent="0" algn="ctr">
              <a:buNone/>
              <a:defRPr>
                <a:solidFill>
                  <a:schemeClr val="tx1">
                    <a:tint val="75000"/>
                  </a:schemeClr>
                </a:solidFill>
              </a:defRPr>
            </a:lvl2pPr>
            <a:lvl3pPr marL="1217715" indent="0" algn="ctr">
              <a:buNone/>
              <a:defRPr>
                <a:solidFill>
                  <a:schemeClr val="tx1">
                    <a:tint val="75000"/>
                  </a:schemeClr>
                </a:solidFill>
              </a:defRPr>
            </a:lvl3pPr>
            <a:lvl4pPr marL="1826573" indent="0" algn="ctr">
              <a:buNone/>
              <a:defRPr>
                <a:solidFill>
                  <a:schemeClr val="tx1">
                    <a:tint val="75000"/>
                  </a:schemeClr>
                </a:solidFill>
              </a:defRPr>
            </a:lvl4pPr>
            <a:lvl5pPr marL="2435431" indent="0" algn="ctr">
              <a:buNone/>
              <a:defRPr>
                <a:solidFill>
                  <a:schemeClr val="tx1">
                    <a:tint val="75000"/>
                  </a:schemeClr>
                </a:solidFill>
              </a:defRPr>
            </a:lvl5pPr>
            <a:lvl6pPr marL="3044289" indent="0" algn="ctr">
              <a:buNone/>
              <a:defRPr>
                <a:solidFill>
                  <a:schemeClr val="tx1">
                    <a:tint val="75000"/>
                  </a:schemeClr>
                </a:solidFill>
              </a:defRPr>
            </a:lvl6pPr>
            <a:lvl7pPr marL="3653147" indent="0" algn="ctr">
              <a:buNone/>
              <a:defRPr>
                <a:solidFill>
                  <a:schemeClr val="tx1">
                    <a:tint val="75000"/>
                  </a:schemeClr>
                </a:solidFill>
              </a:defRPr>
            </a:lvl7pPr>
            <a:lvl8pPr marL="4262005" indent="0" algn="ctr">
              <a:buNone/>
              <a:defRPr>
                <a:solidFill>
                  <a:schemeClr val="tx1">
                    <a:tint val="75000"/>
                  </a:schemeClr>
                </a:solidFill>
              </a:defRPr>
            </a:lvl8pPr>
            <a:lvl9pPr marL="4870862"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D8E5D0C-07D7-7047-9D28-DBF887F080A9}" type="datetimeFigureOut">
              <a:rPr lang="en-US" smtClean="0"/>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5072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121789" tIns="60894" rIns="121789" bIns="60894"/>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8E5D0C-07D7-7047-9D28-DBF887F080A9}" type="datetimeFigureOut">
              <a:rPr lang="en-US" smtClean="0"/>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2001726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60639" y="486328"/>
            <a:ext cx="3649561" cy="10382007"/>
          </a:xfrm>
          <a:prstGeom prst="rect">
            <a:avLst/>
          </a:prstGeom>
        </p:spPr>
        <p:txBody>
          <a:bodyPr vert="eaVert" lIns="121789" tIns="60894" rIns="121789" bIns="60894"/>
          <a:lstStyle/>
          <a:p>
            <a:r>
              <a:rPr lang="en-CA" smtClean="0"/>
              <a:t>Click to edit Master title style</a:t>
            </a:r>
            <a:endParaRPr lang="en-US"/>
          </a:p>
        </p:txBody>
      </p:sp>
      <p:sp>
        <p:nvSpPr>
          <p:cNvPr id="3" name="Vertical Text Placeholder 2"/>
          <p:cNvSpPr>
            <a:spLocks noGrp="1"/>
          </p:cNvSpPr>
          <p:nvPr>
            <p:ph type="body" orient="vert" idx="1"/>
          </p:nvPr>
        </p:nvSpPr>
        <p:spPr>
          <a:xfrm>
            <a:off x="811955" y="486328"/>
            <a:ext cx="10745695" cy="1038200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8E5D0C-07D7-7047-9D28-DBF887F080A9}" type="datetimeFigureOut">
              <a:rPr lang="en-US" smtClean="0"/>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53866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121789" tIns="60894" rIns="121789" bIns="60894"/>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D8E5D0C-07D7-7047-9D28-DBF887F080A9}" type="datetimeFigureOut">
              <a:rPr lang="en-US" smtClean="0"/>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320444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2" y="5869748"/>
            <a:ext cx="10352405" cy="1814208"/>
          </a:xfrm>
          <a:prstGeom prst="rect">
            <a:avLst/>
          </a:prstGeom>
        </p:spPr>
        <p:txBody>
          <a:bodyPr lIns="121789" tIns="60894" rIns="121789" bIns="60894" anchor="t"/>
          <a:lstStyle>
            <a:lvl1pPr algn="l">
              <a:defRPr sz="5300" b="1" cap="all"/>
            </a:lvl1pPr>
          </a:lstStyle>
          <a:p>
            <a:r>
              <a:rPr lang="en-CA" smtClean="0"/>
              <a:t>Click to edit Master title style</a:t>
            </a:r>
            <a:endParaRPr lang="en-US"/>
          </a:p>
        </p:txBody>
      </p:sp>
      <p:sp>
        <p:nvSpPr>
          <p:cNvPr id="3" name="Text Placeholder 2"/>
          <p:cNvSpPr>
            <a:spLocks noGrp="1"/>
          </p:cNvSpPr>
          <p:nvPr>
            <p:ph type="body" idx="1"/>
          </p:nvPr>
        </p:nvSpPr>
        <p:spPr>
          <a:xfrm>
            <a:off x="962082" y="3871582"/>
            <a:ext cx="10352405" cy="1998166"/>
          </a:xfrm>
        </p:spPr>
        <p:txBody>
          <a:bodyPr anchor="b"/>
          <a:lstStyle>
            <a:lvl1pPr marL="0" indent="0">
              <a:buNone/>
              <a:defRPr sz="2700">
                <a:solidFill>
                  <a:schemeClr val="tx1">
                    <a:tint val="75000"/>
                  </a:schemeClr>
                </a:solidFill>
              </a:defRPr>
            </a:lvl1pPr>
            <a:lvl2pPr marL="608858" indent="0">
              <a:buNone/>
              <a:defRPr sz="2400">
                <a:solidFill>
                  <a:schemeClr val="tx1">
                    <a:tint val="75000"/>
                  </a:schemeClr>
                </a:solidFill>
              </a:defRPr>
            </a:lvl2pPr>
            <a:lvl3pPr marL="1217715" indent="0">
              <a:buNone/>
              <a:defRPr sz="2100">
                <a:solidFill>
                  <a:schemeClr val="tx1">
                    <a:tint val="75000"/>
                  </a:schemeClr>
                </a:solidFill>
              </a:defRPr>
            </a:lvl3pPr>
            <a:lvl4pPr marL="1826573" indent="0">
              <a:buNone/>
              <a:defRPr sz="1900">
                <a:solidFill>
                  <a:schemeClr val="tx1">
                    <a:tint val="75000"/>
                  </a:schemeClr>
                </a:solidFill>
              </a:defRPr>
            </a:lvl4pPr>
            <a:lvl5pPr marL="2435431" indent="0">
              <a:buNone/>
              <a:defRPr sz="1900">
                <a:solidFill>
                  <a:schemeClr val="tx1">
                    <a:tint val="75000"/>
                  </a:schemeClr>
                </a:solidFill>
              </a:defRPr>
            </a:lvl5pPr>
            <a:lvl6pPr marL="3044289" indent="0">
              <a:buNone/>
              <a:defRPr sz="1900">
                <a:solidFill>
                  <a:schemeClr val="tx1">
                    <a:tint val="75000"/>
                  </a:schemeClr>
                </a:solidFill>
              </a:defRPr>
            </a:lvl6pPr>
            <a:lvl7pPr marL="3653147" indent="0">
              <a:buNone/>
              <a:defRPr sz="1900">
                <a:solidFill>
                  <a:schemeClr val="tx1">
                    <a:tint val="75000"/>
                  </a:schemeClr>
                </a:solidFill>
              </a:defRPr>
            </a:lvl7pPr>
            <a:lvl8pPr marL="4262005" indent="0">
              <a:buNone/>
              <a:defRPr sz="1900">
                <a:solidFill>
                  <a:schemeClr val="tx1">
                    <a:tint val="75000"/>
                  </a:schemeClr>
                </a:solidFill>
              </a:defRPr>
            </a:lvl8pPr>
            <a:lvl9pPr marL="4870862" indent="0">
              <a:buNone/>
              <a:defRPr sz="19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D8E5D0C-07D7-7047-9D28-DBF887F080A9}" type="datetimeFigureOut">
              <a:rPr lang="en-US" smtClean="0"/>
              <a:t>14-08-17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27006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121789" tIns="60894" rIns="121789" bIns="60894"/>
          <a:lstStyle/>
          <a:p>
            <a:r>
              <a:rPr lang="en-CA" smtClean="0"/>
              <a:t>Click to edit Master title style</a:t>
            </a:r>
            <a:endParaRPr lang="en-US"/>
          </a:p>
        </p:txBody>
      </p:sp>
      <p:sp>
        <p:nvSpPr>
          <p:cNvPr id="3" name="Content Placeholder 2"/>
          <p:cNvSpPr>
            <a:spLocks noGrp="1"/>
          </p:cNvSpPr>
          <p:nvPr>
            <p:ph sz="half" idx="1"/>
          </p:nvPr>
        </p:nvSpPr>
        <p:spPr>
          <a:xfrm>
            <a:off x="811953" y="2839725"/>
            <a:ext cx="7197628" cy="80286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8212570" y="2839725"/>
            <a:ext cx="7197628" cy="80286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D8E5D0C-07D7-7047-9D28-DBF887F080A9}" type="datetimeFigureOut">
              <a:rPr lang="en-US" smtClean="0"/>
              <a:t>14-08-17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180988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121789" tIns="60894" rIns="121789" bIns="60894"/>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8965" y="2044685"/>
            <a:ext cx="5381306" cy="852127"/>
          </a:xfrm>
        </p:spPr>
        <p:txBody>
          <a:bodyPr anchor="b"/>
          <a:lstStyle>
            <a:lvl1pPr marL="0" indent="0">
              <a:buNone/>
              <a:defRPr sz="3200" b="1"/>
            </a:lvl1pPr>
            <a:lvl2pPr marL="608858" indent="0">
              <a:buNone/>
              <a:defRPr sz="2700" b="1"/>
            </a:lvl2pPr>
            <a:lvl3pPr marL="1217715" indent="0">
              <a:buNone/>
              <a:defRPr sz="2400" b="1"/>
            </a:lvl3pPr>
            <a:lvl4pPr marL="1826573" indent="0">
              <a:buNone/>
              <a:defRPr sz="2100" b="1"/>
            </a:lvl4pPr>
            <a:lvl5pPr marL="2435431" indent="0">
              <a:buNone/>
              <a:defRPr sz="2100" b="1"/>
            </a:lvl5pPr>
            <a:lvl6pPr marL="3044289" indent="0">
              <a:buNone/>
              <a:defRPr sz="2100" b="1"/>
            </a:lvl6pPr>
            <a:lvl7pPr marL="3653147" indent="0">
              <a:buNone/>
              <a:defRPr sz="2100" b="1"/>
            </a:lvl7pPr>
            <a:lvl8pPr marL="4262005" indent="0">
              <a:buNone/>
              <a:defRPr sz="2100" b="1"/>
            </a:lvl8pPr>
            <a:lvl9pPr marL="4870862" indent="0">
              <a:buNone/>
              <a:defRPr sz="2100" b="1"/>
            </a:lvl9pPr>
          </a:lstStyle>
          <a:p>
            <a:pPr lvl="0"/>
            <a:r>
              <a:rPr lang="en-CA"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86917" y="2044685"/>
            <a:ext cx="5383420" cy="852127"/>
          </a:xfrm>
        </p:spPr>
        <p:txBody>
          <a:bodyPr anchor="b"/>
          <a:lstStyle>
            <a:lvl1pPr marL="0" indent="0">
              <a:buNone/>
              <a:defRPr sz="3200" b="1"/>
            </a:lvl1pPr>
            <a:lvl2pPr marL="608858" indent="0">
              <a:buNone/>
              <a:defRPr sz="2700" b="1"/>
            </a:lvl2pPr>
            <a:lvl3pPr marL="1217715" indent="0">
              <a:buNone/>
              <a:defRPr sz="2400" b="1"/>
            </a:lvl3pPr>
            <a:lvl4pPr marL="1826573" indent="0">
              <a:buNone/>
              <a:defRPr sz="2100" b="1"/>
            </a:lvl4pPr>
            <a:lvl5pPr marL="2435431" indent="0">
              <a:buNone/>
              <a:defRPr sz="2100" b="1"/>
            </a:lvl5pPr>
            <a:lvl6pPr marL="3044289" indent="0">
              <a:buNone/>
              <a:defRPr sz="2100" b="1"/>
            </a:lvl6pPr>
            <a:lvl7pPr marL="3653147" indent="0">
              <a:buNone/>
              <a:defRPr sz="2100" b="1"/>
            </a:lvl7pPr>
            <a:lvl8pPr marL="4262005" indent="0">
              <a:buNone/>
              <a:defRPr sz="2100" b="1"/>
            </a:lvl8pPr>
            <a:lvl9pPr marL="4870862" indent="0">
              <a:buNone/>
              <a:defRPr sz="2100" b="1"/>
            </a:lvl9pPr>
          </a:lstStyle>
          <a:p>
            <a:pPr lvl="0"/>
            <a:r>
              <a:rPr lang="en-CA" smtClean="0"/>
              <a:t>Click to edit Master text styles</a:t>
            </a:r>
          </a:p>
        </p:txBody>
      </p:sp>
      <p:sp>
        <p:nvSpPr>
          <p:cNvPr id="6" name="Content Placeholder 5"/>
          <p:cNvSpPr>
            <a:spLocks noGrp="1"/>
          </p:cNvSpPr>
          <p:nvPr>
            <p:ph sz="quarter" idx="4"/>
          </p:nvPr>
        </p:nvSpPr>
        <p:spPr>
          <a:xfrm>
            <a:off x="6186917"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D8E5D0C-07D7-7047-9D28-DBF887F080A9}" type="datetimeFigureOut">
              <a:rPr lang="en-US" smtClean="0"/>
              <a:t>14-08-17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293794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8965" y="365802"/>
            <a:ext cx="10961370" cy="1522413"/>
          </a:xfrm>
          <a:prstGeom prst="rect">
            <a:avLst/>
          </a:prstGeom>
        </p:spPr>
        <p:txBody>
          <a:bodyPr lIns="121789" tIns="60894" rIns="121789" bIns="60894"/>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D8E5D0C-07D7-7047-9D28-DBF887F080A9}" type="datetimeFigureOut">
              <a:rPr lang="en-US" smtClean="0"/>
              <a:t>14-08-17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111285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5D0C-07D7-7047-9D28-DBF887F080A9}" type="datetimeFigureOut">
              <a:rPr lang="en-US" smtClean="0"/>
              <a:t>14-08-17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96106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7" y="363687"/>
            <a:ext cx="4006906" cy="1547786"/>
          </a:xfrm>
          <a:prstGeom prst="rect">
            <a:avLst/>
          </a:prstGeom>
        </p:spPr>
        <p:txBody>
          <a:bodyPr lIns="121789" tIns="60894" rIns="121789" bIns="60894" anchor="b"/>
          <a:lstStyle>
            <a:lvl1pPr algn="l">
              <a:defRPr sz="2700" b="1"/>
            </a:lvl1pPr>
          </a:lstStyle>
          <a:p>
            <a:r>
              <a:rPr lang="en-CA" smtClean="0"/>
              <a:t>Click to edit Master title style</a:t>
            </a:r>
            <a:endParaRPr lang="en-US"/>
          </a:p>
        </p:txBody>
      </p:sp>
      <p:sp>
        <p:nvSpPr>
          <p:cNvPr id="3" name="Content Placeholder 2"/>
          <p:cNvSpPr>
            <a:spLocks noGrp="1"/>
          </p:cNvSpPr>
          <p:nvPr>
            <p:ph idx="1"/>
          </p:nvPr>
        </p:nvSpPr>
        <p:spPr>
          <a:xfrm>
            <a:off x="4761768" y="363690"/>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8967" y="1911476"/>
            <a:ext cx="4006906" cy="6248235"/>
          </a:xfrm>
        </p:spPr>
        <p:txBody>
          <a:bodyPr/>
          <a:lstStyle>
            <a:lvl1pPr marL="0" indent="0">
              <a:buNone/>
              <a:defRPr sz="1900"/>
            </a:lvl1pPr>
            <a:lvl2pPr marL="608858" indent="0">
              <a:buNone/>
              <a:defRPr sz="1600"/>
            </a:lvl2pPr>
            <a:lvl3pPr marL="1217715" indent="0">
              <a:buNone/>
              <a:defRPr sz="1300"/>
            </a:lvl3pPr>
            <a:lvl4pPr marL="1826573" indent="0">
              <a:buNone/>
              <a:defRPr sz="1200"/>
            </a:lvl4pPr>
            <a:lvl5pPr marL="2435431" indent="0">
              <a:buNone/>
              <a:defRPr sz="1200"/>
            </a:lvl5pPr>
            <a:lvl6pPr marL="3044289" indent="0">
              <a:buNone/>
              <a:defRPr sz="1200"/>
            </a:lvl6pPr>
            <a:lvl7pPr marL="3653147" indent="0">
              <a:buNone/>
              <a:defRPr sz="1200"/>
            </a:lvl7pPr>
            <a:lvl8pPr marL="4262005" indent="0">
              <a:buNone/>
              <a:defRPr sz="1200"/>
            </a:lvl8pPr>
            <a:lvl9pPr marL="4870862"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8E5D0C-07D7-7047-9D28-DBF887F080A9}" type="datetimeFigureOut">
              <a:rPr lang="en-US" smtClean="0"/>
              <a:t>14-08-17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54901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a:prstGeom prst="rect">
            <a:avLst/>
          </a:prstGeom>
        </p:spPr>
        <p:txBody>
          <a:bodyPr lIns="121789" tIns="60894" rIns="121789" bIns="60894" anchor="b"/>
          <a:lstStyle>
            <a:lvl1pPr algn="l">
              <a:defRPr sz="2700" b="1"/>
            </a:lvl1pPr>
          </a:lstStyle>
          <a:p>
            <a:r>
              <a:rPr lang="en-CA"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858" indent="0">
              <a:buNone/>
              <a:defRPr sz="3700"/>
            </a:lvl2pPr>
            <a:lvl3pPr marL="1217715" indent="0">
              <a:buNone/>
              <a:defRPr sz="3200"/>
            </a:lvl3pPr>
            <a:lvl4pPr marL="1826573" indent="0">
              <a:buNone/>
              <a:defRPr sz="2700"/>
            </a:lvl4pPr>
            <a:lvl5pPr marL="2435431" indent="0">
              <a:buNone/>
              <a:defRPr sz="2700"/>
            </a:lvl5pPr>
            <a:lvl6pPr marL="3044289" indent="0">
              <a:buNone/>
              <a:defRPr sz="2700"/>
            </a:lvl6pPr>
            <a:lvl7pPr marL="3653147" indent="0">
              <a:buNone/>
              <a:defRPr sz="2700"/>
            </a:lvl7pPr>
            <a:lvl8pPr marL="4262005" indent="0">
              <a:buNone/>
              <a:defRPr sz="2700"/>
            </a:lvl8pPr>
            <a:lvl9pPr marL="4870862" indent="0">
              <a:buNone/>
              <a:defRPr sz="2700"/>
            </a:lvl9pPr>
          </a:lstStyle>
          <a:p>
            <a:endParaRPr lang="en-US"/>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8858" indent="0">
              <a:buNone/>
              <a:defRPr sz="1600"/>
            </a:lvl2pPr>
            <a:lvl3pPr marL="1217715" indent="0">
              <a:buNone/>
              <a:defRPr sz="1300"/>
            </a:lvl3pPr>
            <a:lvl4pPr marL="1826573" indent="0">
              <a:buNone/>
              <a:defRPr sz="1200"/>
            </a:lvl4pPr>
            <a:lvl5pPr marL="2435431" indent="0">
              <a:buNone/>
              <a:defRPr sz="1200"/>
            </a:lvl5pPr>
            <a:lvl6pPr marL="3044289" indent="0">
              <a:buNone/>
              <a:defRPr sz="1200"/>
            </a:lvl6pPr>
            <a:lvl7pPr marL="3653147" indent="0">
              <a:buNone/>
              <a:defRPr sz="1200"/>
            </a:lvl7pPr>
            <a:lvl8pPr marL="4262005" indent="0">
              <a:buNone/>
              <a:defRPr sz="1200"/>
            </a:lvl8pPr>
            <a:lvl9pPr marL="4870862"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D8E5D0C-07D7-7047-9D28-DBF887F080A9}" type="datetimeFigureOut">
              <a:rPr lang="en-US" smtClean="0"/>
              <a:t>14-08-17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A82334-8357-304F-9090-65F779E8A1A6}" type="slidenum">
              <a:rPr lang="en-US" smtClean="0"/>
              <a:t>‹#›</a:t>
            </a:fld>
            <a:endParaRPr lang="en-US"/>
          </a:p>
        </p:txBody>
      </p:sp>
    </p:spTree>
    <p:extLst>
      <p:ext uri="{BB962C8B-B14F-4D97-AF65-F5344CB8AC3E}">
        <p14:creationId xmlns:p14="http://schemas.microsoft.com/office/powerpoint/2010/main" val="510993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965" y="2131380"/>
            <a:ext cx="10961370" cy="6028331"/>
          </a:xfrm>
          <a:prstGeom prst="rect">
            <a:avLst/>
          </a:prstGeom>
        </p:spPr>
        <p:txBody>
          <a:bodyPr vert="horz" lIns="121772" tIns="60885" rIns="121772" bIns="60885"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8966" y="8466307"/>
            <a:ext cx="2841837" cy="486326"/>
          </a:xfrm>
          <a:prstGeom prst="rect">
            <a:avLst/>
          </a:prstGeom>
        </p:spPr>
        <p:txBody>
          <a:bodyPr vert="horz" lIns="121772" tIns="60885" rIns="121772" bIns="60885" rtlCol="0" anchor="ctr"/>
          <a:lstStyle>
            <a:lvl1pPr algn="l">
              <a:defRPr sz="1600">
                <a:solidFill>
                  <a:schemeClr val="tx1">
                    <a:tint val="75000"/>
                  </a:schemeClr>
                </a:solidFill>
              </a:defRPr>
            </a:lvl1pPr>
          </a:lstStyle>
          <a:p>
            <a:fld id="{6D8E5D0C-07D7-7047-9D28-DBF887F080A9}" type="datetimeFigureOut">
              <a:rPr lang="en-US" smtClean="0"/>
              <a:t>14-08-17</a:t>
            </a:fld>
            <a:endParaRPr lang="en-US"/>
          </a:p>
        </p:txBody>
      </p:sp>
      <p:sp>
        <p:nvSpPr>
          <p:cNvPr id="5" name="Footer Placeholder 4"/>
          <p:cNvSpPr>
            <a:spLocks noGrp="1"/>
          </p:cNvSpPr>
          <p:nvPr>
            <p:ph type="ftr" sz="quarter" idx="3"/>
          </p:nvPr>
        </p:nvSpPr>
        <p:spPr>
          <a:xfrm>
            <a:off x="4161261" y="8598597"/>
            <a:ext cx="3856778" cy="486326"/>
          </a:xfrm>
          <a:prstGeom prst="rect">
            <a:avLst/>
          </a:prstGeom>
        </p:spPr>
        <p:txBody>
          <a:bodyPr vert="horz" lIns="121772" tIns="60885" rIns="121772" bIns="60885" rtlCol="0" anchor="ctr"/>
          <a:lstStyle>
            <a:lvl1pPr algn="ctr">
              <a:defRPr sz="1400">
                <a:solidFill>
                  <a:schemeClr val="tx1">
                    <a:tint val="75000"/>
                  </a:schemeClr>
                </a:solidFill>
                <a:latin typeface="Eurostile"/>
                <a:cs typeface="Eurostile"/>
              </a:defRPr>
            </a:lvl1pPr>
          </a:lstStyle>
          <a:p>
            <a:r>
              <a:rPr lang="en-US" dirty="0" smtClean="0"/>
              <a:t>CADL03/6207, HND Stage 1, Final Project</a:t>
            </a:r>
            <a:endParaRPr lang="en-US" dirty="0"/>
          </a:p>
        </p:txBody>
      </p:sp>
      <p:sp>
        <p:nvSpPr>
          <p:cNvPr id="6" name="Slide Number Placeholder 5"/>
          <p:cNvSpPr>
            <a:spLocks noGrp="1"/>
          </p:cNvSpPr>
          <p:nvPr>
            <p:ph type="sldNum" sz="quarter" idx="4"/>
          </p:nvPr>
        </p:nvSpPr>
        <p:spPr>
          <a:xfrm>
            <a:off x="9178293" y="8572025"/>
            <a:ext cx="2841837" cy="486326"/>
          </a:xfrm>
          <a:prstGeom prst="rect">
            <a:avLst/>
          </a:prstGeom>
        </p:spPr>
        <p:txBody>
          <a:bodyPr vert="horz" lIns="121772" tIns="60885" rIns="121772" bIns="60885" rtlCol="0" anchor="ctr"/>
          <a:lstStyle>
            <a:lvl1pPr algn="r">
              <a:defRPr sz="1200">
                <a:solidFill>
                  <a:schemeClr val="tx1">
                    <a:tint val="75000"/>
                  </a:schemeClr>
                </a:solidFill>
                <a:latin typeface="Eurostile"/>
                <a:cs typeface="Eurostile"/>
              </a:defRPr>
            </a:lvl1pPr>
          </a:lstStyle>
          <a:p>
            <a:fld id="{6CA82334-8357-304F-9090-65F779E8A1A6}" type="slidenum">
              <a:rPr lang="en-US" smtClean="0"/>
              <a:pPr/>
              <a:t>‹#›</a:t>
            </a:fld>
            <a:endParaRPr lang="en-US" dirty="0"/>
          </a:p>
        </p:txBody>
      </p:sp>
      <p:pic>
        <p:nvPicPr>
          <p:cNvPr id="9" name="Picture 8" descr="good for now.png"/>
          <p:cNvPicPr>
            <a:picLocks noChangeAspect="1"/>
          </p:cNvPicPr>
          <p:nvPr userDrawn="1"/>
        </p:nvPicPr>
        <p:blipFill>
          <a:blip r:embed="rId13">
            <a:grayscl/>
            <a:alphaModFix amt="79000"/>
            <a:extLst>
              <a:ext uri="{BEBA8EAE-BF5A-486C-A8C5-ECC9F3942E4B}">
                <a14:imgProps xmlns:a14="http://schemas.microsoft.com/office/drawing/2010/main">
                  <a14:imgLayer r:embed="rId14">
                    <a14:imgEffect>
                      <a14:artisticGlass/>
                    </a14:imgEffect>
                    <a14:imgEffect>
                      <a14:sharpenSoften amount="100000"/>
                    </a14:imgEffect>
                    <a14:imgEffect>
                      <a14:colorTemperature colorTemp="6609"/>
                    </a14:imgEffect>
                    <a14:imgEffect>
                      <a14:saturation sat="200000"/>
                    </a14:imgEffect>
                    <a14:imgEffect>
                      <a14:brightnessContrast bright="48000" contrast="-70000"/>
                    </a14:imgEffect>
                  </a14:imgLayer>
                </a14:imgProps>
              </a:ext>
              <a:ext uri="{28A0092B-C50C-407E-A947-70E740481C1C}">
                <a14:useLocalDpi xmlns:a14="http://schemas.microsoft.com/office/drawing/2010/main" val="0"/>
              </a:ext>
            </a:extLst>
          </a:blip>
          <a:stretch>
            <a:fillRect/>
          </a:stretch>
        </p:blipFill>
        <p:spPr>
          <a:xfrm>
            <a:off x="334552" y="225864"/>
            <a:ext cx="1872000" cy="986238"/>
          </a:xfrm>
          <a:prstGeom prst="rect">
            <a:avLst/>
          </a:prstGeom>
          <a:effectLst>
            <a:outerShdw blurRad="50800" dist="38100" dir="2700000" algn="tl" rotWithShape="0">
              <a:srgbClr val="000000">
                <a:alpha val="43000"/>
              </a:srgbClr>
            </a:outerShdw>
          </a:effectLst>
        </p:spPr>
      </p:pic>
      <p:sp>
        <p:nvSpPr>
          <p:cNvPr id="10" name="TextBox 9"/>
          <p:cNvSpPr txBox="1"/>
          <p:nvPr userDrawn="1"/>
        </p:nvSpPr>
        <p:spPr>
          <a:xfrm>
            <a:off x="9397191" y="175065"/>
            <a:ext cx="2329142" cy="954107"/>
          </a:xfrm>
          <a:prstGeom prst="rect">
            <a:avLst/>
          </a:prstGeom>
          <a:noFill/>
          <a:ln>
            <a:gradFill flip="none" rotWithShape="1">
              <a:gsLst>
                <a:gs pos="80000">
                  <a:schemeClr val="tx1"/>
                </a:gs>
                <a:gs pos="100000">
                  <a:srgbClr val="FFFFFF"/>
                </a:gs>
              </a:gsLst>
              <a:path path="shape">
                <a:fillToRect l="50000" t="50000" r="50000" b="50000"/>
              </a:path>
              <a:tileRect/>
            </a:gradFill>
          </a:ln>
        </p:spPr>
        <p:txBody>
          <a:bodyPr wrap="square" rtlCol="0">
            <a:spAutoFit/>
          </a:bodyPr>
          <a:lstStyle/>
          <a:p>
            <a:r>
              <a:rPr lang="en-US" sz="1400" b="1" i="1" dirty="0">
                <a:latin typeface="Graphite Std"/>
                <a:cs typeface="Graphite Std"/>
              </a:rPr>
              <a:t>Ria Thompson, </a:t>
            </a:r>
            <a:r>
              <a:rPr lang="en-US" sz="1400" b="1" i="1" dirty="0" smtClean="0">
                <a:latin typeface="Graphite Std"/>
                <a:cs typeface="Graphite Std"/>
              </a:rPr>
              <a:t>DenDesignery</a:t>
            </a:r>
            <a:r>
              <a:rPr lang="en-US" sz="1400" b="1" i="1" dirty="0">
                <a:latin typeface="Graphite Std"/>
                <a:cs typeface="Graphite Std"/>
              </a:rPr>
              <a:t/>
            </a:r>
            <a:br>
              <a:rPr lang="en-US" sz="1400" b="1" i="1" dirty="0">
                <a:latin typeface="Graphite Std"/>
                <a:cs typeface="Graphite Std"/>
              </a:rPr>
            </a:br>
            <a:r>
              <a:rPr lang="en-US" sz="1400" b="1" i="1" dirty="0">
                <a:latin typeface="Graphite Std"/>
                <a:cs typeface="Graphite Std"/>
              </a:rPr>
              <a:t>+647 500 6518</a:t>
            </a:r>
            <a:br>
              <a:rPr lang="en-US" sz="1400" b="1" i="1" dirty="0">
                <a:latin typeface="Graphite Std"/>
                <a:cs typeface="Graphite Std"/>
              </a:rPr>
            </a:br>
            <a:r>
              <a:rPr lang="en-US" sz="1400" b="1" i="1" dirty="0" err="1">
                <a:latin typeface="Graphite Std"/>
                <a:cs typeface="Graphite Std"/>
              </a:rPr>
              <a:t>ria@</a:t>
            </a:r>
            <a:r>
              <a:rPr lang="en-US" sz="1400" b="1" i="1" dirty="0" err="1" smtClean="0">
                <a:latin typeface="Graphite Std"/>
                <a:cs typeface="Graphite Std"/>
              </a:rPr>
              <a:t>dendesignery.com</a:t>
            </a:r>
            <a:r>
              <a:rPr lang="en-US" sz="1400" b="1" i="1" dirty="0">
                <a:latin typeface="Graphite Std"/>
                <a:cs typeface="Graphite Std"/>
              </a:rPr>
              <a:t/>
            </a:r>
            <a:br>
              <a:rPr lang="en-US" sz="1400" b="1" i="1" dirty="0">
                <a:latin typeface="Graphite Std"/>
                <a:cs typeface="Graphite Std"/>
              </a:rPr>
            </a:br>
            <a:r>
              <a:rPr lang="en-US" sz="1400" b="1" i="1" dirty="0" err="1">
                <a:latin typeface="Graphite Std"/>
                <a:cs typeface="Graphite Std"/>
              </a:rPr>
              <a:t>www.dendesignery.com</a:t>
            </a:r>
            <a:endParaRPr lang="en-US" sz="1400" b="1" i="1" dirty="0">
              <a:latin typeface="Graphite Std"/>
              <a:cs typeface="Graphite Std"/>
            </a:endParaRPr>
          </a:p>
        </p:txBody>
      </p:sp>
      <p:sp>
        <p:nvSpPr>
          <p:cNvPr id="11" name="Rectangle 10"/>
          <p:cNvSpPr/>
          <p:nvPr userDrawn="1"/>
        </p:nvSpPr>
        <p:spPr>
          <a:xfrm>
            <a:off x="3301516" y="433818"/>
            <a:ext cx="5071754" cy="399779"/>
          </a:xfrm>
          <a:prstGeom prst="rect">
            <a:avLst/>
          </a:prstGeom>
        </p:spPr>
        <p:txBody>
          <a:bodyPr wrap="square" lIns="91427" tIns="45713" rIns="91427" bIns="45713">
            <a:spAutoFit/>
          </a:bodyPr>
          <a:lstStyle/>
          <a:p>
            <a:r>
              <a:rPr lang="en-US" sz="2000" i="1" dirty="0">
                <a:latin typeface="Eurostile"/>
                <a:cs typeface="Eurostile"/>
              </a:rPr>
              <a:t>UNDER-STAIRS BUILT-IN STORAGE CONCEPT</a:t>
            </a:r>
            <a:endParaRPr lang="en-US" sz="1600" dirty="0"/>
          </a:p>
        </p:txBody>
      </p:sp>
    </p:spTree>
    <p:extLst>
      <p:ext uri="{BB962C8B-B14F-4D97-AF65-F5344CB8AC3E}">
        <p14:creationId xmlns:p14="http://schemas.microsoft.com/office/powerpoint/2010/main" val="228485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8858" rtl="0" eaLnBrk="1" latinLnBrk="0" hangingPunct="1">
        <a:spcBef>
          <a:spcPct val="0"/>
        </a:spcBef>
        <a:buNone/>
        <a:defRPr sz="5900" kern="1200">
          <a:solidFill>
            <a:schemeClr val="tx1"/>
          </a:solidFill>
          <a:latin typeface="+mj-lt"/>
          <a:ea typeface="+mj-ea"/>
          <a:cs typeface="+mj-cs"/>
        </a:defRPr>
      </a:lvl1pPr>
    </p:titleStyle>
    <p:bodyStyle>
      <a:lvl1pPr marL="456643" indent="-456643" algn="l" defTabSz="608858" rtl="0" eaLnBrk="1" latinLnBrk="0" hangingPunct="1">
        <a:spcBef>
          <a:spcPct val="20000"/>
        </a:spcBef>
        <a:buFont typeface="Arial"/>
        <a:buChar char="•"/>
        <a:defRPr sz="4300" kern="1200">
          <a:solidFill>
            <a:schemeClr val="tx1"/>
          </a:solidFill>
          <a:latin typeface="+mn-lt"/>
          <a:ea typeface="+mn-ea"/>
          <a:cs typeface="+mn-cs"/>
        </a:defRPr>
      </a:lvl1pPr>
      <a:lvl2pPr marL="989394" indent="-380536" algn="l" defTabSz="608858" rtl="0" eaLnBrk="1" latinLnBrk="0" hangingPunct="1">
        <a:spcBef>
          <a:spcPct val="20000"/>
        </a:spcBef>
        <a:buFont typeface="Arial"/>
        <a:buChar char="–"/>
        <a:defRPr sz="3700" kern="1200">
          <a:solidFill>
            <a:schemeClr val="tx1"/>
          </a:solidFill>
          <a:latin typeface="+mn-lt"/>
          <a:ea typeface="+mn-ea"/>
          <a:cs typeface="+mn-cs"/>
        </a:defRPr>
      </a:lvl2pPr>
      <a:lvl3pPr marL="1522145" indent="-304428" algn="l" defTabSz="608858" rtl="0" eaLnBrk="1" latinLnBrk="0" hangingPunct="1">
        <a:spcBef>
          <a:spcPct val="20000"/>
        </a:spcBef>
        <a:buFont typeface="Arial"/>
        <a:buChar char="•"/>
        <a:defRPr sz="3200" kern="1200">
          <a:solidFill>
            <a:schemeClr val="tx1"/>
          </a:solidFill>
          <a:latin typeface="+mn-lt"/>
          <a:ea typeface="+mn-ea"/>
          <a:cs typeface="+mn-cs"/>
        </a:defRPr>
      </a:lvl3pPr>
      <a:lvl4pPr marL="2131001" indent="-304428" algn="l" defTabSz="608858" rtl="0" eaLnBrk="1" latinLnBrk="0" hangingPunct="1">
        <a:spcBef>
          <a:spcPct val="20000"/>
        </a:spcBef>
        <a:buFont typeface="Arial"/>
        <a:buChar char="–"/>
        <a:defRPr sz="2700" kern="1200">
          <a:solidFill>
            <a:schemeClr val="tx1"/>
          </a:solidFill>
          <a:latin typeface="+mn-lt"/>
          <a:ea typeface="+mn-ea"/>
          <a:cs typeface="+mn-cs"/>
        </a:defRPr>
      </a:lvl4pPr>
      <a:lvl5pPr marL="2739859" indent="-304428" algn="l" defTabSz="608858" rtl="0" eaLnBrk="1" latinLnBrk="0" hangingPunct="1">
        <a:spcBef>
          <a:spcPct val="20000"/>
        </a:spcBef>
        <a:buFont typeface="Arial"/>
        <a:buChar char="»"/>
        <a:defRPr sz="2700" kern="1200">
          <a:solidFill>
            <a:schemeClr val="tx1"/>
          </a:solidFill>
          <a:latin typeface="+mn-lt"/>
          <a:ea typeface="+mn-ea"/>
          <a:cs typeface="+mn-cs"/>
        </a:defRPr>
      </a:lvl5pPr>
      <a:lvl6pPr marL="3348718" indent="-304428" algn="l" defTabSz="608858" rtl="0" eaLnBrk="1" latinLnBrk="0" hangingPunct="1">
        <a:spcBef>
          <a:spcPct val="20000"/>
        </a:spcBef>
        <a:buFont typeface="Arial"/>
        <a:buChar char="•"/>
        <a:defRPr sz="2700" kern="1200">
          <a:solidFill>
            <a:schemeClr val="tx1"/>
          </a:solidFill>
          <a:latin typeface="+mn-lt"/>
          <a:ea typeface="+mn-ea"/>
          <a:cs typeface="+mn-cs"/>
        </a:defRPr>
      </a:lvl6pPr>
      <a:lvl7pPr marL="3957576" indent="-304428" algn="l" defTabSz="608858" rtl="0" eaLnBrk="1" latinLnBrk="0" hangingPunct="1">
        <a:spcBef>
          <a:spcPct val="20000"/>
        </a:spcBef>
        <a:buFont typeface="Arial"/>
        <a:buChar char="•"/>
        <a:defRPr sz="2700" kern="1200">
          <a:solidFill>
            <a:schemeClr val="tx1"/>
          </a:solidFill>
          <a:latin typeface="+mn-lt"/>
          <a:ea typeface="+mn-ea"/>
          <a:cs typeface="+mn-cs"/>
        </a:defRPr>
      </a:lvl7pPr>
      <a:lvl8pPr marL="4566434" indent="-304428" algn="l" defTabSz="608858" rtl="0" eaLnBrk="1" latinLnBrk="0" hangingPunct="1">
        <a:spcBef>
          <a:spcPct val="20000"/>
        </a:spcBef>
        <a:buFont typeface="Arial"/>
        <a:buChar char="•"/>
        <a:defRPr sz="2700" kern="1200">
          <a:solidFill>
            <a:schemeClr val="tx1"/>
          </a:solidFill>
          <a:latin typeface="+mn-lt"/>
          <a:ea typeface="+mn-ea"/>
          <a:cs typeface="+mn-cs"/>
        </a:defRPr>
      </a:lvl8pPr>
      <a:lvl9pPr marL="5175292" indent="-304428" algn="l" defTabSz="60885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858" rtl="0" eaLnBrk="1" latinLnBrk="0" hangingPunct="1">
        <a:defRPr sz="2400" kern="1200">
          <a:solidFill>
            <a:schemeClr val="tx1"/>
          </a:solidFill>
          <a:latin typeface="+mn-lt"/>
          <a:ea typeface="+mn-ea"/>
          <a:cs typeface="+mn-cs"/>
        </a:defRPr>
      </a:lvl1pPr>
      <a:lvl2pPr marL="608858" algn="l" defTabSz="608858" rtl="0" eaLnBrk="1" latinLnBrk="0" hangingPunct="1">
        <a:defRPr sz="2400" kern="1200">
          <a:solidFill>
            <a:schemeClr val="tx1"/>
          </a:solidFill>
          <a:latin typeface="+mn-lt"/>
          <a:ea typeface="+mn-ea"/>
          <a:cs typeface="+mn-cs"/>
        </a:defRPr>
      </a:lvl2pPr>
      <a:lvl3pPr marL="1217715" algn="l" defTabSz="608858" rtl="0" eaLnBrk="1" latinLnBrk="0" hangingPunct="1">
        <a:defRPr sz="2400" kern="1200">
          <a:solidFill>
            <a:schemeClr val="tx1"/>
          </a:solidFill>
          <a:latin typeface="+mn-lt"/>
          <a:ea typeface="+mn-ea"/>
          <a:cs typeface="+mn-cs"/>
        </a:defRPr>
      </a:lvl3pPr>
      <a:lvl4pPr marL="1826573" algn="l" defTabSz="608858" rtl="0" eaLnBrk="1" latinLnBrk="0" hangingPunct="1">
        <a:defRPr sz="2400" kern="1200">
          <a:solidFill>
            <a:schemeClr val="tx1"/>
          </a:solidFill>
          <a:latin typeface="+mn-lt"/>
          <a:ea typeface="+mn-ea"/>
          <a:cs typeface="+mn-cs"/>
        </a:defRPr>
      </a:lvl4pPr>
      <a:lvl5pPr marL="2435431" algn="l" defTabSz="608858" rtl="0" eaLnBrk="1" latinLnBrk="0" hangingPunct="1">
        <a:defRPr sz="2400" kern="1200">
          <a:solidFill>
            <a:schemeClr val="tx1"/>
          </a:solidFill>
          <a:latin typeface="+mn-lt"/>
          <a:ea typeface="+mn-ea"/>
          <a:cs typeface="+mn-cs"/>
        </a:defRPr>
      </a:lvl5pPr>
      <a:lvl6pPr marL="3044289" algn="l" defTabSz="608858" rtl="0" eaLnBrk="1" latinLnBrk="0" hangingPunct="1">
        <a:defRPr sz="2400" kern="1200">
          <a:solidFill>
            <a:schemeClr val="tx1"/>
          </a:solidFill>
          <a:latin typeface="+mn-lt"/>
          <a:ea typeface="+mn-ea"/>
          <a:cs typeface="+mn-cs"/>
        </a:defRPr>
      </a:lvl6pPr>
      <a:lvl7pPr marL="3653147" algn="l" defTabSz="608858" rtl="0" eaLnBrk="1" latinLnBrk="0" hangingPunct="1">
        <a:defRPr sz="2400" kern="1200">
          <a:solidFill>
            <a:schemeClr val="tx1"/>
          </a:solidFill>
          <a:latin typeface="+mn-lt"/>
          <a:ea typeface="+mn-ea"/>
          <a:cs typeface="+mn-cs"/>
        </a:defRPr>
      </a:lvl7pPr>
      <a:lvl8pPr marL="4262005" algn="l" defTabSz="608858" rtl="0" eaLnBrk="1" latinLnBrk="0" hangingPunct="1">
        <a:defRPr sz="2400" kern="1200">
          <a:solidFill>
            <a:schemeClr val="tx1"/>
          </a:solidFill>
          <a:latin typeface="+mn-lt"/>
          <a:ea typeface="+mn-ea"/>
          <a:cs typeface="+mn-cs"/>
        </a:defRPr>
      </a:lvl8pPr>
      <a:lvl9pPr marL="4870862" algn="l" defTabSz="60885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opoldorosati.com/2011/09/mercer-loft-soho-manhattan/03-26-resiz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CADL03/6207, HND Stage 1, Final Project</a:t>
            </a:r>
            <a:endParaRPr lang="en-US" dirty="0"/>
          </a:p>
        </p:txBody>
      </p:sp>
      <p:sp>
        <p:nvSpPr>
          <p:cNvPr id="5" name="Slide Number Placeholder 4"/>
          <p:cNvSpPr>
            <a:spLocks noGrp="1"/>
          </p:cNvSpPr>
          <p:nvPr>
            <p:ph type="sldNum" sz="quarter" idx="12"/>
          </p:nvPr>
        </p:nvSpPr>
        <p:spPr/>
        <p:txBody>
          <a:bodyPr/>
          <a:lstStyle/>
          <a:p>
            <a:fld id="{A3FA7095-699E-9748-A2EB-6882671471C9}" type="slidenum">
              <a:rPr lang="en-US" smtClean="0"/>
              <a:t>1</a:t>
            </a:fld>
            <a:endParaRPr lang="en-US" dirty="0"/>
          </a:p>
        </p:txBody>
      </p:sp>
      <p:sp>
        <p:nvSpPr>
          <p:cNvPr id="2" name="TextBox 1"/>
          <p:cNvSpPr txBox="1"/>
          <p:nvPr/>
        </p:nvSpPr>
        <p:spPr>
          <a:xfrm>
            <a:off x="4371110" y="369219"/>
            <a:ext cx="184666" cy="461665"/>
          </a:xfrm>
          <a:prstGeom prst="rect">
            <a:avLst/>
          </a:prstGeom>
          <a:noFill/>
        </p:spPr>
        <p:txBody>
          <a:bodyPr wrap="none" lIns="91427" tIns="45713" rIns="91427" bIns="45713" rtlCol="0">
            <a:spAutoFit/>
          </a:bodyPr>
          <a:lstStyle/>
          <a:p>
            <a:endParaRPr lang="en-US" dirty="0"/>
          </a:p>
        </p:txBody>
      </p:sp>
      <p:cxnSp>
        <p:nvCxnSpPr>
          <p:cNvPr id="13" name="Straight Connector 12"/>
          <p:cNvCxnSpPr/>
          <p:nvPr/>
        </p:nvCxnSpPr>
        <p:spPr>
          <a:xfrm flipV="1">
            <a:off x="59068" y="1288243"/>
            <a:ext cx="12046395" cy="1"/>
          </a:xfrm>
          <a:prstGeom prst="line">
            <a:avLst/>
          </a:prstGeom>
          <a:ln w="38100" cmpd="dbl">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158635745"/>
              </p:ext>
            </p:extLst>
          </p:nvPr>
        </p:nvGraphicFramePr>
        <p:xfrm>
          <a:off x="321853" y="1917668"/>
          <a:ext cx="11649173" cy="974020"/>
        </p:xfrm>
        <a:graphic>
          <a:graphicData uri="http://schemas.openxmlformats.org/drawingml/2006/table">
            <a:tbl>
              <a:tblPr firstRow="1" bandRow="1">
                <a:tableStyleId>{2D5ABB26-0587-4C30-8999-92F81FD0307C}</a:tableStyleId>
              </a:tblPr>
              <a:tblGrid>
                <a:gridCol w="761880"/>
                <a:gridCol w="914400"/>
                <a:gridCol w="651934"/>
                <a:gridCol w="702733"/>
                <a:gridCol w="1057765"/>
                <a:gridCol w="840258"/>
                <a:gridCol w="1084981"/>
                <a:gridCol w="1752164"/>
                <a:gridCol w="903631"/>
                <a:gridCol w="2979427"/>
              </a:tblGrid>
              <a:tr h="365055">
                <a:tc gridSpan="10">
                  <a:txBody>
                    <a:bodyPr/>
                    <a:lstStyle/>
                    <a:p>
                      <a:pPr algn="l">
                        <a:spcAft>
                          <a:spcPts val="0"/>
                        </a:spcAft>
                      </a:pPr>
                      <a:r>
                        <a:rPr lang="en-US" sz="1300" b="1" u="sng" dirty="0" smtClean="0">
                          <a:effectLst/>
                          <a:latin typeface="Eurostile"/>
                          <a:ea typeface="ＭＳ 明朝"/>
                          <a:cs typeface="Eurostile"/>
                        </a:rPr>
                        <a:t>PROJECT DETAILS</a:t>
                      </a:r>
                      <a:endParaRPr lang="en-US" sz="1300" b="1" u="sng"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608965">
                <a:tc gridSpan="4">
                  <a:txBody>
                    <a:bodyPr/>
                    <a:lstStyle/>
                    <a:p>
                      <a:pPr algn="l">
                        <a:spcAft>
                          <a:spcPts val="0"/>
                        </a:spcAft>
                      </a:pPr>
                      <a:r>
                        <a:rPr lang="en-US" sz="1300" b="1" dirty="0" smtClean="0">
                          <a:effectLst/>
                          <a:latin typeface="Eurostile"/>
                          <a:ea typeface="ＭＳ 明朝"/>
                          <a:cs typeface="Eurostile"/>
                        </a:rPr>
                        <a:t>NAME: </a:t>
                      </a:r>
                    </a:p>
                    <a:p>
                      <a:pPr algn="l">
                        <a:spcAft>
                          <a:spcPts val="0"/>
                        </a:spcAft>
                      </a:pPr>
                      <a:r>
                        <a:rPr lang="en-US" sz="1300" b="0" dirty="0" smtClean="0">
                          <a:effectLst/>
                          <a:latin typeface="Eurostile"/>
                          <a:ea typeface="ＭＳ 明朝"/>
                          <a:cs typeface="Eurostile"/>
                        </a:rPr>
                        <a:t>3-Bedroom</a:t>
                      </a:r>
                      <a:r>
                        <a:rPr lang="en-US" sz="1300" b="0" baseline="0" dirty="0" smtClean="0">
                          <a:effectLst/>
                          <a:latin typeface="Eurostile"/>
                          <a:ea typeface="ＭＳ 明朝"/>
                          <a:cs typeface="Eurostile"/>
                        </a:rPr>
                        <a:t> Detached House Show Home</a:t>
                      </a:r>
                      <a:endParaRPr lang="en-US" sz="1300" b="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a:spcAft>
                          <a:spcPts val="0"/>
                        </a:spcAft>
                      </a:pPr>
                      <a:r>
                        <a:rPr lang="en-US" sz="1300" b="1" dirty="0" smtClean="0">
                          <a:effectLst/>
                          <a:latin typeface="Eurostile"/>
                          <a:ea typeface="ＭＳ 明朝"/>
                          <a:cs typeface="Eurostile"/>
                        </a:rPr>
                        <a:t>SITE ADDRESS:</a:t>
                      </a:r>
                    </a:p>
                    <a:p>
                      <a:pPr algn="l">
                        <a:spcAft>
                          <a:spcPts val="0"/>
                        </a:spcAft>
                      </a:pPr>
                      <a:r>
                        <a:rPr lang="en-US" sz="1300" b="0" dirty="0" smtClean="0">
                          <a:effectLst/>
                          <a:latin typeface="Eurostile"/>
                          <a:ea typeface="ＭＳ 明朝"/>
                          <a:cs typeface="Eurostile"/>
                        </a:rPr>
                        <a:t>&lt;</a:t>
                      </a:r>
                      <a:r>
                        <a:rPr lang="en-US" sz="1300" b="0" i="1" dirty="0" smtClean="0">
                          <a:effectLst/>
                          <a:latin typeface="Eurostile"/>
                          <a:ea typeface="ＭＳ 明朝"/>
                          <a:cs typeface="Eurostile"/>
                        </a:rPr>
                        <a:t>site</a:t>
                      </a:r>
                      <a:r>
                        <a:rPr lang="en-US" sz="1300" b="0" i="1" baseline="0" dirty="0" smtClean="0">
                          <a:effectLst/>
                          <a:latin typeface="Eurostile"/>
                          <a:ea typeface="ＭＳ 明朝"/>
                          <a:cs typeface="Eurostile"/>
                        </a:rPr>
                        <a:t> address</a:t>
                      </a:r>
                      <a:r>
                        <a:rPr lang="en-US" sz="1300" b="0" dirty="0" smtClean="0">
                          <a:effectLst/>
                          <a:latin typeface="Eurostile"/>
                          <a:ea typeface="ＭＳ 明朝"/>
                          <a:cs typeface="Eurostile"/>
                        </a:rPr>
                        <a:t>&gt;</a:t>
                      </a:r>
                    </a:p>
                    <a:p>
                      <a:pPr algn="l">
                        <a:spcAft>
                          <a:spcPts val="0"/>
                        </a:spcAft>
                      </a:pPr>
                      <a:endParaRPr lang="en-US" sz="1300" b="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a:spcAft>
                          <a:spcPts val="0"/>
                        </a:spcAft>
                      </a:pPr>
                      <a:r>
                        <a:rPr lang="en-US" sz="1300" b="1" dirty="0" smtClean="0">
                          <a:effectLst/>
                          <a:latin typeface="Eurostile"/>
                          <a:ea typeface="ＭＳ 明朝"/>
                          <a:cs typeface="Eurostile"/>
                        </a:rPr>
                        <a:t>CLIENT NAME:</a:t>
                      </a:r>
                    </a:p>
                    <a:p>
                      <a:pPr algn="l">
                        <a:spcAft>
                          <a:spcPts val="0"/>
                        </a:spcAft>
                      </a:pPr>
                      <a:r>
                        <a:rPr lang="en-US" sz="1300" b="0" dirty="0" smtClean="0">
                          <a:effectLst/>
                          <a:latin typeface="Eurostile"/>
                          <a:ea typeface="ＭＳ 明朝"/>
                          <a:cs typeface="Eurostile"/>
                        </a:rPr>
                        <a:t>&lt;</a:t>
                      </a:r>
                      <a:r>
                        <a:rPr lang="en-US" sz="1300" b="0" i="1" dirty="0" smtClean="0">
                          <a:effectLst/>
                          <a:latin typeface="Eurostile"/>
                          <a:ea typeface="ＭＳ 明朝"/>
                          <a:cs typeface="Eurostile"/>
                        </a:rPr>
                        <a:t>client name</a:t>
                      </a:r>
                      <a:r>
                        <a:rPr lang="en-US" sz="1300" b="0" dirty="0" smtClean="0">
                          <a:effectLst/>
                          <a:latin typeface="Eurostile"/>
                          <a:ea typeface="ＭＳ 明朝"/>
                          <a:cs typeface="Eurostile"/>
                        </a:rPr>
                        <a:t>&gt;</a:t>
                      </a:r>
                      <a:endParaRPr lang="en-US" sz="1300" b="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819901118"/>
              </p:ext>
            </p:extLst>
          </p:nvPr>
        </p:nvGraphicFramePr>
        <p:xfrm>
          <a:off x="321854" y="3054903"/>
          <a:ext cx="11649175" cy="974020"/>
        </p:xfrm>
        <a:graphic>
          <a:graphicData uri="http://schemas.openxmlformats.org/drawingml/2006/table">
            <a:tbl>
              <a:tblPr firstRow="1" bandRow="1">
                <a:tableStyleId>{2D5ABB26-0587-4C30-8999-92F81FD0307C}</a:tableStyleId>
              </a:tblPr>
              <a:tblGrid>
                <a:gridCol w="2480615"/>
                <a:gridCol w="2734732"/>
                <a:gridCol w="1608457"/>
                <a:gridCol w="1608457"/>
                <a:gridCol w="3216914"/>
              </a:tblGrid>
              <a:tr h="365055">
                <a:tc gridSpan="5">
                  <a:txBody>
                    <a:bodyPr/>
                    <a:lstStyle/>
                    <a:p>
                      <a:pPr algn="l">
                        <a:spcAft>
                          <a:spcPts val="0"/>
                        </a:spcAft>
                      </a:pPr>
                      <a:r>
                        <a:rPr lang="en-US" sz="1300" b="1" u="sng" dirty="0" smtClean="0">
                          <a:effectLst/>
                          <a:latin typeface="Eurostile"/>
                          <a:ea typeface="ＭＳ 明朝"/>
                          <a:cs typeface="Eurostile"/>
                        </a:rPr>
                        <a:t>CONTRACTOR DETAILS</a:t>
                      </a:r>
                      <a:endParaRPr lang="en-US" sz="1300" b="1" u="sng"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pPr algn="l">
                        <a:spcAft>
                          <a:spcPts val="0"/>
                        </a:spcAft>
                      </a:pPr>
                      <a:endParaRPr lang="en-US" sz="1300"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7179">
                <a:tc rowSpan="2">
                  <a:txBody>
                    <a:bodyPr/>
                    <a:lstStyle/>
                    <a:p>
                      <a:pPr algn="l">
                        <a:spcAft>
                          <a:spcPts val="0"/>
                        </a:spcAft>
                      </a:pPr>
                      <a:r>
                        <a:rPr lang="en-US" sz="1300" b="1" dirty="0" smtClean="0">
                          <a:effectLst/>
                          <a:latin typeface="Eurostile"/>
                          <a:ea typeface="ＭＳ 明朝"/>
                          <a:cs typeface="Eurostile"/>
                        </a:rPr>
                        <a:t>NAME:</a:t>
                      </a:r>
                    </a:p>
                    <a:p>
                      <a:pPr algn="l">
                        <a:spcAft>
                          <a:spcPts val="0"/>
                        </a:spcAft>
                      </a:pPr>
                      <a:r>
                        <a:rPr lang="en-US" sz="1300" b="0" i="1" dirty="0" smtClean="0">
                          <a:effectLst/>
                          <a:latin typeface="Eurostile"/>
                          <a:ea typeface="ＭＳ 明朝"/>
                          <a:cs typeface="Eurostile"/>
                        </a:rPr>
                        <a:t>&lt;CARPENTER’s</a:t>
                      </a:r>
                      <a:r>
                        <a:rPr lang="en-US" sz="1300" b="0" i="1" baseline="0" dirty="0" smtClean="0">
                          <a:effectLst/>
                          <a:latin typeface="Eurostile"/>
                          <a:ea typeface="ＭＳ 明朝"/>
                          <a:cs typeface="Eurostile"/>
                        </a:rPr>
                        <a:t> name</a:t>
                      </a:r>
                      <a:r>
                        <a:rPr lang="en-US" sz="1300" b="0" i="1" dirty="0" smtClean="0">
                          <a:effectLst/>
                          <a:latin typeface="Eurostile"/>
                          <a:ea typeface="ＭＳ 明朝"/>
                          <a:cs typeface="Eurostile"/>
                        </a:rPr>
                        <a:t>&gt;</a:t>
                      </a:r>
                      <a:endParaRPr lang="en-US" sz="1300" b="0" i="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2">
                  <a:txBody>
                    <a:bodyPr/>
                    <a:lstStyle/>
                    <a:p>
                      <a:pPr algn="l">
                        <a:spcAft>
                          <a:spcPts val="0"/>
                        </a:spcAft>
                      </a:pPr>
                      <a:r>
                        <a:rPr lang="en-US" sz="1300" b="1" dirty="0" smtClean="0">
                          <a:effectLst/>
                          <a:latin typeface="Eurostile"/>
                          <a:ea typeface="ＭＳ 明朝"/>
                          <a:cs typeface="Eurostile"/>
                        </a:rPr>
                        <a:t>ADDRESS:</a:t>
                      </a:r>
                    </a:p>
                    <a:p>
                      <a:pPr algn="l">
                        <a:spcAft>
                          <a:spcPts val="0"/>
                        </a:spcAft>
                      </a:pPr>
                      <a:r>
                        <a:rPr lang="en-US" sz="1300" b="0" i="1" dirty="0" smtClean="0">
                          <a:effectLst/>
                          <a:latin typeface="Eurostile"/>
                          <a:ea typeface="ＭＳ 明朝"/>
                          <a:cs typeface="Eurostile"/>
                        </a:rPr>
                        <a:t>&lt;CARPENTER’s address</a:t>
                      </a:r>
                      <a:r>
                        <a:rPr lang="en-US" sz="1300" b="0" i="1" baseline="0" dirty="0" smtClean="0">
                          <a:effectLst/>
                          <a:latin typeface="Eurostile"/>
                          <a:ea typeface="ＭＳ 明朝"/>
                          <a:cs typeface="Eurostile"/>
                        </a:rPr>
                        <a:t> </a:t>
                      </a:r>
                      <a:r>
                        <a:rPr lang="en-US" sz="1300" b="0" i="1" dirty="0" smtClean="0">
                          <a:effectLst/>
                          <a:latin typeface="Eurostile"/>
                          <a:ea typeface="ＭＳ 明朝"/>
                          <a:cs typeface="Eurostile"/>
                        </a:rPr>
                        <a:t>&gt;</a:t>
                      </a:r>
                      <a:endParaRPr lang="en-US" sz="1300" b="1" dirty="0" smtClean="0">
                        <a:effectLst/>
                        <a:latin typeface="Eurostile"/>
                        <a:ea typeface="ＭＳ 明朝"/>
                        <a:cs typeface="Eurostile"/>
                      </a:endParaRPr>
                    </a:p>
                    <a:p>
                      <a:pPr algn="l">
                        <a:spcAft>
                          <a:spcPts val="0"/>
                        </a:spcAft>
                      </a:pPr>
                      <a:endParaRPr lang="en-US" sz="13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2">
                  <a:txBody>
                    <a:bodyPr/>
                    <a:lstStyle/>
                    <a:p>
                      <a:r>
                        <a:rPr lang="en-US" sz="1300" b="1" smtClean="0">
                          <a:latin typeface="Eurostile"/>
                          <a:cs typeface="Eurostile"/>
                        </a:rPr>
                        <a:t>PHONE</a:t>
                      </a:r>
                      <a:endParaRPr lang="en-US" sz="1300" b="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rowSpan="2">
                  <a:txBody>
                    <a:bodyPr/>
                    <a:lstStyle/>
                    <a:p>
                      <a:r>
                        <a:rPr lang="en-US" sz="1300" b="1" dirty="0" smtClean="0">
                          <a:latin typeface="Eurostile"/>
                          <a:cs typeface="Eurostile"/>
                        </a:rPr>
                        <a:t>E-MAIL:</a:t>
                      </a:r>
                    </a:p>
                    <a:p>
                      <a:r>
                        <a:rPr lang="en-US" sz="1300" b="0" i="1" dirty="0" smtClean="0">
                          <a:latin typeface="Eurostile"/>
                          <a:cs typeface="Eurostile"/>
                        </a:rPr>
                        <a:t>&lt;CARPENTER’s e-mail&gt;</a:t>
                      </a:r>
                      <a:endParaRPr lang="en-US" sz="1300" b="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11786">
                <a:tc vMerge="1">
                  <a:txBody>
                    <a:bodyPr/>
                    <a:lstStyle/>
                    <a:p>
                      <a:endParaRPr lang="en-US"/>
                    </a:p>
                  </a:txBody>
                  <a:tcPr/>
                </a:tc>
                <a:tc vMerge="1">
                  <a:txBody>
                    <a:bodyPr/>
                    <a:lstStyle/>
                    <a:p>
                      <a:endParaRPr lang="en-US"/>
                    </a:p>
                  </a:txBody>
                  <a:tcPr/>
                </a:tc>
                <a:tc>
                  <a:txBody>
                    <a:bodyPr/>
                    <a:lstStyle/>
                    <a:p>
                      <a:r>
                        <a:rPr lang="en-US" sz="1300" b="1" dirty="0" smtClean="0">
                          <a:latin typeface="Eurostile"/>
                          <a:cs typeface="Eurostile"/>
                        </a:rPr>
                        <a:t>office: </a:t>
                      </a:r>
                      <a:r>
                        <a:rPr lang="en-US" sz="1300" b="0" i="1" dirty="0" smtClean="0">
                          <a:latin typeface="Eurostile"/>
                          <a:cs typeface="Eurostile"/>
                        </a:rPr>
                        <a:t>&lt;###&gt;</a:t>
                      </a:r>
                      <a:endParaRPr lang="en-US" sz="1300" b="0" i="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300" b="1" dirty="0" smtClean="0">
                          <a:latin typeface="Eurostile"/>
                          <a:cs typeface="Eurostile"/>
                        </a:rPr>
                        <a:t>mobile: </a:t>
                      </a:r>
                      <a:r>
                        <a:rPr lang="en-US" sz="1300" b="0" i="1" dirty="0" smtClean="0">
                          <a:latin typeface="Eurostile"/>
                          <a:cs typeface="Eurostile"/>
                        </a:rPr>
                        <a:t>&lt;###&gt;</a:t>
                      </a:r>
                      <a:endParaRPr lang="en-US" sz="1300" b="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624954434"/>
              </p:ext>
            </p:extLst>
          </p:nvPr>
        </p:nvGraphicFramePr>
        <p:xfrm>
          <a:off x="321853" y="4466428"/>
          <a:ext cx="11649174" cy="2193855"/>
        </p:xfrm>
        <a:graphic>
          <a:graphicData uri="http://schemas.openxmlformats.org/drawingml/2006/table">
            <a:tbl>
              <a:tblPr firstRow="1" bandRow="1">
                <a:tableStyleId>{2D5ABB26-0587-4C30-8999-92F81FD0307C}</a:tableStyleId>
              </a:tblPr>
              <a:tblGrid>
                <a:gridCol w="482481"/>
                <a:gridCol w="11166693"/>
              </a:tblGrid>
              <a:tr h="365055">
                <a:tc gridSpan="2">
                  <a:txBody>
                    <a:bodyPr/>
                    <a:lstStyle/>
                    <a:p>
                      <a:pPr algn="l">
                        <a:spcAft>
                          <a:spcPts val="0"/>
                        </a:spcAft>
                      </a:pPr>
                      <a:r>
                        <a:rPr lang="en-US" sz="1300" b="1" u="sng" dirty="0" smtClean="0">
                          <a:effectLst/>
                          <a:latin typeface="Eurostile"/>
                          <a:ea typeface="ＭＳ 明朝"/>
                          <a:cs typeface="Eurostile"/>
                        </a:rPr>
                        <a:t>GENERAL NOTES</a:t>
                      </a:r>
                      <a:endParaRPr lang="en-US" sz="1300" b="1" u="sng"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446574">
                <a:tc>
                  <a:txBody>
                    <a:bodyPr/>
                    <a:lstStyle/>
                    <a:p>
                      <a:pPr algn="l">
                        <a:spcAft>
                          <a:spcPts val="0"/>
                        </a:spcAft>
                      </a:pPr>
                      <a:r>
                        <a:rPr lang="en-US" sz="1500" b="1" dirty="0" smtClean="0">
                          <a:effectLst/>
                          <a:latin typeface="Eurostile"/>
                          <a:ea typeface="ＭＳ 明朝"/>
                          <a:cs typeface="Eurostile"/>
                        </a:rPr>
                        <a:t>1/</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dirty="0" smtClean="0">
                          <a:latin typeface="Eurostile"/>
                          <a:cs typeface="Eurostile"/>
                        </a:rPr>
                        <a:t>Please review this concept</a:t>
                      </a:r>
                      <a:r>
                        <a:rPr lang="en-US" sz="1500" baseline="0" dirty="0" smtClean="0">
                          <a:latin typeface="Eurostile"/>
                          <a:cs typeface="Eurostile"/>
                        </a:rPr>
                        <a:t> design with all estimated/suggested details and let me know of any possible issues, ideas for improvement and/or recommendations so that the concept can be firmed up and finalized before work can commence.</a:t>
                      </a:r>
                      <a:endParaRPr lang="en-US" sz="1500" dirty="0" smtClean="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893149">
                <a:tc>
                  <a:txBody>
                    <a:bodyPr/>
                    <a:lstStyle/>
                    <a:p>
                      <a:pPr algn="l">
                        <a:spcAft>
                          <a:spcPts val="0"/>
                        </a:spcAft>
                      </a:pPr>
                      <a:r>
                        <a:rPr lang="en-US" sz="1500" b="1" dirty="0" smtClean="0">
                          <a:effectLst/>
                          <a:latin typeface="Eurostile"/>
                          <a:ea typeface="ＭＳ 明朝"/>
                          <a:cs typeface="Eurostile"/>
                        </a:rPr>
                        <a:t>2/</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dirty="0" smtClean="0">
                          <a:latin typeface="Eurostile"/>
                          <a:cs typeface="Eurostile"/>
                        </a:rPr>
                        <a:t>Please see concept visualization and estimated dimensions</a:t>
                      </a:r>
                      <a:r>
                        <a:rPr lang="en-US" sz="1500" baseline="0" dirty="0" smtClean="0">
                          <a:latin typeface="Eurostile"/>
                          <a:cs typeface="Eurostile"/>
                        </a:rPr>
                        <a:t> in the </a:t>
                      </a:r>
                      <a:r>
                        <a:rPr lang="en-US" sz="1500" i="1" baseline="0" dirty="0" smtClean="0">
                          <a:latin typeface="Eurostile"/>
                          <a:cs typeface="Eurostile"/>
                        </a:rPr>
                        <a:t>(D15) Under-stairs Built-in Storage Concept Elevation </a:t>
                      </a:r>
                      <a:r>
                        <a:rPr lang="en-US" sz="1500" i="0" baseline="0" dirty="0" smtClean="0">
                          <a:latin typeface="Eurostile"/>
                          <a:cs typeface="Eurostile"/>
                        </a:rPr>
                        <a:t>drawing</a:t>
                      </a:r>
                      <a:r>
                        <a:rPr lang="en-US" sz="1500" i="1" baseline="0" dirty="0" smtClean="0">
                          <a:latin typeface="Eurostile"/>
                          <a:cs typeface="Eurostile"/>
                        </a:rPr>
                        <a:t>.</a:t>
                      </a:r>
                      <a:r>
                        <a:rPr lang="en-US" sz="1500" i="0" baseline="0" dirty="0" smtClean="0">
                          <a:latin typeface="Eurostile"/>
                          <a:cs typeface="Eurostile"/>
                        </a:rPr>
                        <a:t> For quick view, a fit-to-screen (not to scale) version of this drawing is also provided in</a:t>
                      </a:r>
                      <a:r>
                        <a:rPr lang="en-US" sz="1500" baseline="0" dirty="0" smtClean="0">
                          <a:latin typeface="Eurostile"/>
                          <a:cs typeface="Eurostile"/>
                        </a:rPr>
                        <a:t> Section 3 - Concept Elevation (Note: The inside elements of the compartments are shown in grey ink.) To see the staircase on a floor plan, please consult drawings </a:t>
                      </a:r>
                      <a:r>
                        <a:rPr lang="en-US" sz="1500" i="1" baseline="0" dirty="0" smtClean="0">
                          <a:latin typeface="Eurostile"/>
                          <a:cs typeface="Eurostile"/>
                        </a:rPr>
                        <a:t>(D3) </a:t>
                      </a:r>
                      <a:r>
                        <a:rPr lang="en-US" sz="1500" b="0" i="1" dirty="0" smtClean="0">
                          <a:effectLst/>
                          <a:latin typeface="Eurostile"/>
                          <a:ea typeface="ＭＳ 明朝"/>
                          <a:cs typeface="Eurostile"/>
                        </a:rPr>
                        <a:t>Flooring </a:t>
                      </a:r>
                      <a:r>
                        <a:rPr lang="en-US" sz="1500" b="0" i="1" dirty="0" smtClean="0">
                          <a:effectLst/>
                          <a:latin typeface="Eurostile"/>
                          <a:ea typeface="ＭＳ 明朝"/>
                          <a:cs typeface="Eurostile"/>
                        </a:rPr>
                        <a:t>– Ground</a:t>
                      </a:r>
                      <a:r>
                        <a:rPr lang="en-US" sz="1500" b="0" i="1" baseline="0" dirty="0" smtClean="0">
                          <a:effectLst/>
                          <a:latin typeface="Eurostile"/>
                          <a:ea typeface="ＭＳ 明朝"/>
                          <a:cs typeface="Eurostile"/>
                        </a:rPr>
                        <a:t> Floor, </a:t>
                      </a:r>
                      <a:r>
                        <a:rPr lang="en-US" sz="1500" b="0" i="1" baseline="0" dirty="0" smtClean="0">
                          <a:effectLst/>
                          <a:latin typeface="Eurostile"/>
                          <a:ea typeface="ＭＳ 明朝"/>
                          <a:cs typeface="Eurostile"/>
                        </a:rPr>
                        <a:t>(D4)Flooring </a:t>
                      </a:r>
                      <a:r>
                        <a:rPr lang="en-US" sz="1500" b="0" i="1" baseline="0" dirty="0" smtClean="0">
                          <a:effectLst/>
                          <a:latin typeface="Eurostile"/>
                          <a:ea typeface="ＭＳ 明朝"/>
                          <a:cs typeface="Eurostile"/>
                        </a:rPr>
                        <a:t>– First Floor</a:t>
                      </a:r>
                      <a:r>
                        <a:rPr lang="en-US" sz="1500" b="0" baseline="0" dirty="0" smtClean="0">
                          <a:effectLst/>
                          <a:latin typeface="Eurostile"/>
                          <a:ea typeface="ＭＳ 明朝"/>
                          <a:cs typeface="Eurostile"/>
                        </a:rPr>
                        <a:t>.</a:t>
                      </a:r>
                      <a:endParaRPr lang="en-US" sz="1500" b="0" dirty="0" smtClean="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574">
                <a:tc>
                  <a:txBody>
                    <a:bodyPr/>
                    <a:lstStyle/>
                    <a:p>
                      <a:pPr algn="l">
                        <a:spcAft>
                          <a:spcPts val="0"/>
                        </a:spcAft>
                      </a:pPr>
                      <a:r>
                        <a:rPr lang="en-US" sz="1500" b="1" dirty="0" smtClean="0">
                          <a:effectLst/>
                          <a:latin typeface="Eurostile"/>
                          <a:ea typeface="ＭＳ 明朝"/>
                          <a:cs typeface="Eurostile"/>
                        </a:rPr>
                        <a:t>3/</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dirty="0" smtClean="0">
                          <a:latin typeface="Eurostile"/>
                          <a:cs typeface="Eurostile"/>
                        </a:rPr>
                        <a:t>This storage solution concept is inspired by the clean-lined and minimalist</a:t>
                      </a:r>
                      <a:r>
                        <a:rPr lang="en-US" sz="1500" baseline="0" dirty="0" smtClean="0">
                          <a:latin typeface="Eurostile"/>
                          <a:cs typeface="Eurostile"/>
                        </a:rPr>
                        <a:t> </a:t>
                      </a:r>
                      <a:r>
                        <a:rPr lang="en-US" sz="1500" dirty="0" err="1" smtClean="0">
                          <a:latin typeface="Eurostile"/>
                          <a:cs typeface="Eurostile"/>
                        </a:rPr>
                        <a:t>Leopoldo</a:t>
                      </a:r>
                      <a:r>
                        <a:rPr lang="en-US" sz="1500" dirty="0" smtClean="0">
                          <a:latin typeface="Eurostile"/>
                          <a:cs typeface="Eurostile"/>
                        </a:rPr>
                        <a:t> </a:t>
                      </a:r>
                      <a:r>
                        <a:rPr lang="en-US" sz="1500" dirty="0" err="1" smtClean="0">
                          <a:latin typeface="Eurostile"/>
                          <a:cs typeface="Eurostile"/>
                        </a:rPr>
                        <a:t>Rosati’s</a:t>
                      </a:r>
                      <a:r>
                        <a:rPr lang="en-US" sz="1500" dirty="0" smtClean="0">
                          <a:latin typeface="Eurostile"/>
                          <a:cs typeface="Eurostile"/>
                        </a:rPr>
                        <a:t> Under-Stairs Storage Solution. Please see image at:</a:t>
                      </a:r>
                      <a:r>
                        <a:rPr lang="en-US" sz="1500" baseline="0" dirty="0" smtClean="0">
                          <a:latin typeface="Eurostile"/>
                          <a:cs typeface="Eurostile"/>
                        </a:rPr>
                        <a:t> </a:t>
                      </a:r>
                      <a:r>
                        <a:rPr lang="en-US" sz="1500" dirty="0" smtClean="0">
                          <a:latin typeface="Eurostile"/>
                          <a:cs typeface="Eurostile"/>
                          <a:hlinkClick r:id="rId2"/>
                        </a:rPr>
                        <a:t>http://leopoldorosati.com/2011/09/mercer-loft-soho-manhattan/03-26-resized/</a:t>
                      </a:r>
                      <a:r>
                        <a:rPr lang="en-US" sz="1500" dirty="0" smtClean="0">
                          <a:latin typeface="Eurostile"/>
                          <a:cs typeface="Eurostile"/>
                        </a:rPr>
                        <a:t> </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2" name="TextBox 11"/>
          <p:cNvSpPr txBox="1"/>
          <p:nvPr/>
        </p:nvSpPr>
        <p:spPr>
          <a:xfrm>
            <a:off x="229116" y="1407067"/>
            <a:ext cx="4207301" cy="384707"/>
          </a:xfrm>
          <a:prstGeom prst="rect">
            <a:avLst/>
          </a:prstGeom>
          <a:noFill/>
        </p:spPr>
        <p:txBody>
          <a:bodyPr wrap="square" lIns="91427" tIns="45713" rIns="91427" bIns="45713" rtlCol="0">
            <a:spAutoFit/>
          </a:bodyPr>
          <a:lstStyle/>
          <a:p>
            <a:pPr marL="342851" indent="-342851">
              <a:buFont typeface="Wingdings" charset="2"/>
              <a:buAutoNum type="arabicPlain"/>
              <a:defRPr/>
            </a:pPr>
            <a:r>
              <a:rPr lang="en-US" sz="1900" b="1" dirty="0">
                <a:latin typeface="Eurostile"/>
                <a:ea typeface="ＭＳ 明朝"/>
                <a:cs typeface="Eurostile"/>
              </a:rPr>
              <a:t>MAIN DETAILS</a:t>
            </a:r>
          </a:p>
        </p:txBody>
      </p:sp>
      <p:graphicFrame>
        <p:nvGraphicFramePr>
          <p:cNvPr id="16" name="Table 15"/>
          <p:cNvGraphicFramePr>
            <a:graphicFrameLocks noGrp="1"/>
          </p:cNvGraphicFramePr>
          <p:nvPr>
            <p:extLst>
              <p:ext uri="{D42A27DB-BD31-4B8C-83A1-F6EECF244321}">
                <p14:modId xmlns:p14="http://schemas.microsoft.com/office/powerpoint/2010/main" val="3525942942"/>
              </p:ext>
            </p:extLst>
          </p:nvPr>
        </p:nvGraphicFramePr>
        <p:xfrm>
          <a:off x="347373" y="6768600"/>
          <a:ext cx="11649174" cy="1345454"/>
        </p:xfrm>
        <a:graphic>
          <a:graphicData uri="http://schemas.openxmlformats.org/drawingml/2006/table">
            <a:tbl>
              <a:tblPr firstRow="1" bandRow="1">
                <a:tableStyleId>{2D5ABB26-0587-4C30-8999-92F81FD0307C}</a:tableStyleId>
              </a:tblPr>
              <a:tblGrid>
                <a:gridCol w="482481"/>
                <a:gridCol w="11166693"/>
              </a:tblGrid>
              <a:tr h="365055">
                <a:tc gridSpan="2">
                  <a:txBody>
                    <a:bodyPr/>
                    <a:lstStyle/>
                    <a:p>
                      <a:pPr algn="l">
                        <a:spcAft>
                          <a:spcPts val="0"/>
                        </a:spcAft>
                      </a:pPr>
                      <a:r>
                        <a:rPr lang="en-US" sz="1300" b="1" u="sng" dirty="0" smtClean="0">
                          <a:effectLst/>
                          <a:latin typeface="Eurostile"/>
                          <a:ea typeface="ＭＳ 明朝"/>
                          <a:cs typeface="Eurostile"/>
                        </a:rPr>
                        <a:t>ASSUMPTIONS</a:t>
                      </a:r>
                      <a:endParaRPr lang="en-US" sz="1300" b="1" u="sng"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hMerge="1">
                  <a:txBody>
                    <a:bodyPr/>
                    <a:lstStyle/>
                    <a:p>
                      <a:endParaRPr lang="en-US"/>
                    </a:p>
                  </a:txBody>
                  <a:tcPr/>
                </a:tc>
              </a:tr>
              <a:tr h="325478">
                <a:tc>
                  <a:txBody>
                    <a:bodyPr/>
                    <a:lstStyle/>
                    <a:p>
                      <a:pPr algn="l">
                        <a:spcAft>
                          <a:spcPts val="0"/>
                        </a:spcAft>
                      </a:pPr>
                      <a:r>
                        <a:rPr lang="en-US" sz="1500" b="1" dirty="0" smtClean="0">
                          <a:effectLst/>
                          <a:latin typeface="Eurostile"/>
                          <a:ea typeface="ＭＳ 明朝"/>
                          <a:cs typeface="Eurostile"/>
                        </a:rPr>
                        <a:t>1/</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dirty="0" smtClean="0">
                          <a:latin typeface="Eurostile"/>
                          <a:cs typeface="Eurostile"/>
                        </a:rPr>
                        <a:t>The space</a:t>
                      </a:r>
                      <a:r>
                        <a:rPr lang="en-US" sz="1500" baseline="0" dirty="0" smtClean="0">
                          <a:latin typeface="Eurostile"/>
                          <a:cs typeface="Eurostile"/>
                        </a:rPr>
                        <a:t> under the staircase is available and not used for any other purpose.</a:t>
                      </a:r>
                      <a:endParaRPr lang="en-US" sz="1500" dirty="0" smtClean="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9866">
                <a:tc>
                  <a:txBody>
                    <a:bodyPr/>
                    <a:lstStyle/>
                    <a:p>
                      <a:pPr algn="l">
                        <a:spcAft>
                          <a:spcPts val="0"/>
                        </a:spcAft>
                      </a:pPr>
                      <a:r>
                        <a:rPr lang="en-US" sz="1500" b="1" dirty="0" smtClean="0">
                          <a:effectLst/>
                          <a:latin typeface="Eurostile"/>
                          <a:ea typeface="ＭＳ 明朝"/>
                          <a:cs typeface="Eurostile"/>
                        </a:rPr>
                        <a:t>2/</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b="0" dirty="0" smtClean="0">
                          <a:effectLst/>
                          <a:latin typeface="Eurostile"/>
                          <a:ea typeface="ＭＳ 明朝"/>
                          <a:cs typeface="Eurostile"/>
                        </a:rPr>
                        <a:t>The</a:t>
                      </a:r>
                      <a:r>
                        <a:rPr lang="en-US" sz="1500" b="0" baseline="0" dirty="0" smtClean="0">
                          <a:effectLst/>
                          <a:latin typeface="Eurostile"/>
                          <a:ea typeface="ＭＳ 明朝"/>
                          <a:cs typeface="Eurostile"/>
                        </a:rPr>
                        <a:t> unit rise of the stairs is 190 mm.</a:t>
                      </a:r>
                      <a:endParaRPr lang="en-US" sz="1500" b="0" dirty="0" smtClean="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65055">
                <a:tc>
                  <a:txBody>
                    <a:bodyPr/>
                    <a:lstStyle/>
                    <a:p>
                      <a:pPr algn="l">
                        <a:spcAft>
                          <a:spcPts val="0"/>
                        </a:spcAft>
                      </a:pPr>
                      <a:r>
                        <a:rPr lang="en-US" sz="1500" b="1" dirty="0" smtClean="0">
                          <a:effectLst/>
                          <a:latin typeface="Eurostile"/>
                          <a:ea typeface="ＭＳ 明朝"/>
                          <a:cs typeface="Eurostile"/>
                        </a:rPr>
                        <a:t>3/</a:t>
                      </a:r>
                      <a:endParaRPr lang="en-US" sz="15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500" dirty="0" smtClean="0">
                          <a:latin typeface="Eurostile"/>
                          <a:cs typeface="Eurostile"/>
                        </a:rPr>
                        <a:t>The unit </a:t>
                      </a:r>
                      <a:r>
                        <a:rPr lang="en-US" sz="1500" baseline="0" dirty="0" smtClean="0">
                          <a:latin typeface="Eurostile"/>
                          <a:cs typeface="Eurostile"/>
                        </a:rPr>
                        <a:t>tread of the stairs is 250 mm.</a:t>
                      </a:r>
                      <a:endParaRPr lang="en-US" sz="1500" dirty="0" smtClean="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070982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CADL03/6207, HND Stage 1, Final Project</a:t>
            </a:r>
            <a:endParaRPr lang="en-US" dirty="0"/>
          </a:p>
        </p:txBody>
      </p:sp>
      <p:sp>
        <p:nvSpPr>
          <p:cNvPr id="5" name="Slide Number Placeholder 4"/>
          <p:cNvSpPr>
            <a:spLocks noGrp="1"/>
          </p:cNvSpPr>
          <p:nvPr>
            <p:ph type="sldNum" sz="quarter" idx="12"/>
          </p:nvPr>
        </p:nvSpPr>
        <p:spPr/>
        <p:txBody>
          <a:bodyPr/>
          <a:lstStyle/>
          <a:p>
            <a:fld id="{A3FA7095-699E-9748-A2EB-6882671471C9}" type="slidenum">
              <a:rPr lang="en-US" smtClean="0"/>
              <a:t>2</a:t>
            </a:fld>
            <a:endParaRPr lang="en-US" dirty="0"/>
          </a:p>
        </p:txBody>
      </p:sp>
      <p:sp>
        <p:nvSpPr>
          <p:cNvPr id="2" name="TextBox 1"/>
          <p:cNvSpPr txBox="1"/>
          <p:nvPr/>
        </p:nvSpPr>
        <p:spPr>
          <a:xfrm>
            <a:off x="4371110" y="369219"/>
            <a:ext cx="184666" cy="461665"/>
          </a:xfrm>
          <a:prstGeom prst="rect">
            <a:avLst/>
          </a:prstGeom>
          <a:noFill/>
        </p:spPr>
        <p:txBody>
          <a:bodyPr wrap="none" lIns="91427" tIns="45713" rIns="91427" bIns="45713" rtlCol="0">
            <a:spAutoFit/>
          </a:bodyPr>
          <a:lstStyle/>
          <a:p>
            <a:endParaRPr lang="en-US" dirty="0"/>
          </a:p>
        </p:txBody>
      </p:sp>
      <p:cxnSp>
        <p:nvCxnSpPr>
          <p:cNvPr id="13" name="Straight Connector 12"/>
          <p:cNvCxnSpPr/>
          <p:nvPr/>
        </p:nvCxnSpPr>
        <p:spPr>
          <a:xfrm flipV="1">
            <a:off x="59068" y="1288243"/>
            <a:ext cx="12046395" cy="1"/>
          </a:xfrm>
          <a:prstGeom prst="line">
            <a:avLst/>
          </a:prstGeom>
          <a:ln w="38100" cmpd="dbl">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2084517376"/>
              </p:ext>
            </p:extLst>
          </p:nvPr>
        </p:nvGraphicFramePr>
        <p:xfrm>
          <a:off x="635652" y="2066120"/>
          <a:ext cx="10951618" cy="6392084"/>
        </p:xfrm>
        <a:graphic>
          <a:graphicData uri="http://schemas.openxmlformats.org/drawingml/2006/table">
            <a:tbl>
              <a:tblPr firstRow="1" bandRow="1">
                <a:tableStyleId>{2D5ABB26-0587-4C30-8999-92F81FD0307C}</a:tableStyleId>
              </a:tblPr>
              <a:tblGrid>
                <a:gridCol w="532750"/>
                <a:gridCol w="10418868"/>
              </a:tblGrid>
              <a:tr h="365055">
                <a:tc>
                  <a:txBody>
                    <a:bodyPr/>
                    <a:lstStyle/>
                    <a:p>
                      <a:pPr algn="l">
                        <a:spcAft>
                          <a:spcPts val="0"/>
                        </a:spcAft>
                      </a:pPr>
                      <a:r>
                        <a:rPr lang="en-US" sz="1400" b="1" dirty="0" smtClean="0">
                          <a:effectLst/>
                          <a:latin typeface="Eurostile"/>
                          <a:ea typeface="ＭＳ 明朝"/>
                          <a:cs typeface="Eurostile"/>
                        </a:rPr>
                        <a:t>#</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400" b="1" u="sng" dirty="0" smtClean="0">
                          <a:effectLst/>
                          <a:latin typeface="Eurostile"/>
                          <a:ea typeface="ＭＳ 明朝"/>
                          <a:cs typeface="Eurostile"/>
                        </a:rPr>
                        <a:t>DESCRIPTION</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75000"/>
                      </a:schemeClr>
                    </a:solidFill>
                  </a:tcPr>
                </a:tc>
              </a:tr>
              <a:tr h="446574">
                <a:tc>
                  <a:txBody>
                    <a:bodyPr/>
                    <a:lstStyle/>
                    <a:p>
                      <a:pPr algn="l">
                        <a:spcAft>
                          <a:spcPts val="0"/>
                        </a:spcAft>
                      </a:pPr>
                      <a:r>
                        <a:rPr lang="en-US" sz="1400" b="1" dirty="0" smtClean="0">
                          <a:effectLst/>
                          <a:latin typeface="Eurostile"/>
                          <a:ea typeface="ＭＳ 明朝"/>
                          <a:cs typeface="Eurostile"/>
                        </a:rPr>
                        <a:t>1/</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400" dirty="0" smtClean="0">
                          <a:latin typeface="Eurostile"/>
                          <a:cs typeface="Eurostile"/>
                        </a:rPr>
                        <a:t>The storage solution</a:t>
                      </a:r>
                      <a:r>
                        <a:rPr lang="en-US" sz="1400" baseline="0" dirty="0" smtClean="0">
                          <a:latin typeface="Eurostile"/>
                          <a:cs typeface="Eurostile"/>
                        </a:rPr>
                        <a:t> is to have 3 main compartments and 3 doors. From the left: the first compartment is to have a cover panel, the second – one door, and the third, largest  - 2 doors in a gate-like manner.</a:t>
                      </a:r>
                      <a:endParaRPr lang="en-US" sz="1400" dirty="0" smtClean="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80321">
                <a:tc>
                  <a:txBody>
                    <a:bodyPr/>
                    <a:lstStyle/>
                    <a:p>
                      <a:pPr algn="l">
                        <a:spcAft>
                          <a:spcPts val="0"/>
                        </a:spcAft>
                      </a:pPr>
                      <a:r>
                        <a:rPr lang="en-US" sz="1400" b="1" dirty="0" smtClean="0">
                          <a:effectLst/>
                          <a:latin typeface="Eurostile"/>
                          <a:ea typeface="ＭＳ 明朝"/>
                          <a:cs typeface="Eurostile"/>
                        </a:rPr>
                        <a:t>2/</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For the cabinet</a:t>
                      </a:r>
                      <a:r>
                        <a:rPr lang="en-US" sz="1400" baseline="0" dirty="0" smtClean="0">
                          <a:latin typeface="Eurostile"/>
                          <a:cs typeface="Eurostile"/>
                        </a:rPr>
                        <a:t> doors, push-to-open or other minimally visible hardware is to be used to achieve a clean, minimalist look.</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4134">
                <a:tc>
                  <a:txBody>
                    <a:bodyPr/>
                    <a:lstStyle/>
                    <a:p>
                      <a:pPr algn="l">
                        <a:spcAft>
                          <a:spcPts val="0"/>
                        </a:spcAft>
                      </a:pPr>
                      <a:r>
                        <a:rPr lang="en-US" sz="1400" b="1" dirty="0" smtClean="0">
                          <a:effectLst/>
                          <a:latin typeface="Eurostile"/>
                          <a:ea typeface="ＭＳ 明朝"/>
                          <a:cs typeface="Eurostile"/>
                        </a:rPr>
                        <a:t>3/</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The width</a:t>
                      </a:r>
                      <a:r>
                        <a:rPr lang="en-US" sz="1400" baseline="0" dirty="0" smtClean="0">
                          <a:latin typeface="Eurostile"/>
                          <a:cs typeface="Eurostile"/>
                        </a:rPr>
                        <a:t> of the staircase under which the built-in storage is to be installed is 900 mm. In regards to the depth of the storage compartments, storage space is to be maximized as much as the construction allows.</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711200">
                <a:tc>
                  <a:txBody>
                    <a:bodyPr/>
                    <a:lstStyle/>
                    <a:p>
                      <a:pPr algn="l">
                        <a:spcAft>
                          <a:spcPts val="0"/>
                        </a:spcAft>
                      </a:pPr>
                      <a:r>
                        <a:rPr lang="en-US" sz="1400" b="1" dirty="0" smtClean="0">
                          <a:effectLst/>
                          <a:latin typeface="Eurostile"/>
                          <a:ea typeface="ＭＳ 明朝"/>
                          <a:cs typeface="Eurostile"/>
                        </a:rPr>
                        <a:t>4/</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baseline="0" dirty="0" smtClean="0">
                          <a:latin typeface="Eurostile"/>
                          <a:cs typeface="Eurostile"/>
                        </a:rPr>
                        <a:t>The first leftmost compartment (C1) is to have no door of its own (simply a cover panel) and is to be accessed through its </a:t>
                      </a:r>
                      <a:r>
                        <a:rPr lang="en-GB" sz="1400" baseline="0" noProof="0" dirty="0" smtClean="0">
                          <a:latin typeface="Eurostile"/>
                          <a:cs typeface="Eurostile"/>
                        </a:rPr>
                        <a:t>neighbouring</a:t>
                      </a:r>
                      <a:r>
                        <a:rPr lang="en-US" sz="1400" baseline="0" dirty="0" smtClean="0">
                          <a:latin typeface="Eurostile"/>
                          <a:cs typeface="Eurostile"/>
                        </a:rPr>
                        <a:t> </a:t>
                      </a:r>
                      <a:r>
                        <a:rPr lang="en-US" sz="1400" baseline="0" dirty="0" smtClean="0">
                          <a:latin typeface="Eurostile"/>
                          <a:cs typeface="Eurostile"/>
                        </a:rPr>
                        <a:t>compartment to the right. This will allow for the placement of a coat stand in the stairs corner without obstructing any door from opening while still utilizing the storage space.</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94266">
                <a:tc>
                  <a:txBody>
                    <a:bodyPr/>
                    <a:lstStyle/>
                    <a:p>
                      <a:pPr algn="l">
                        <a:spcAft>
                          <a:spcPts val="0"/>
                        </a:spcAft>
                      </a:pPr>
                      <a:r>
                        <a:rPr lang="en-US" sz="1400" b="1" dirty="0" smtClean="0">
                          <a:effectLst/>
                          <a:latin typeface="Eurostile"/>
                          <a:ea typeface="ＭＳ 明朝"/>
                          <a:cs typeface="Eurostile"/>
                        </a:rPr>
                        <a:t>5/</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The second main</a:t>
                      </a:r>
                      <a:r>
                        <a:rPr lang="en-US" sz="1400" baseline="0" dirty="0" smtClean="0">
                          <a:latin typeface="Eurostile"/>
                          <a:cs typeface="Eurostile"/>
                        </a:rPr>
                        <a:t> compartment (C2) starting from the left is to have one door which is to open into a space containing two pullout shelves in the top half (as shown on the Concept Elevation, Section 3) with the bottom part left unobstructed for the storage of boots, shoes, etc. which is also to provide access to the storage space to the left (as explained above).</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85800">
                <a:tc>
                  <a:txBody>
                    <a:bodyPr/>
                    <a:lstStyle/>
                    <a:p>
                      <a:pPr algn="l">
                        <a:spcAft>
                          <a:spcPts val="0"/>
                        </a:spcAft>
                      </a:pPr>
                      <a:r>
                        <a:rPr lang="en-US" sz="1400" b="1" dirty="0" smtClean="0">
                          <a:effectLst/>
                          <a:latin typeface="Eurostile"/>
                          <a:ea typeface="ＭＳ 明朝"/>
                          <a:cs typeface="Eurostile"/>
                        </a:rPr>
                        <a:t>6/</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The third main rightmost and largest </a:t>
                      </a:r>
                      <a:r>
                        <a:rPr lang="en-US" sz="1400" baseline="0" dirty="0" smtClean="0">
                          <a:latin typeface="Eurostile"/>
                          <a:cs typeface="Eurostile"/>
                        </a:rPr>
                        <a:t>compartment (C3) is to have 2 doors that are to open in a gate-like manner into a walk-in space that is to house corner shelving utilizing the space to the left and a hanger rod attached to the slanted ceiling and the wall to the right (Please see the Concept Elevation (Section 3) for placement and dimensions).</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08000">
                <a:tc>
                  <a:txBody>
                    <a:bodyPr/>
                    <a:lstStyle/>
                    <a:p>
                      <a:pPr algn="l">
                        <a:spcAft>
                          <a:spcPts val="0"/>
                        </a:spcAft>
                      </a:pPr>
                      <a:r>
                        <a:rPr lang="en-US" sz="1400" b="1" dirty="0" smtClean="0">
                          <a:effectLst/>
                          <a:latin typeface="Eurostile"/>
                          <a:ea typeface="ＭＳ 明朝"/>
                          <a:cs typeface="Eurostile"/>
                        </a:rPr>
                        <a:t>7/</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400" b="0" baseline="0" dirty="0" smtClean="0">
                          <a:effectLst/>
                          <a:latin typeface="Eurostile"/>
                          <a:ea typeface="ＭＳ 明朝"/>
                          <a:cs typeface="Eurostile"/>
                        </a:rPr>
                        <a:t>Suggested widths and heights for the interior elements (shelves and hanger rod) and their placement heights can be obtained from the separately provided scaled Concept Elevation drawing using a scale ruler (These dims are not explicitly shown to avoid over-cluttering).</a:t>
                      </a:r>
                      <a:endParaRPr lang="en-US" sz="1400" b="0" dirty="0" smtClean="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574">
                <a:tc>
                  <a:txBody>
                    <a:bodyPr/>
                    <a:lstStyle/>
                    <a:p>
                      <a:r>
                        <a:rPr lang="en-US" sz="1400" b="1" dirty="0" smtClean="0">
                          <a:latin typeface="Eurostile"/>
                          <a:cs typeface="Eurostile"/>
                        </a:rPr>
                        <a:t>8/</a:t>
                      </a:r>
                      <a:endParaRPr lang="en-US" sz="1400" b="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All shelving,</a:t>
                      </a:r>
                      <a:r>
                        <a:rPr lang="en-US" sz="1400" baseline="0" dirty="0" smtClean="0">
                          <a:latin typeface="Eurostile"/>
                          <a:cs typeface="Eurostile"/>
                        </a:rPr>
                        <a:t> incl. pullouts, are to extend from the back wall to the front door as much as it is practical and allowed by construction limitations.</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91067">
                <a:tc>
                  <a:txBody>
                    <a:bodyPr/>
                    <a:lstStyle/>
                    <a:p>
                      <a:r>
                        <a:rPr lang="en-US" sz="1400" b="1" dirty="0" smtClean="0">
                          <a:latin typeface="Eurostile"/>
                          <a:cs typeface="Eurostile"/>
                        </a:rPr>
                        <a:t>9/</a:t>
                      </a:r>
                      <a:endParaRPr lang="en-US" sz="1400" b="1"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400" dirty="0" smtClean="0">
                          <a:latin typeface="Eurostile"/>
                          <a:cs typeface="Eurostile"/>
                        </a:rPr>
                        <a:t>The hanger</a:t>
                      </a:r>
                      <a:r>
                        <a:rPr lang="en-US" sz="1400" baseline="0" dirty="0" smtClean="0">
                          <a:latin typeface="Eurostile"/>
                          <a:cs typeface="Eurostile"/>
                        </a:rPr>
                        <a:t> rod in compartment C3 is to be placed at an appropriate distance from the back wall (approx. 300 mm) in order to allow enough space for its use with standard hangers.</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63811">
                <a:tc>
                  <a:txBody>
                    <a:bodyPr/>
                    <a:lstStyle/>
                    <a:p>
                      <a:pPr algn="l">
                        <a:spcAft>
                          <a:spcPts val="0"/>
                        </a:spcAft>
                      </a:pPr>
                      <a:r>
                        <a:rPr lang="en-US" sz="1400" b="1" dirty="0" smtClean="0">
                          <a:effectLst/>
                          <a:latin typeface="Eurostile"/>
                          <a:ea typeface="ＭＳ 明朝"/>
                          <a:cs typeface="Eurostile"/>
                        </a:rPr>
                        <a:t>10/</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The corner shelves</a:t>
                      </a:r>
                      <a:r>
                        <a:rPr lang="en-US" sz="1400" baseline="0" dirty="0" smtClean="0">
                          <a:latin typeface="Eurostile"/>
                          <a:cs typeface="Eurostile"/>
                        </a:rPr>
                        <a:t> in compartment C3 are to have a depth of 240 mm (suggested).</a:t>
                      </a:r>
                      <a:endParaRPr lang="en-US" sz="1400" dirty="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46574">
                <a:tc>
                  <a:txBody>
                    <a:bodyPr/>
                    <a:lstStyle/>
                    <a:p>
                      <a:pPr algn="l">
                        <a:spcAft>
                          <a:spcPts val="0"/>
                        </a:spcAft>
                      </a:pPr>
                      <a:r>
                        <a:rPr lang="en-US" sz="1400" b="1" dirty="0" smtClean="0">
                          <a:effectLst/>
                          <a:latin typeface="Eurostile"/>
                          <a:ea typeface="ＭＳ 明朝"/>
                          <a:cs typeface="Eurostile"/>
                        </a:rPr>
                        <a:t>11/</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400" dirty="0" smtClean="0">
                          <a:latin typeface="Eurostile"/>
                          <a:cs typeface="Eurostile"/>
                        </a:rPr>
                        <a:t>The exterior</a:t>
                      </a:r>
                      <a:r>
                        <a:rPr lang="en-US" sz="1400" baseline="0" dirty="0" smtClean="0">
                          <a:latin typeface="Eurostile"/>
                          <a:cs typeface="Eurostile"/>
                        </a:rPr>
                        <a:t> is to be painted off-white with the same paint used for the walls in the Hall: </a:t>
                      </a:r>
                      <a:r>
                        <a:rPr lang="en-US" sz="1400" dirty="0" err="1" smtClean="0">
                          <a:effectLst/>
                          <a:latin typeface="Eurostile"/>
                          <a:ea typeface="AppleGothic"/>
                          <a:cs typeface="Eurostile"/>
                        </a:rPr>
                        <a:t>Dulux</a:t>
                      </a:r>
                      <a:r>
                        <a:rPr lang="en-US" sz="1400" baseline="0" dirty="0" smtClean="0">
                          <a:effectLst/>
                          <a:latin typeface="Eurostile"/>
                          <a:ea typeface="+mn-ea"/>
                          <a:cs typeface="Eurostile"/>
                        </a:rPr>
                        <a:t> </a:t>
                      </a:r>
                      <a:r>
                        <a:rPr lang="en-US" sz="1400" dirty="0" err="1" smtClean="0">
                          <a:effectLst/>
                          <a:latin typeface="Eurostile"/>
                          <a:ea typeface="AppleGothic"/>
                          <a:cs typeface="Eurostile"/>
                        </a:rPr>
                        <a:t>Lifemaster</a:t>
                      </a:r>
                      <a:r>
                        <a:rPr lang="en-US" sz="1400" dirty="0" smtClean="0">
                          <a:effectLst/>
                          <a:latin typeface="Eurostile"/>
                          <a:ea typeface="AppleGothic"/>
                          <a:cs typeface="Eurostile"/>
                        </a:rPr>
                        <a:t> Zero VOC. </a:t>
                      </a:r>
                      <a:r>
                        <a:rPr lang="en-US" sz="1400" dirty="0" smtClean="0">
                          <a:latin typeface="Eurostile"/>
                          <a:cs typeface="Eurostile"/>
                        </a:rPr>
                        <a:t>50YY 83/029,</a:t>
                      </a:r>
                      <a:r>
                        <a:rPr lang="en-US" sz="1400" baseline="0" dirty="0" smtClean="0">
                          <a:latin typeface="Eurostile"/>
                          <a:cs typeface="Eurostile"/>
                        </a:rPr>
                        <a:t> </a:t>
                      </a:r>
                      <a:r>
                        <a:rPr lang="en-US" sz="1400" dirty="0" smtClean="0">
                          <a:latin typeface="Eurostile"/>
                          <a:cs typeface="Eurostile"/>
                        </a:rPr>
                        <a:t>Natural White, Eggshell.</a:t>
                      </a: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78708">
                <a:tc>
                  <a:txBody>
                    <a:bodyPr/>
                    <a:lstStyle/>
                    <a:p>
                      <a:pPr algn="l">
                        <a:spcAft>
                          <a:spcPts val="0"/>
                        </a:spcAft>
                      </a:pPr>
                      <a:r>
                        <a:rPr lang="en-US" sz="1400" b="1" dirty="0" smtClean="0">
                          <a:effectLst/>
                          <a:latin typeface="Eurostile"/>
                          <a:ea typeface="ＭＳ 明朝"/>
                          <a:cs typeface="Eurostile"/>
                        </a:rPr>
                        <a:t>12/</a:t>
                      </a:r>
                      <a:endParaRPr lang="en-US" sz="1400" b="1" dirty="0">
                        <a:effectLst/>
                        <a:latin typeface="Eurostile"/>
                        <a:ea typeface="ＭＳ 明朝"/>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608918" rtl="0" eaLnBrk="1" fontAlgn="auto" latinLnBrk="0" hangingPunct="1">
                        <a:lnSpc>
                          <a:spcPct val="100000"/>
                        </a:lnSpc>
                        <a:spcBef>
                          <a:spcPts val="0"/>
                        </a:spcBef>
                        <a:spcAft>
                          <a:spcPts val="0"/>
                        </a:spcAft>
                        <a:buClrTx/>
                        <a:buSzTx/>
                        <a:buFontTx/>
                        <a:buNone/>
                        <a:tabLst/>
                        <a:defRPr/>
                      </a:pPr>
                      <a:r>
                        <a:rPr lang="en-US" sz="1400" dirty="0" smtClean="0">
                          <a:latin typeface="Eurostile"/>
                          <a:cs typeface="Eurostile"/>
                        </a:rPr>
                        <a:t>In regards</a:t>
                      </a:r>
                      <a:r>
                        <a:rPr lang="en-US" sz="1400" baseline="0" dirty="0" smtClean="0">
                          <a:latin typeface="Eurostile"/>
                          <a:cs typeface="Eurostile"/>
                        </a:rPr>
                        <a:t> to the illumination of the interior compartments, LED strip lights (such as </a:t>
                      </a:r>
                      <a:r>
                        <a:rPr lang="en-US" sz="1400" dirty="0" err="1" smtClean="0">
                          <a:latin typeface="Eurostile"/>
                          <a:cs typeface="Eurostile"/>
                        </a:rPr>
                        <a:t>Armacost</a:t>
                      </a:r>
                      <a:r>
                        <a:rPr lang="en-US" sz="1400" dirty="0" smtClean="0">
                          <a:latin typeface="Eurostile"/>
                          <a:cs typeface="Eurostile"/>
                        </a:rPr>
                        <a:t> Lighting LED tape lights)</a:t>
                      </a:r>
                      <a:r>
                        <a:rPr lang="en-US" sz="1400" baseline="0" dirty="0" smtClean="0">
                          <a:latin typeface="Eurostile"/>
                          <a:cs typeface="Eurostile"/>
                        </a:rPr>
                        <a:t> are suggested. Please advise on any possible issues and/or alternative solutions.</a:t>
                      </a:r>
                      <a:endParaRPr lang="en-US" sz="1400" dirty="0" smtClean="0">
                        <a:latin typeface="Eurostile"/>
                        <a:cs typeface="Eurostile"/>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2" name="TextBox 11"/>
          <p:cNvSpPr txBox="1"/>
          <p:nvPr/>
        </p:nvSpPr>
        <p:spPr>
          <a:xfrm>
            <a:off x="229116" y="1474803"/>
            <a:ext cx="4207301" cy="384707"/>
          </a:xfrm>
          <a:prstGeom prst="rect">
            <a:avLst/>
          </a:prstGeom>
          <a:noFill/>
        </p:spPr>
        <p:txBody>
          <a:bodyPr wrap="square" lIns="91427" tIns="45713" rIns="91427" bIns="45713" rtlCol="0">
            <a:spAutoFit/>
          </a:bodyPr>
          <a:lstStyle/>
          <a:p>
            <a:pPr marL="342851" indent="-342851">
              <a:buFont typeface="Wingdings" charset="2"/>
              <a:buAutoNum type="arabicPlain" startAt="2"/>
              <a:defRPr/>
            </a:pPr>
            <a:r>
              <a:rPr lang="en-US" sz="1900" b="1" dirty="0">
                <a:latin typeface="Eurostile"/>
                <a:ea typeface="ＭＳ 明朝"/>
                <a:cs typeface="Eurostile"/>
              </a:rPr>
              <a:t>CONCEPT DETAILS</a:t>
            </a:r>
          </a:p>
        </p:txBody>
      </p:sp>
    </p:spTree>
    <p:extLst>
      <p:ext uri="{BB962C8B-B14F-4D97-AF65-F5344CB8AC3E}">
        <p14:creationId xmlns:p14="http://schemas.microsoft.com/office/powerpoint/2010/main" val="42453512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Understairs_storage_with dims_edited-2.psd"/>
          <p:cNvPicPr>
            <a:picLocks noChangeAspect="1"/>
          </p:cNvPicPr>
          <p:nvPr/>
        </p:nvPicPr>
        <p:blipFill rotWithShape="1">
          <a:blip r:embed="rId2">
            <a:extLst>
              <a:ext uri="{28A0092B-C50C-407E-A947-70E740481C1C}">
                <a14:useLocalDpi xmlns:a14="http://schemas.microsoft.com/office/drawing/2010/main" val="0"/>
              </a:ext>
            </a:extLst>
          </a:blip>
          <a:srcRect l="3863" t="5868" r="16716" b="22059"/>
          <a:stretch/>
        </p:blipFill>
        <p:spPr>
          <a:xfrm>
            <a:off x="594993" y="1823316"/>
            <a:ext cx="9446075" cy="6623995"/>
          </a:xfrm>
          <a:prstGeom prst="rect">
            <a:avLst/>
          </a:prstGeom>
        </p:spPr>
      </p:pic>
      <p:grpSp>
        <p:nvGrpSpPr>
          <p:cNvPr id="18" name="Group 17"/>
          <p:cNvGrpSpPr/>
          <p:nvPr/>
        </p:nvGrpSpPr>
        <p:grpSpPr>
          <a:xfrm>
            <a:off x="1442622" y="2538264"/>
            <a:ext cx="7100410" cy="4665143"/>
            <a:chOff x="1442621" y="2538264"/>
            <a:chExt cx="7100411" cy="4665143"/>
          </a:xfrm>
        </p:grpSpPr>
        <p:grpSp>
          <p:nvGrpSpPr>
            <p:cNvPr id="16" name="Group 15"/>
            <p:cNvGrpSpPr/>
            <p:nvPr/>
          </p:nvGrpSpPr>
          <p:grpSpPr>
            <a:xfrm>
              <a:off x="3699298" y="4032408"/>
              <a:ext cx="1045324" cy="2459799"/>
              <a:chOff x="3737398" y="3918108"/>
              <a:chExt cx="1045324" cy="2459799"/>
            </a:xfrm>
          </p:grpSpPr>
          <p:sp>
            <p:nvSpPr>
              <p:cNvPr id="11" name="TextBox 10"/>
              <p:cNvSpPr txBox="1"/>
              <p:nvPr/>
            </p:nvSpPr>
            <p:spPr>
              <a:xfrm>
                <a:off x="3737398" y="3918108"/>
                <a:ext cx="671979" cy="461665"/>
              </a:xfrm>
              <a:prstGeom prst="rect">
                <a:avLst/>
              </a:prstGeom>
              <a:noFill/>
              <a:ln>
                <a:solidFill>
                  <a:schemeClr val="bg1">
                    <a:lumMod val="50000"/>
                  </a:schemeClr>
                </a:solidFill>
              </a:ln>
              <a:effectLst/>
            </p:spPr>
            <p:txBody>
              <a:bodyPr wrap="none" rtlCol="0">
                <a:spAutoFit/>
              </a:bodyPr>
              <a:lstStyle/>
              <a:p>
                <a:r>
                  <a:rPr lang="en-US" sz="1200" dirty="0">
                    <a:solidFill>
                      <a:schemeClr val="tx1">
                        <a:lumMod val="50000"/>
                        <a:lumOff val="50000"/>
                      </a:schemeClr>
                    </a:solidFill>
                    <a:latin typeface="Graphite Std"/>
                    <a:cs typeface="Graphite Std"/>
                  </a:rPr>
                  <a:t>Pullout</a:t>
                </a:r>
              </a:p>
              <a:p>
                <a:r>
                  <a:rPr lang="en-US" sz="1200" dirty="0">
                    <a:solidFill>
                      <a:schemeClr val="tx1">
                        <a:lumMod val="50000"/>
                        <a:lumOff val="50000"/>
                      </a:schemeClr>
                    </a:solidFill>
                    <a:latin typeface="Graphite Std"/>
                    <a:cs typeface="Graphite Std"/>
                  </a:rPr>
                  <a:t>Shelves</a:t>
                </a:r>
              </a:p>
            </p:txBody>
          </p:sp>
          <p:cxnSp>
            <p:nvCxnSpPr>
              <p:cNvPr id="33" name="Straight Connector 32"/>
              <p:cNvCxnSpPr/>
              <p:nvPr/>
            </p:nvCxnSpPr>
            <p:spPr>
              <a:xfrm>
                <a:off x="4409377" y="4379773"/>
                <a:ext cx="0" cy="1998134"/>
              </a:xfrm>
              <a:prstGeom prst="line">
                <a:avLst/>
              </a:prstGeom>
              <a:ln w="3175" cap="rnd" cmpd="sng">
                <a:solidFill>
                  <a:schemeClr val="bg1">
                    <a:lumMod val="50000"/>
                  </a:schemeClr>
                </a:solidFill>
                <a:round/>
                <a:tailEnd type="oval" w="sm" len="sm"/>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p:nvPr/>
            </p:nvCxnSpPr>
            <p:spPr>
              <a:xfrm>
                <a:off x="4409376" y="5666707"/>
                <a:ext cx="373346" cy="152403"/>
              </a:xfrm>
              <a:prstGeom prst="bentConnector3">
                <a:avLst>
                  <a:gd name="adj1" fmla="val 102159"/>
                </a:avLst>
              </a:prstGeom>
              <a:ln w="3175" cap="rnd"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759687" y="4396712"/>
              <a:ext cx="1783345" cy="482601"/>
              <a:chOff x="6797787" y="4282412"/>
              <a:chExt cx="1783345" cy="482601"/>
            </a:xfrm>
          </p:grpSpPr>
          <p:cxnSp>
            <p:nvCxnSpPr>
              <p:cNvPr id="50" name="Elbow Connector 49"/>
              <p:cNvCxnSpPr/>
              <p:nvPr/>
            </p:nvCxnSpPr>
            <p:spPr>
              <a:xfrm rot="10800000">
                <a:off x="6797787" y="4282412"/>
                <a:ext cx="880535" cy="482600"/>
              </a:xfrm>
              <a:prstGeom prst="bentConnector3">
                <a:avLst>
                  <a:gd name="adj1" fmla="val 100000"/>
                </a:avLst>
              </a:prstGeom>
              <a:ln w="3175" cap="rnd" cmpd="sng">
                <a:solidFill>
                  <a:schemeClr val="bg1">
                    <a:lumMod val="50000"/>
                  </a:schemeClr>
                </a:solidFill>
                <a:tailEnd type="oval" w="sm" len="sm"/>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678321" y="4488014"/>
                <a:ext cx="902811" cy="276999"/>
              </a:xfrm>
              <a:prstGeom prst="rect">
                <a:avLst/>
              </a:prstGeom>
              <a:noFill/>
              <a:ln>
                <a:solidFill>
                  <a:schemeClr val="bg1">
                    <a:lumMod val="50000"/>
                  </a:schemeClr>
                </a:solidFill>
              </a:ln>
              <a:effectLst/>
            </p:spPr>
            <p:txBody>
              <a:bodyPr wrap="none" rtlCol="0">
                <a:spAutoFit/>
              </a:bodyPr>
              <a:lstStyle/>
              <a:p>
                <a:r>
                  <a:rPr lang="en-US" sz="1200" dirty="0">
                    <a:solidFill>
                      <a:schemeClr val="tx1">
                        <a:lumMod val="50000"/>
                        <a:lumOff val="50000"/>
                      </a:schemeClr>
                    </a:solidFill>
                    <a:latin typeface="Graphite Std"/>
                    <a:cs typeface="Graphite Std"/>
                  </a:rPr>
                  <a:t>Hanger Rod</a:t>
                </a:r>
              </a:p>
            </p:txBody>
          </p:sp>
        </p:grpSp>
        <p:sp>
          <p:nvSpPr>
            <p:cNvPr id="59" name="Right Brace 58"/>
            <p:cNvSpPr/>
            <p:nvPr/>
          </p:nvSpPr>
          <p:spPr>
            <a:xfrm>
              <a:off x="6158552" y="5298407"/>
              <a:ext cx="240115" cy="1905000"/>
            </a:xfrm>
            <a:prstGeom prst="rightBrace">
              <a:avLst>
                <a:gd name="adj1" fmla="val 36542"/>
                <a:gd name="adj2" fmla="val 50000"/>
              </a:avLst>
            </a:prstGeom>
            <a:ln w="3175" cap="flat" cmpd="sng">
              <a:solidFill>
                <a:schemeClr val="bg1">
                  <a:lumMod val="50000"/>
                </a:schemeClr>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Group 9"/>
            <p:cNvGrpSpPr/>
            <p:nvPr/>
          </p:nvGrpSpPr>
          <p:grpSpPr>
            <a:xfrm>
              <a:off x="6411367" y="5790780"/>
              <a:ext cx="2006788" cy="461665"/>
              <a:chOff x="6449467" y="5676480"/>
              <a:chExt cx="2006788" cy="461665"/>
            </a:xfrm>
          </p:grpSpPr>
          <p:cxnSp>
            <p:nvCxnSpPr>
              <p:cNvPr id="37" name="Straight Connector 36"/>
              <p:cNvCxnSpPr/>
              <p:nvPr/>
            </p:nvCxnSpPr>
            <p:spPr>
              <a:xfrm flipH="1">
                <a:off x="6449467" y="6136607"/>
                <a:ext cx="1334685" cy="0"/>
              </a:xfrm>
              <a:prstGeom prst="line">
                <a:avLst/>
              </a:prstGeom>
              <a:ln w="3175" cap="rnd" cmpd="sng">
                <a:solidFill>
                  <a:schemeClr val="bg1">
                    <a:lumMod val="50000"/>
                  </a:schemeClr>
                </a:solidFill>
                <a:round/>
                <a:tailEnd type="oval" w="sm" len="sm"/>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771452" y="5676480"/>
                <a:ext cx="684803" cy="461665"/>
              </a:xfrm>
              <a:prstGeom prst="rect">
                <a:avLst/>
              </a:prstGeom>
              <a:noFill/>
              <a:ln>
                <a:solidFill>
                  <a:schemeClr val="bg1">
                    <a:lumMod val="50000"/>
                  </a:schemeClr>
                </a:solidFill>
              </a:ln>
              <a:effectLst/>
            </p:spPr>
            <p:txBody>
              <a:bodyPr wrap="none" rtlCol="0">
                <a:spAutoFit/>
              </a:bodyPr>
              <a:lstStyle/>
              <a:p>
                <a:r>
                  <a:rPr lang="en-US" sz="1200" dirty="0">
                    <a:solidFill>
                      <a:schemeClr val="tx1">
                        <a:lumMod val="50000"/>
                        <a:lumOff val="50000"/>
                      </a:schemeClr>
                    </a:solidFill>
                    <a:latin typeface="Graphite Std"/>
                    <a:cs typeface="Graphite Std"/>
                  </a:rPr>
                  <a:t>Corner</a:t>
                </a:r>
              </a:p>
              <a:p>
                <a:r>
                  <a:rPr lang="en-US" sz="1200" dirty="0">
                    <a:solidFill>
                      <a:schemeClr val="tx1">
                        <a:lumMod val="50000"/>
                        <a:lumOff val="50000"/>
                      </a:schemeClr>
                    </a:solidFill>
                    <a:latin typeface="Graphite Std"/>
                    <a:cs typeface="Graphite Std"/>
                  </a:rPr>
                  <a:t>Shelving</a:t>
                </a:r>
              </a:p>
            </p:txBody>
          </p:sp>
        </p:grpSp>
        <p:grpSp>
          <p:nvGrpSpPr>
            <p:cNvPr id="6" name="Group 5"/>
            <p:cNvGrpSpPr/>
            <p:nvPr/>
          </p:nvGrpSpPr>
          <p:grpSpPr>
            <a:xfrm>
              <a:off x="1442621" y="2538264"/>
              <a:ext cx="1762021" cy="1332833"/>
              <a:chOff x="1429919" y="2390096"/>
              <a:chExt cx="1762021" cy="1332833"/>
            </a:xfrm>
          </p:grpSpPr>
          <p:sp>
            <p:nvSpPr>
              <p:cNvPr id="90" name="TextBox 89"/>
              <p:cNvSpPr txBox="1"/>
              <p:nvPr/>
            </p:nvSpPr>
            <p:spPr>
              <a:xfrm>
                <a:off x="1429919" y="2891932"/>
                <a:ext cx="1762021" cy="830997"/>
              </a:xfrm>
              <a:prstGeom prst="rect">
                <a:avLst/>
              </a:prstGeom>
              <a:noFill/>
              <a:ln>
                <a:solidFill>
                  <a:schemeClr val="bg1">
                    <a:lumMod val="50000"/>
                  </a:schemeClr>
                </a:solidFill>
              </a:ln>
              <a:effectLst/>
            </p:spPr>
            <p:txBody>
              <a:bodyPr wrap="none" rtlCol="0">
                <a:spAutoFit/>
              </a:bodyPr>
              <a:lstStyle/>
              <a:p>
                <a:r>
                  <a:rPr lang="en-US" sz="1200" dirty="0">
                    <a:solidFill>
                      <a:schemeClr val="tx1">
                        <a:lumMod val="50000"/>
                        <a:lumOff val="50000"/>
                      </a:schemeClr>
                    </a:solidFill>
                    <a:latin typeface="Graphite Std"/>
                    <a:cs typeface="Graphite Std"/>
                  </a:rPr>
                  <a:t>Floor Section between</a:t>
                </a:r>
              </a:p>
              <a:p>
                <a:r>
                  <a:rPr lang="en-US" sz="1200" dirty="0">
                    <a:solidFill>
                      <a:schemeClr val="tx1">
                        <a:lumMod val="50000"/>
                        <a:lumOff val="50000"/>
                      </a:schemeClr>
                    </a:solidFill>
                    <a:latin typeface="Graphite Std"/>
                    <a:cs typeface="Graphite Std"/>
                  </a:rPr>
                  <a:t>Ground and First Levels</a:t>
                </a:r>
              </a:p>
              <a:p>
                <a:r>
                  <a:rPr lang="en-US" sz="1200" dirty="0">
                    <a:solidFill>
                      <a:schemeClr val="tx1">
                        <a:lumMod val="50000"/>
                        <a:lumOff val="50000"/>
                      </a:schemeClr>
                    </a:solidFill>
                    <a:latin typeface="Graphite Std"/>
                    <a:cs typeface="Graphite Std"/>
                  </a:rPr>
                  <a:t>(included to show complete</a:t>
                </a:r>
              </a:p>
              <a:p>
                <a:r>
                  <a:rPr lang="en-US" sz="1200" dirty="0">
                    <a:solidFill>
                      <a:schemeClr val="tx1">
                        <a:lumMod val="50000"/>
                        <a:lumOff val="50000"/>
                      </a:schemeClr>
                    </a:solidFill>
                    <a:latin typeface="Graphite Std"/>
                    <a:cs typeface="Graphite Std"/>
                  </a:rPr>
                  <a:t>stairs distribution)</a:t>
                </a:r>
              </a:p>
            </p:txBody>
          </p:sp>
          <p:cxnSp>
            <p:nvCxnSpPr>
              <p:cNvPr id="91" name="Straight Connector 90"/>
              <p:cNvCxnSpPr/>
              <p:nvPr/>
            </p:nvCxnSpPr>
            <p:spPr>
              <a:xfrm flipV="1">
                <a:off x="1429919" y="2390096"/>
                <a:ext cx="0" cy="501835"/>
              </a:xfrm>
              <a:prstGeom prst="line">
                <a:avLst/>
              </a:prstGeom>
              <a:ln w="3175" cap="rnd" cmpd="sng">
                <a:solidFill>
                  <a:schemeClr val="bg1">
                    <a:lumMod val="50000"/>
                  </a:schemeClr>
                </a:solidFill>
                <a:round/>
                <a:tailEnd type="oval" w="sm" len="sm"/>
              </a:ln>
              <a:effectLst/>
            </p:spPr>
            <p:style>
              <a:lnRef idx="2">
                <a:schemeClr val="accent1"/>
              </a:lnRef>
              <a:fillRef idx="0">
                <a:schemeClr val="accent1"/>
              </a:fillRef>
              <a:effectRef idx="1">
                <a:schemeClr val="accent1"/>
              </a:effectRef>
              <a:fontRef idx="minor">
                <a:schemeClr val="tx1"/>
              </a:fontRef>
            </p:style>
          </p:cxnSp>
        </p:grpSp>
      </p:grpSp>
      <p:sp>
        <p:nvSpPr>
          <p:cNvPr id="4" name="Footer Placeholder 3"/>
          <p:cNvSpPr>
            <a:spLocks noGrp="1"/>
          </p:cNvSpPr>
          <p:nvPr>
            <p:ph type="ftr" sz="quarter" idx="11"/>
          </p:nvPr>
        </p:nvSpPr>
        <p:spPr/>
        <p:txBody>
          <a:bodyPr/>
          <a:lstStyle/>
          <a:p>
            <a:r>
              <a:rPr lang="en-US" dirty="0" smtClean="0"/>
              <a:t>CADL03/6207, HND Stage 1, Final Project</a:t>
            </a:r>
            <a:endParaRPr lang="en-US" dirty="0"/>
          </a:p>
        </p:txBody>
      </p:sp>
      <p:sp>
        <p:nvSpPr>
          <p:cNvPr id="5" name="Slide Number Placeholder 4"/>
          <p:cNvSpPr>
            <a:spLocks noGrp="1"/>
          </p:cNvSpPr>
          <p:nvPr>
            <p:ph type="sldNum" sz="quarter" idx="12"/>
          </p:nvPr>
        </p:nvSpPr>
        <p:spPr/>
        <p:txBody>
          <a:bodyPr/>
          <a:lstStyle/>
          <a:p>
            <a:fld id="{A3FA7095-699E-9748-A2EB-6882671471C9}" type="slidenum">
              <a:rPr lang="en-US" smtClean="0"/>
              <a:t>3</a:t>
            </a:fld>
            <a:endParaRPr lang="en-US" dirty="0"/>
          </a:p>
        </p:txBody>
      </p:sp>
      <p:sp>
        <p:nvSpPr>
          <p:cNvPr id="2" name="TextBox 1"/>
          <p:cNvSpPr txBox="1"/>
          <p:nvPr/>
        </p:nvSpPr>
        <p:spPr>
          <a:xfrm>
            <a:off x="4371110" y="369219"/>
            <a:ext cx="184666" cy="461665"/>
          </a:xfrm>
          <a:prstGeom prst="rect">
            <a:avLst/>
          </a:prstGeom>
          <a:noFill/>
        </p:spPr>
        <p:txBody>
          <a:bodyPr wrap="none" lIns="91427" tIns="45713" rIns="91427" bIns="45713" rtlCol="0">
            <a:spAutoFit/>
          </a:bodyPr>
          <a:lstStyle/>
          <a:p>
            <a:endParaRPr lang="en-US" dirty="0"/>
          </a:p>
        </p:txBody>
      </p:sp>
      <p:cxnSp>
        <p:nvCxnSpPr>
          <p:cNvPr id="13" name="Straight Connector 12"/>
          <p:cNvCxnSpPr/>
          <p:nvPr/>
        </p:nvCxnSpPr>
        <p:spPr>
          <a:xfrm flipV="1">
            <a:off x="59068" y="1288243"/>
            <a:ext cx="12046395" cy="1"/>
          </a:xfrm>
          <a:prstGeom prst="line">
            <a:avLst/>
          </a:prstGeom>
          <a:ln w="38100" cmpd="dbl">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48475" y="1362402"/>
            <a:ext cx="4207301" cy="384707"/>
          </a:xfrm>
          <a:prstGeom prst="rect">
            <a:avLst/>
          </a:prstGeom>
          <a:noFill/>
        </p:spPr>
        <p:txBody>
          <a:bodyPr wrap="square" lIns="91427" tIns="45713" rIns="91427" bIns="45713" rtlCol="0">
            <a:spAutoFit/>
          </a:bodyPr>
          <a:lstStyle/>
          <a:p>
            <a:pPr marL="342851" indent="-342851">
              <a:buFont typeface="Wingdings" charset="2"/>
              <a:buAutoNum type="arabicPlain" startAt="3"/>
              <a:defRPr/>
            </a:pPr>
            <a:r>
              <a:rPr lang="en-US" sz="1900" b="1" dirty="0">
                <a:latin typeface="Eurostile"/>
                <a:ea typeface="ＭＳ 明朝"/>
                <a:cs typeface="Eurostile"/>
              </a:rPr>
              <a:t>CONCEPT ELEVATION</a:t>
            </a:r>
          </a:p>
        </p:txBody>
      </p:sp>
      <p:sp>
        <p:nvSpPr>
          <p:cNvPr id="7" name="TextBox 6"/>
          <p:cNvSpPr txBox="1"/>
          <p:nvPr/>
        </p:nvSpPr>
        <p:spPr>
          <a:xfrm>
            <a:off x="10041068" y="5361778"/>
            <a:ext cx="1616220" cy="2862307"/>
          </a:xfrm>
          <a:prstGeom prst="rect">
            <a:avLst/>
          </a:prstGeom>
          <a:noFill/>
        </p:spPr>
        <p:txBody>
          <a:bodyPr wrap="square" lIns="91427" tIns="45713" rIns="91427" bIns="45713" rtlCol="0">
            <a:spAutoFit/>
          </a:bodyPr>
          <a:lstStyle/>
          <a:p>
            <a:r>
              <a:rPr lang="en-US" sz="1200" i="1" u="sng" dirty="0">
                <a:latin typeface="Graphite Std"/>
                <a:cs typeface="Graphite Std"/>
              </a:rPr>
              <a:t>NB:</a:t>
            </a:r>
            <a:r>
              <a:rPr lang="en-US" sz="1200" i="1" dirty="0">
                <a:latin typeface="Graphite Std"/>
                <a:cs typeface="Graphite Std"/>
              </a:rPr>
              <a:t> </a:t>
            </a:r>
          </a:p>
          <a:p>
            <a:pPr marL="171426" indent="-171426">
              <a:buFont typeface="Arial"/>
              <a:buChar char="•"/>
            </a:pPr>
            <a:r>
              <a:rPr lang="en-US" sz="1200" i="1" dirty="0">
                <a:latin typeface="Graphite Std"/>
                <a:cs typeface="Graphite Std"/>
              </a:rPr>
              <a:t>All dimensions in mm.</a:t>
            </a:r>
          </a:p>
          <a:p>
            <a:pPr marL="171426" indent="-171426">
              <a:buFont typeface="Arial"/>
              <a:buChar char="•"/>
            </a:pPr>
            <a:r>
              <a:rPr lang="en-US" sz="1200" i="1" dirty="0">
                <a:latin typeface="Graphite Std"/>
                <a:cs typeface="Graphite Std"/>
              </a:rPr>
              <a:t>Only basic simplified outlines are shown of the surroundings of the under-stairs storage (i.e. stairs, railing, door etc. ). </a:t>
            </a:r>
            <a:endParaRPr lang="en-US" sz="1200" i="1" dirty="0" smtClean="0">
              <a:latin typeface="Graphite Std"/>
              <a:cs typeface="Graphite Std"/>
            </a:endParaRPr>
          </a:p>
          <a:p>
            <a:pPr marL="171426" indent="-171426">
              <a:buFont typeface="Arial"/>
              <a:buChar char="•"/>
            </a:pPr>
            <a:r>
              <a:rPr lang="en-US" sz="1200" i="1" dirty="0">
                <a:latin typeface="Graphite Std"/>
                <a:cs typeface="Graphite Std"/>
              </a:rPr>
              <a:t>D</a:t>
            </a:r>
            <a:r>
              <a:rPr lang="en-US" sz="1200" i="1" dirty="0" smtClean="0">
                <a:latin typeface="Graphite Std"/>
                <a:cs typeface="Graphite Std"/>
              </a:rPr>
              <a:t>rawing is not shown to scale. Scaled version provided in the Drawings</a:t>
            </a:r>
            <a:r>
              <a:rPr lang="en-US" sz="1200" i="1" smtClean="0">
                <a:latin typeface="Graphite Std"/>
                <a:cs typeface="Graphite Std"/>
              </a:rPr>
              <a:t>/Elevations </a:t>
            </a:r>
            <a:r>
              <a:rPr lang="en-US" sz="1200" i="1" dirty="0" smtClean="0">
                <a:latin typeface="Graphite Std"/>
                <a:cs typeface="Graphite Std"/>
              </a:rPr>
              <a:t>folder of this project package.</a:t>
            </a:r>
            <a:endParaRPr lang="en-US" sz="1200" i="1" dirty="0">
              <a:latin typeface="Graphite Std"/>
              <a:cs typeface="Graphite Std"/>
            </a:endParaRPr>
          </a:p>
          <a:p>
            <a:pPr marL="171426" indent="-171426">
              <a:buFont typeface="Arial"/>
              <a:buChar char="•"/>
            </a:pPr>
            <a:endParaRPr lang="en-US" sz="1200" i="1" dirty="0">
              <a:latin typeface="Graphite Std"/>
              <a:cs typeface="Graphite Std"/>
            </a:endParaRPr>
          </a:p>
        </p:txBody>
      </p:sp>
    </p:spTree>
    <p:extLst>
      <p:ext uri="{BB962C8B-B14F-4D97-AF65-F5344CB8AC3E}">
        <p14:creationId xmlns:p14="http://schemas.microsoft.com/office/powerpoint/2010/main" val="11857112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TotalTime>
  <Words>977</Words>
  <Application>Microsoft Macintosh PowerPoint</Application>
  <PresentationFormat>Ledger Paper (11x17 in)</PresentationFormat>
  <Paragraphs>79</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Thompson</dc:creator>
  <cp:lastModifiedBy>Chad Thompson</cp:lastModifiedBy>
  <cp:revision>8</cp:revision>
  <cp:lastPrinted>2014-06-23T00:52:04Z</cp:lastPrinted>
  <dcterms:created xsi:type="dcterms:W3CDTF">2014-05-19T19:27:44Z</dcterms:created>
  <dcterms:modified xsi:type="dcterms:W3CDTF">2014-08-17T22:21:42Z</dcterms:modified>
</cp:coreProperties>
</file>