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9" r:id="rId9"/>
    <p:sldId id="271" r:id="rId10"/>
    <p:sldId id="277" r:id="rId11"/>
    <p:sldId id="272" r:id="rId12"/>
    <p:sldId id="273" r:id="rId13"/>
    <p:sldId id="274" r:id="rId14"/>
    <p:sldId id="275" r:id="rId15"/>
    <p:sldId id="278" r:id="rId16"/>
    <p:sldId id="276" r:id="rId17"/>
  </p:sldIdLst>
  <p:sldSz cx="12179300" cy="9134475" type="ledger"/>
  <p:notesSz cx="9144000" cy="6858000"/>
  <p:defaultTextStyle>
    <a:defPPr>
      <a:defRPr lang="en-US"/>
    </a:defPPr>
    <a:lvl1pPr marL="0" algn="l" defTabSz="60891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18" algn="l" defTabSz="60891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36" algn="l" defTabSz="60891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754" algn="l" defTabSz="60891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672" algn="l" defTabSz="60891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590" algn="l" defTabSz="60891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508" algn="l" defTabSz="60891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426" algn="l" defTabSz="60891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344" algn="l" defTabSz="608918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21615"/>
    <a:srgbClr val="421F15"/>
    <a:srgbClr val="421F12"/>
    <a:srgbClr val="4A2F1F"/>
    <a:srgbClr val="DDFFFC"/>
    <a:srgbClr val="D5FFED"/>
    <a:srgbClr val="AAF0E2"/>
    <a:srgbClr val="C1F0F0"/>
    <a:srgbClr val="347465"/>
    <a:srgbClr val="68E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1845" autoAdjust="0"/>
  </p:normalViewPr>
  <p:slideViewPr>
    <p:cSldViewPr snapToGrid="0" snapToObjects="1">
      <p:cViewPr>
        <p:scale>
          <a:sx n="100" d="100"/>
          <a:sy n="100" d="100"/>
        </p:scale>
        <p:origin x="-2336" y="840"/>
      </p:cViewPr>
      <p:guideLst>
        <p:guide orient="horz" pos="2877"/>
        <p:guide pos="38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79425-87CE-4B4C-9814-5FA8E40CE906}" type="datetimeFigureOut">
              <a:rPr lang="en-US" smtClean="0"/>
              <a:t>14-08-16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9C662A-4119-5948-86FF-77AC046B1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76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0136C-37B0-3F44-9F6E-13CEE804F245}" type="datetimeFigureOut">
              <a:rPr lang="en-US" smtClean="0"/>
              <a:t>14-08-16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71EB-2BFE-5641-8A1E-137E75E39B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8419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0891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08918" algn="l" defTabSz="60891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17836" algn="l" defTabSz="60891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826754" algn="l" defTabSz="60891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435672" algn="l" defTabSz="60891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044590" algn="l" defTabSz="60891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653508" algn="l" defTabSz="60891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262426" algn="l" defTabSz="60891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4871344" algn="l" defTabSz="608918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C71EB-2BFE-5641-8A1E-137E75E39B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449" y="2837608"/>
            <a:ext cx="10352405" cy="1957992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73F2-32B9-A34D-836A-CA933D929D76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3798" y="8580607"/>
            <a:ext cx="2841837" cy="486326"/>
          </a:xfrm>
        </p:spPr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239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48F3F-D4B0-E74B-B5FB-D8CB2F7A38D8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89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740343" cy="7793906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6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C11A-A3E8-624C-8DD0-D1A05A85F3E9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8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878-E799-B743-8368-9229FE3715C9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71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081" y="5869748"/>
            <a:ext cx="10352405" cy="1814208"/>
          </a:xfrm>
          <a:prstGeom prst="rect">
            <a:avLst/>
          </a:prstGeo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081" y="3871582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1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3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2675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67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59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5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42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34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B19C9-8143-5B4A-A243-8FBD96B19F66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3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965" y="2131380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144" y="2131380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A563D-F85C-5444-ADA2-82BFBD04A935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133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18" indent="0">
              <a:buNone/>
              <a:defRPr sz="2700" b="1"/>
            </a:lvl2pPr>
            <a:lvl3pPr marL="1217836" indent="0">
              <a:buNone/>
              <a:defRPr sz="2400" b="1"/>
            </a:lvl3pPr>
            <a:lvl4pPr marL="1826754" indent="0">
              <a:buNone/>
              <a:defRPr sz="2200" b="1"/>
            </a:lvl4pPr>
            <a:lvl5pPr marL="2435672" indent="0">
              <a:buNone/>
              <a:defRPr sz="2200" b="1"/>
            </a:lvl5pPr>
            <a:lvl6pPr marL="3044590" indent="0">
              <a:buNone/>
              <a:defRPr sz="2200" b="1"/>
            </a:lvl6pPr>
            <a:lvl7pPr marL="3653508" indent="0">
              <a:buNone/>
              <a:defRPr sz="2200" b="1"/>
            </a:lvl7pPr>
            <a:lvl8pPr marL="4262426" indent="0">
              <a:buNone/>
              <a:defRPr sz="2200" b="1"/>
            </a:lvl8pPr>
            <a:lvl9pPr marL="4871344" indent="0">
              <a:buNone/>
              <a:defRPr sz="2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18" indent="0">
              <a:buNone/>
              <a:defRPr sz="2700" b="1"/>
            </a:lvl2pPr>
            <a:lvl3pPr marL="1217836" indent="0">
              <a:buNone/>
              <a:defRPr sz="2400" b="1"/>
            </a:lvl3pPr>
            <a:lvl4pPr marL="1826754" indent="0">
              <a:buNone/>
              <a:defRPr sz="2200" b="1"/>
            </a:lvl4pPr>
            <a:lvl5pPr marL="2435672" indent="0">
              <a:buNone/>
              <a:defRPr sz="2200" b="1"/>
            </a:lvl5pPr>
            <a:lvl6pPr marL="3044590" indent="0">
              <a:buNone/>
              <a:defRPr sz="2200" b="1"/>
            </a:lvl6pPr>
            <a:lvl7pPr marL="3653508" indent="0">
              <a:buNone/>
              <a:defRPr sz="2200" b="1"/>
            </a:lvl7pPr>
            <a:lvl8pPr marL="4262426" indent="0">
              <a:buNone/>
              <a:defRPr sz="2200" b="1"/>
            </a:lvl8pPr>
            <a:lvl9pPr marL="4871344" indent="0">
              <a:buNone/>
              <a:defRPr sz="22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93A30-CC2D-EB40-BF27-FDEA957E8ED3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621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D4ECF-7A81-B94F-B337-D3E899A0EC44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FCED5-654A-8544-A96E-C087CB0E21C3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69" y="363690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66" y="1911476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18" indent="0">
              <a:buNone/>
              <a:defRPr sz="1700"/>
            </a:lvl2pPr>
            <a:lvl3pPr marL="1217836" indent="0">
              <a:buNone/>
              <a:defRPr sz="1300"/>
            </a:lvl3pPr>
            <a:lvl4pPr marL="1826754" indent="0">
              <a:buNone/>
              <a:defRPr sz="1100"/>
            </a:lvl4pPr>
            <a:lvl5pPr marL="2435672" indent="0">
              <a:buNone/>
              <a:defRPr sz="1100"/>
            </a:lvl5pPr>
            <a:lvl6pPr marL="3044590" indent="0">
              <a:buNone/>
              <a:defRPr sz="1100"/>
            </a:lvl6pPr>
            <a:lvl7pPr marL="3653508" indent="0">
              <a:buNone/>
              <a:defRPr sz="1100"/>
            </a:lvl7pPr>
            <a:lvl8pPr marL="4262426" indent="0">
              <a:buNone/>
              <a:defRPr sz="1100"/>
            </a:lvl8pPr>
            <a:lvl9pPr marL="4871344" indent="0">
              <a:buNone/>
              <a:defRPr sz="11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F586E-A78A-F246-9B87-94B0CF2B8D2C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04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  <a:prstGeom prst="rect">
            <a:avLst/>
          </a:prstGeo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18" indent="0">
              <a:buNone/>
              <a:defRPr sz="3700"/>
            </a:lvl2pPr>
            <a:lvl3pPr marL="1217836" indent="0">
              <a:buNone/>
              <a:defRPr sz="3200"/>
            </a:lvl3pPr>
            <a:lvl4pPr marL="1826754" indent="0">
              <a:buNone/>
              <a:defRPr sz="2700"/>
            </a:lvl4pPr>
            <a:lvl5pPr marL="2435672" indent="0">
              <a:buNone/>
              <a:defRPr sz="2700"/>
            </a:lvl5pPr>
            <a:lvl6pPr marL="3044590" indent="0">
              <a:buNone/>
              <a:defRPr sz="2700"/>
            </a:lvl6pPr>
            <a:lvl7pPr marL="3653508" indent="0">
              <a:buNone/>
              <a:defRPr sz="2700"/>
            </a:lvl7pPr>
            <a:lvl8pPr marL="4262426" indent="0">
              <a:buNone/>
              <a:defRPr sz="2700"/>
            </a:lvl8pPr>
            <a:lvl9pPr marL="4871344" indent="0">
              <a:buNone/>
              <a:defRPr sz="27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18" indent="0">
              <a:buNone/>
              <a:defRPr sz="1700"/>
            </a:lvl2pPr>
            <a:lvl3pPr marL="1217836" indent="0">
              <a:buNone/>
              <a:defRPr sz="1300"/>
            </a:lvl3pPr>
            <a:lvl4pPr marL="1826754" indent="0">
              <a:buNone/>
              <a:defRPr sz="1100"/>
            </a:lvl4pPr>
            <a:lvl5pPr marL="2435672" indent="0">
              <a:buNone/>
              <a:defRPr sz="1100"/>
            </a:lvl5pPr>
            <a:lvl6pPr marL="3044590" indent="0">
              <a:buNone/>
              <a:defRPr sz="1100"/>
            </a:lvl6pPr>
            <a:lvl7pPr marL="3653508" indent="0">
              <a:buNone/>
              <a:defRPr sz="1100"/>
            </a:lvl7pPr>
            <a:lvl8pPr marL="4262426" indent="0">
              <a:buNone/>
              <a:defRPr sz="1100"/>
            </a:lvl8pPr>
            <a:lvl9pPr marL="4871344" indent="0">
              <a:buNone/>
              <a:defRPr sz="11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38130-79CA-BB45-8A1B-07A05CD16775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01A72-B991-454A-943C-82A08AED3D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3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2131380"/>
            <a:ext cx="10961370" cy="6028331"/>
          </a:xfrm>
          <a:prstGeom prst="rect">
            <a:avLst/>
          </a:prstGeom>
        </p:spPr>
        <p:txBody>
          <a:bodyPr vert="horz" lIns="121784" tIns="60891" rIns="121784" bIns="60891" rtlCol="0">
            <a:normAutofit/>
          </a:bodyPr>
          <a:lstStyle/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966" y="8466307"/>
            <a:ext cx="2841837" cy="486326"/>
          </a:xfrm>
          <a:prstGeom prst="rect">
            <a:avLst/>
          </a:prstGeom>
        </p:spPr>
        <p:txBody>
          <a:bodyPr vert="horz" lIns="121784" tIns="60891" rIns="121784" bIns="6089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7A9AA-BA9E-944F-A2DE-D109BFA11701}" type="datetime1">
              <a:rPr lang="en-CA" smtClean="0"/>
              <a:t>14-08-16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1261" y="8618707"/>
            <a:ext cx="3856778" cy="486326"/>
          </a:xfrm>
          <a:prstGeom prst="rect">
            <a:avLst/>
          </a:prstGeom>
        </p:spPr>
        <p:txBody>
          <a:bodyPr vert="horz" lIns="121784" tIns="60891" rIns="121784" bIns="6089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Eurostile"/>
                <a:cs typeface="Eurostile"/>
              </a:defRPr>
            </a:lvl1pPr>
          </a:lstStyle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3798" y="8618707"/>
            <a:ext cx="2841837" cy="486326"/>
          </a:xfrm>
          <a:prstGeom prst="rect">
            <a:avLst/>
          </a:prstGeom>
        </p:spPr>
        <p:txBody>
          <a:bodyPr vert="horz" lIns="121784" tIns="60891" rIns="121784" bIns="6089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Eurostile"/>
                <a:cs typeface="Eurostile"/>
              </a:defRPr>
            </a:lvl1pPr>
          </a:lstStyle>
          <a:p>
            <a:fld id="{D7601A72-B991-454A-943C-82A08AED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good for now.png"/>
          <p:cNvPicPr>
            <a:picLocks noChangeAspect="1"/>
          </p:cNvPicPr>
          <p:nvPr userDrawn="1"/>
        </p:nvPicPr>
        <p:blipFill>
          <a:blip r:embed="rId13">
            <a:grayscl/>
            <a:alphaModFix amt="79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Glass/>
                    </a14:imgEffect>
                    <a14:imgEffect>
                      <a14:sharpenSoften amount="100000"/>
                    </a14:imgEffect>
                    <a14:imgEffect>
                      <a14:colorTemperature colorTemp="6609"/>
                    </a14:imgEffect>
                    <a14:imgEffect>
                      <a14:saturation sat="200000"/>
                    </a14:imgEffect>
                    <a14:imgEffect>
                      <a14:brightnessContrast bright="48000" contrast="-7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52" y="225864"/>
            <a:ext cx="1872000" cy="986238"/>
          </a:xfrm>
          <a:prstGeom prst="rect">
            <a:avLst/>
          </a:prstGeo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 userDrawn="1"/>
        </p:nvSpPr>
        <p:spPr>
          <a:xfrm>
            <a:off x="9397191" y="175065"/>
            <a:ext cx="2329142" cy="954107"/>
          </a:xfrm>
          <a:prstGeom prst="rect">
            <a:avLst/>
          </a:prstGeom>
          <a:noFill/>
          <a:ln>
            <a:gradFill flip="none" rotWithShape="1">
              <a:gsLst>
                <a:gs pos="80000">
                  <a:schemeClr val="tx1"/>
                </a:gs>
                <a:gs pos="100000">
                  <a:srgbClr val="FFFFFF"/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txBody>
          <a:bodyPr wrap="square" rtlCol="0">
            <a:spAutoFit/>
          </a:bodyPr>
          <a:lstStyle/>
          <a:p>
            <a:r>
              <a:rPr lang="en-US" sz="1400" b="1" i="1" dirty="0">
                <a:latin typeface="Graphite Std"/>
                <a:cs typeface="Graphite Std"/>
              </a:rPr>
              <a:t>Ria Thompson, </a:t>
            </a:r>
            <a:r>
              <a:rPr lang="en-US" sz="1400" b="1" i="1" dirty="0" smtClean="0">
                <a:latin typeface="Graphite Std"/>
                <a:cs typeface="Graphite Std"/>
              </a:rPr>
              <a:t>DenDesignery</a:t>
            </a:r>
            <a:r>
              <a:rPr lang="en-US" sz="1400" b="1" i="1" dirty="0">
                <a:latin typeface="Graphite Std"/>
                <a:cs typeface="Graphite Std"/>
              </a:rPr>
              <a:t/>
            </a:r>
            <a:br>
              <a:rPr lang="en-US" sz="1400" b="1" i="1" dirty="0">
                <a:latin typeface="Graphite Std"/>
                <a:cs typeface="Graphite Std"/>
              </a:rPr>
            </a:br>
            <a:r>
              <a:rPr lang="en-US" sz="1400" b="1" i="1" dirty="0">
                <a:latin typeface="Graphite Std"/>
                <a:cs typeface="Graphite Std"/>
              </a:rPr>
              <a:t>+647 500 6518</a:t>
            </a:r>
            <a:br>
              <a:rPr lang="en-US" sz="1400" b="1" i="1" dirty="0">
                <a:latin typeface="Graphite Std"/>
                <a:cs typeface="Graphite Std"/>
              </a:rPr>
            </a:br>
            <a:r>
              <a:rPr lang="en-US" sz="1400" b="1" i="1" dirty="0" err="1">
                <a:latin typeface="Graphite Std"/>
                <a:cs typeface="Graphite Std"/>
              </a:rPr>
              <a:t>ria@</a:t>
            </a:r>
            <a:r>
              <a:rPr lang="en-US" sz="1400" b="1" i="1" dirty="0" err="1" smtClean="0">
                <a:latin typeface="Graphite Std"/>
                <a:cs typeface="Graphite Std"/>
              </a:rPr>
              <a:t>dendesignery.com</a:t>
            </a:r>
            <a:r>
              <a:rPr lang="en-US" sz="1400" b="1" i="1" dirty="0">
                <a:latin typeface="Graphite Std"/>
                <a:cs typeface="Graphite Std"/>
              </a:rPr>
              <a:t/>
            </a:r>
            <a:br>
              <a:rPr lang="en-US" sz="1400" b="1" i="1" dirty="0">
                <a:latin typeface="Graphite Std"/>
                <a:cs typeface="Graphite Std"/>
              </a:rPr>
            </a:br>
            <a:r>
              <a:rPr lang="en-US" sz="1400" b="1" i="1" dirty="0" err="1">
                <a:latin typeface="Graphite Std"/>
                <a:cs typeface="Graphite Std"/>
              </a:rPr>
              <a:t>www.dendesignery.com</a:t>
            </a:r>
            <a:endParaRPr lang="en-US" sz="1400" b="1" i="1" dirty="0">
              <a:latin typeface="Graphite Std"/>
              <a:cs typeface="Graphite Std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433748" y="416305"/>
            <a:ext cx="475775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i="1" dirty="0" smtClean="0">
                <a:latin typeface="Eurostile"/>
                <a:cs typeface="Eurostile"/>
              </a:rPr>
              <a:t>WINDOW TREATMENTS SPECIFICATION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04999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608918" rtl="0" eaLnBrk="1" latinLnBrk="0" hangingPunct="1">
        <a:spcBef>
          <a:spcPct val="0"/>
        </a:spcBef>
        <a:buNone/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689" indent="-456689" algn="l" defTabSz="608918" rtl="0" eaLnBrk="1" latinLnBrk="0" hangingPunct="1">
        <a:spcBef>
          <a:spcPct val="20000"/>
        </a:spcBef>
        <a:buFont typeface="Arial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491" indent="-380573" algn="l" defTabSz="608918" rtl="0" eaLnBrk="1" latinLnBrk="0" hangingPunct="1">
        <a:spcBef>
          <a:spcPct val="20000"/>
        </a:spcBef>
        <a:buFont typeface="Arial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296" indent="-304458" algn="l" defTabSz="608918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212" indent="-304458" algn="l" defTabSz="608918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130" indent="-304458" algn="l" defTabSz="608918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049" indent="-304458" algn="l" defTabSz="60891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7966" indent="-304458" algn="l" defTabSz="60891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6884" indent="-304458" algn="l" defTabSz="60891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5803" indent="-304458" algn="l" defTabSz="608918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891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18" algn="l" defTabSz="60891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36" algn="l" defTabSz="60891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754" algn="l" defTabSz="60891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672" algn="l" defTabSz="60891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590" algn="l" defTabSz="60891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508" algn="l" defTabSz="60891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426" algn="l" defTabSz="60891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344" algn="l" defTabSz="60891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blindshouse.co.uk/resources/uploads/files/howtofitvenetianblinds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shutters.com/pdfs/Eclipse_Installation_2011.pdf" TargetMode="External"/><Relationship Id="rId4" Type="http://schemas.openxmlformats.org/officeDocument/2006/relationships/hyperlink" Target="http://www.eclipseshutters.com/45-inch-plantation-shutter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.theshadestore.com/s3/theshadestore/cms/files/TSS_XL_Pleated_Cellular_Install-1.pdf" TargetMode="External"/><Relationship Id="rId4" Type="http://schemas.openxmlformats.org/officeDocument/2006/relationships/hyperlink" Target="https://www.theshadestore.com/window-treatments/product/xl-pleated-shad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.theshadestore.com/s3/theshadestore/cms/files/TSS_XL_Pleated_Cellular_Install-1.pdf" TargetMode="External"/><Relationship Id="rId4" Type="http://schemas.openxmlformats.org/officeDocument/2006/relationships/hyperlink" Target="https://www.theshadestore.com/window-treatments/product/xl-pleated-shad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theshadestore.com/window-treatments/product/ripple-fold-drapery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.theshadestore.com/s3/theshadestore/cms/files/TSS_Custom_Track_Install.pdf" TargetMode="External"/><Relationship Id="rId4" Type="http://schemas.openxmlformats.org/officeDocument/2006/relationships/hyperlink" Target="https://static.theshadestore.com/s3/theshadestore/cms/files/TSS_Ripple_Fold_Install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shutters.com/pdfs/Eclipse_Installation_2011.pdf" TargetMode="External"/><Relationship Id="rId4" Type="http://schemas.openxmlformats.org/officeDocument/2006/relationships/hyperlink" Target="http://www.eclipseshutters.com/45-inch-plantation-shutter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.theshadestore.com/s3/theshadestore/cms/files/TSS_XL_Pleated_Cellular_Install-1.pdf" TargetMode="External"/><Relationship Id="rId4" Type="http://schemas.openxmlformats.org/officeDocument/2006/relationships/hyperlink" Target="https://www.theshadestore.com/window-treatments/product/xl-pleated-shad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.theshadestore.com/s3/theshadestore/cms/files/TSS_XL_Pleated_Cellular_Install-1.pdf" TargetMode="External"/><Relationship Id="rId4" Type="http://schemas.openxmlformats.org/officeDocument/2006/relationships/hyperlink" Target="https://www.theshadestore.com/window-treatments/product/xl-pleated-shad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shutters.com/pdfs/Eclipse_Installation_2011.pdf" TargetMode="External"/><Relationship Id="rId4" Type="http://schemas.openxmlformats.org/officeDocument/2006/relationships/hyperlink" Target="http://www.eclipseshutters.com/45-inch-plantation-shutters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shadestore.com/window-treatments/product/xl-pleated-shade" TargetMode="External"/><Relationship Id="rId4" Type="http://schemas.openxmlformats.org/officeDocument/2006/relationships/hyperlink" Target="https://static.theshadestore.com/s3/theshadestore/cms/files/TSS_XL_Pleated_Cellular_Install-1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ic.theshadestore.com/s3/theshadestore/cms/files/TSS_XL_Pleated_Cellular_Install-1.pdf" TargetMode="External"/><Relationship Id="rId4" Type="http://schemas.openxmlformats.org/officeDocument/2006/relationships/hyperlink" Target="https://www.theshadestore.com/window-treatments/product/xl-pleated-shad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theshadestore.com/window-treatments/product/xl-pleated-shade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tatic.theshadestore.com/s3/theshadestore/cms/files/TSS_XL_Pleated_Cellular_Install-1.pdf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crosbyblinds.co.uk/shop/cb-premier-blinds/metal-venetian-blinds/cb-metal-venetian-blin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CADL03/6207, HND Stage 1, Final Project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93432"/>
              </p:ext>
            </p:extLst>
          </p:nvPr>
        </p:nvGraphicFramePr>
        <p:xfrm>
          <a:off x="515673" y="1960001"/>
          <a:ext cx="11295327" cy="959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1880"/>
                <a:gridCol w="914400"/>
                <a:gridCol w="651934"/>
                <a:gridCol w="702733"/>
                <a:gridCol w="1057765"/>
                <a:gridCol w="840259"/>
                <a:gridCol w="1084981"/>
                <a:gridCol w="1752164"/>
                <a:gridCol w="903631"/>
                <a:gridCol w="2625580"/>
              </a:tblGrid>
              <a:tr h="365056">
                <a:tc gridSpan="10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PROJECT DETAILS</a:t>
                      </a:r>
                      <a:endParaRPr lang="en-US" sz="1300" b="1" u="sng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46030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NAME: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3-Bedroom</a:t>
                      </a:r>
                      <a:r>
                        <a:rPr lang="en-US" sz="13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Detached House Show Home</a:t>
                      </a:r>
                      <a:endParaRPr lang="en-US" sz="13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SITE ADDRESS: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site</a:t>
                      </a:r>
                      <a:r>
                        <a:rPr lang="en-US" sz="1300" b="0" i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address</a:t>
                      </a: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3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CLIENT NAME: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client name</a:t>
                      </a:r>
                      <a:r>
                        <a:rPr lang="en-US" sz="13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  <a:endParaRPr lang="en-US" sz="13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473377"/>
              </p:ext>
            </p:extLst>
          </p:nvPr>
        </p:nvGraphicFramePr>
        <p:xfrm>
          <a:off x="519787" y="3008331"/>
          <a:ext cx="11291214" cy="959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7828"/>
                <a:gridCol w="2731660"/>
                <a:gridCol w="1606650"/>
                <a:gridCol w="1606650"/>
                <a:gridCol w="2868426"/>
              </a:tblGrid>
              <a:tr h="365056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CONTRACTOR DETAILS</a:t>
                      </a:r>
                      <a:endParaRPr lang="en-US" sz="1300" b="1" u="sng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7180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&lt;contractor’s</a:t>
                      </a:r>
                      <a:r>
                        <a:rPr lang="en-US" sz="1300" b="0" i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name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  <a:endParaRPr lang="en-US" sz="1300" b="0" i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ADDRESS: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&lt;contractor’s address</a:t>
                      </a:r>
                      <a:r>
                        <a:rPr lang="en-US" sz="1300" b="0" i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300" b="0" i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&gt;</a:t>
                      </a:r>
                      <a:endParaRPr lang="en-US" sz="1300" b="1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300" b="1" smtClean="0">
                          <a:latin typeface="Eurostile"/>
                          <a:cs typeface="Eurostile"/>
                        </a:rPr>
                        <a:t>PHONE</a:t>
                      </a:r>
                      <a:endParaRPr lang="en-US" sz="1300" b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Eurostile"/>
                          <a:cs typeface="Eurostile"/>
                        </a:rPr>
                        <a:t>E-MAIL:</a:t>
                      </a:r>
                    </a:p>
                    <a:p>
                      <a:r>
                        <a:rPr lang="en-US" sz="1300" b="0" i="1" dirty="0" smtClean="0">
                          <a:latin typeface="Eurostile"/>
                          <a:cs typeface="Eurostile"/>
                        </a:rPr>
                        <a:t>&lt;contractor’s e-mail&gt;</a:t>
                      </a:r>
                      <a:endParaRPr lang="en-US" sz="1300" b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71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Eurostile"/>
                          <a:cs typeface="Eurostile"/>
                        </a:rPr>
                        <a:t>office: </a:t>
                      </a:r>
                      <a:r>
                        <a:rPr lang="en-US" sz="1300" b="0" i="1" dirty="0" smtClean="0">
                          <a:latin typeface="Eurostile"/>
                          <a:cs typeface="Eurostile"/>
                        </a:rPr>
                        <a:t>&lt;###&gt;</a:t>
                      </a:r>
                      <a:endParaRPr lang="en-US" sz="1300" b="0" i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1" dirty="0" smtClean="0">
                          <a:latin typeface="Eurostile"/>
                          <a:cs typeface="Eurostile"/>
                        </a:rPr>
                        <a:t>mobile: </a:t>
                      </a:r>
                      <a:r>
                        <a:rPr lang="en-US" sz="1300" b="0" i="1" dirty="0" smtClean="0">
                          <a:latin typeface="Eurostile"/>
                          <a:cs typeface="Eurostile"/>
                        </a:rPr>
                        <a:t>&lt;###&gt;</a:t>
                      </a:r>
                      <a:endParaRPr lang="en-US" sz="1300" b="1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084880"/>
              </p:ext>
            </p:extLst>
          </p:nvPr>
        </p:nvGraphicFramePr>
        <p:xfrm>
          <a:off x="515673" y="4195500"/>
          <a:ext cx="11295327" cy="31396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2481"/>
                <a:gridCol w="10812846"/>
              </a:tblGrid>
              <a:tr h="365056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GENERAL INSTRUCTIONS and PREPATORY</a:t>
                      </a:r>
                      <a:r>
                        <a:rPr lang="en-US" sz="1300" b="1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300" b="1" u="sng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Please review this specification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and schedules and contact me as soon as possible with any issues or questions.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This specification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is organized in a room-by-room format (a separate section is provided for each area).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63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Important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scheduling note for coordination with the rest of the contractors: All flooring, painting/wallpapering and any other work (ex. any dust creating jobs) that could pose a risk of damaging the window treatments must be completed prior to installing the latter. Please contact me promptly if unsure or about any possible scheduling conflicts.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4/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Please carry out all work with appropriate care taken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so that no damage is inflicted on the newly installed floors and wall coverings.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5/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No substitutions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are to be made unless agreed upon ahead of time. 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6/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The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specific manufacturer’s instructions are to be followed in each case.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7/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As much as possible,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please leave the work areas in a tidy fashion at the end of each day. All rubbish is to be promptly removed from the site.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23856" y="1407068"/>
            <a:ext cx="4207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MAIN DETAILS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1193015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10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8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KITCHEN - continued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680917"/>
              </p:ext>
            </p:extLst>
          </p:nvPr>
        </p:nvGraphicFramePr>
        <p:xfrm>
          <a:off x="794058" y="2331525"/>
          <a:ext cx="10650473" cy="48801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612"/>
                <a:gridCol w="2962198"/>
                <a:gridCol w="642732"/>
                <a:gridCol w="873000"/>
                <a:gridCol w="3229720"/>
                <a:gridCol w="2541211"/>
              </a:tblGrid>
              <a:tr h="35626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#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583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1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1200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900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(Sized for inside recess mount, window recess estimated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the same as window size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31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Venetian Blinds /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CB Metal Venetian Blind</a:t>
                      </a:r>
                      <a:endParaRPr lang="en-US" sz="11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Inside recess mount, top fix.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http://www.blindshouse.co.uk/resources/uploads/files/howtofitvenetianblinds.pdf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74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1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850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850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900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(Sized for inside recess mount, window recess estimated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the same as window size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.)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31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Venetian Blinds /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CB Metal Venetian Blind</a:t>
                      </a:r>
                      <a:endParaRPr lang="en-US" sz="11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Inside recess mount, top fix. Please follow the detailed manufacturer’s installation instructions.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http://www.blindshouse.co.uk/resources/uploads/files/howtofitvenetianblinds.pdf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39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723">
                <a:tc gridSpan="6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Widths</a:t>
                      </a: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and heights/lengths determined based on manufacturer’s recommendations.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blind.</a:t>
                      </a: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587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9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SHOWER 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986219"/>
              </p:ext>
            </p:extLst>
          </p:nvPr>
        </p:nvGraphicFramePr>
        <p:xfrm>
          <a:off x="792228" y="4375080"/>
          <a:ext cx="10650473" cy="35851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652154"/>
                <a:gridCol w="1257300"/>
                <a:gridCol w="3725928"/>
                <a:gridCol w="3017773"/>
              </a:tblGrid>
              <a:tr h="430228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511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51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907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Same as window size.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22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Interior Shutters 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/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Plantation Shutters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the frame.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http://www.eclipseshutters.com/pdfs/Eclipse_Installation_2011.pdf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23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134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shutters.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For a list of tools and additional items required for the installation please see the installation instructions.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993100"/>
              </p:ext>
            </p:extLst>
          </p:nvPr>
        </p:nvGraphicFramePr>
        <p:xfrm>
          <a:off x="797250" y="2174723"/>
          <a:ext cx="10632752" cy="18827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3250"/>
                <a:gridCol w="846503"/>
                <a:gridCol w="915405"/>
                <a:gridCol w="1053832"/>
                <a:gridCol w="556523"/>
                <a:gridCol w="1127316"/>
                <a:gridCol w="941809"/>
                <a:gridCol w="2140512"/>
                <a:gridCol w="2387602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22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Interior Shutters 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/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Plantation Shutters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Shutters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frame with 2 panels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Vinyl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Cotton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Clearview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hidden tilt-bar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Louvers size: 4.5 inch (114.3 mm)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Standard hinge system,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individually hinged panels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4"/>
                        </a:rPr>
                        <a:t>http://www.eclipseshutters.com/45-inch-plantation-shutters.html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107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10"/>
              <a:defRPr/>
            </a:pPr>
            <a:r>
              <a:rPr lang="en-US" sz="1800" b="1" dirty="0">
                <a:latin typeface="Eurostile"/>
                <a:ea typeface="ＭＳ 明朝"/>
                <a:cs typeface="Eurostile"/>
              </a:rPr>
              <a:t> </a:t>
            </a:r>
            <a:r>
              <a:rPr lang="en-US" sz="1800" b="1" dirty="0" smtClean="0">
                <a:latin typeface="Eurostile"/>
                <a:ea typeface="ＭＳ 明朝"/>
                <a:cs typeface="Eurostile"/>
              </a:rPr>
              <a:t>CHILDREN’S BEDROOM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948162"/>
              </p:ext>
            </p:extLst>
          </p:nvPr>
        </p:nvGraphicFramePr>
        <p:xfrm>
          <a:off x="931928" y="4368801"/>
          <a:ext cx="10650473" cy="4178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614054"/>
                <a:gridCol w="1185928"/>
                <a:gridCol w="3835400"/>
                <a:gridCol w="3017773"/>
              </a:tblGrid>
              <a:tr h="35626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42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minimize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light seepage: 1200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960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height/length for outside mount: 900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20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Shades / XL Pleat Firenze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mount.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 place shade so that the added width and length are divided equally between top – bottom and left – right sides, respectively.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https://static.theshadestore.com/s3/theshadestore/cms/files/TSS_XL_Pleated_Cellular_Install-1.pdf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39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723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Widths</a:t>
                      </a: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and heights/lengths determined based on manufacturer’s recommendations.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shade.</a:t>
                      </a: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4417"/>
              </p:ext>
            </p:extLst>
          </p:nvPr>
        </p:nvGraphicFramePr>
        <p:xfrm>
          <a:off x="924250" y="1869923"/>
          <a:ext cx="10632752" cy="24188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5950"/>
                <a:gridCol w="833803"/>
                <a:gridCol w="915405"/>
                <a:gridCol w="981292"/>
                <a:gridCol w="629063"/>
                <a:gridCol w="1127316"/>
                <a:gridCol w="941809"/>
                <a:gridCol w="2026212"/>
                <a:gridCol w="2501902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20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/ XL Pleat Firenze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Firenze,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100% Polyester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Blackout lining, white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960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Outside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Cordless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Top-Down-Bottom-Up Feature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4"/>
                        </a:rPr>
                        <a:t>https://www.theshadestore.com/window-treatments/product/xl-pleated-shade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(Please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see Firenze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818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11"/>
              <a:defRPr/>
            </a:pPr>
            <a:r>
              <a:rPr lang="en-US" sz="1800" b="1" dirty="0">
                <a:latin typeface="Eurostile"/>
                <a:ea typeface="ＭＳ 明朝"/>
                <a:cs typeface="Eurostile"/>
              </a:rPr>
              <a:t> </a:t>
            </a:r>
            <a:r>
              <a:rPr lang="en-US" sz="1800" b="1" dirty="0" smtClean="0">
                <a:latin typeface="Eurostile"/>
                <a:ea typeface="ＭＳ 明朝"/>
                <a:cs typeface="Eurostile"/>
              </a:rPr>
              <a:t>GUEST 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8506"/>
              </p:ext>
            </p:extLst>
          </p:nvPr>
        </p:nvGraphicFramePr>
        <p:xfrm>
          <a:off x="911550" y="4527500"/>
          <a:ext cx="10650473" cy="3982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596332"/>
                <a:gridCol w="1203650"/>
                <a:gridCol w="3835400"/>
                <a:gridCol w="3017773"/>
              </a:tblGrid>
              <a:tr h="35626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0698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minimize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light seepage: 1200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960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height/length for outside mount: 900 + 60)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Shades / XL Pleat Firenze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mount.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 place shade so that the added width and length are divided equally between top – bottom and left – right sides, respectively.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https://static.theshadestore.com/s3/theshadestore/cms/files/TSS_XL_Pleated_Cellular_Install-1.pdf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39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181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Widths</a:t>
                      </a: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and heights/lengths determined based on manufacturer’s recommendations.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shade.</a:t>
                      </a: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379901"/>
              </p:ext>
            </p:extLst>
          </p:nvPr>
        </p:nvGraphicFramePr>
        <p:xfrm>
          <a:off x="911550" y="1844523"/>
          <a:ext cx="10632752" cy="26016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7050"/>
                <a:gridCol w="922703"/>
                <a:gridCol w="915405"/>
                <a:gridCol w="1053832"/>
                <a:gridCol w="556523"/>
                <a:gridCol w="1127316"/>
                <a:gridCol w="941809"/>
                <a:gridCol w="2140512"/>
                <a:gridCol w="2387602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/ XL Pleat Firenze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Firenze,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100% Polyester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Blackout lining, white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960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Outside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Continuous Loop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 position: Left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Top-Down-Bottom-Up Feature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4"/>
                        </a:rPr>
                        <a:t>https://www.theshadestore.com/window-treatments/product/xl-pleated-shade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(Please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see Firenze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412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12"/>
              <a:defRPr/>
            </a:pPr>
            <a:r>
              <a:rPr lang="en-US" sz="1800" b="1" dirty="0">
                <a:latin typeface="Eurostile"/>
                <a:ea typeface="ＭＳ 明朝"/>
                <a:cs typeface="Eurostile"/>
              </a:rPr>
              <a:t> </a:t>
            </a:r>
            <a:r>
              <a:rPr lang="en-US" sz="1800" b="1" dirty="0" smtClean="0">
                <a:latin typeface="Eurostile"/>
                <a:ea typeface="ＭＳ 明朝"/>
                <a:cs typeface="Eurostile"/>
              </a:rPr>
              <a:t> MASTER BEDROOM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99065"/>
              </p:ext>
            </p:extLst>
          </p:nvPr>
        </p:nvGraphicFramePr>
        <p:xfrm>
          <a:off x="1029934" y="2123923"/>
          <a:ext cx="10540401" cy="57106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1066"/>
                <a:gridCol w="915164"/>
                <a:gridCol w="867864"/>
                <a:gridCol w="948108"/>
                <a:gridCol w="647700"/>
                <a:gridCol w="1028700"/>
                <a:gridCol w="977264"/>
                <a:gridCol w="2591436"/>
                <a:gridCol w="1943099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28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Ripple Fold Draperies – Blackout Cottons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 equal </a:t>
                      </a:r>
                      <a:r>
                        <a:rPr lang="en-US" sz="1200" dirty="0" err="1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panles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Cotton Sateen, 100% combed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cotton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 (A);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Leading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edge decorative border in Black (B)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Decorative borders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4” leading edge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Cotton Sateen in Black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Blackout lining, white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Fabric returns to be customized to 254 mm [10”]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Total drapery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 (to be divided into </a:t>
                      </a:r>
                      <a:r>
                        <a:rPr lang="en-US" sz="1200" u="none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</a:t>
                      </a:r>
                      <a:r>
                        <a:rPr lang="en-US" sz="1200" u="none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equal panels [1 left, 1 right]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4760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2356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Ceiling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Custom</a:t>
                      </a:r>
                      <a:r>
                        <a:rPr lang="en-US" sz="1200" u="none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track included (to be mounted on the outside, furthest from windows)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3"/>
                        </a:rPr>
                        <a:t>https://www.theshadestore.com/window-treatments/product/ripple-fold-drapery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(See Cotton Sateen)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29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Ripple Fold Draperies – Sheers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 equal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panels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Batiste sheers, 100% polyester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Unlined</a:t>
                      </a: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Fabric returns: standard 101.6 mm [4”]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Total drapery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 (to be divided into </a:t>
                      </a:r>
                      <a:r>
                        <a:rPr lang="en-US" sz="1200" u="none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</a:t>
                      </a:r>
                      <a:r>
                        <a:rPr lang="en-US" sz="1200" u="none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equal panels [1 left, 1 right]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4760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2356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Ceiling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Custom</a:t>
                      </a:r>
                      <a:r>
                        <a:rPr lang="en-US" sz="1200" u="none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track included (to be mounted on the inside, closest to windows)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3"/>
                        </a:rPr>
                        <a:t>https://www.theshadestore.com/window-treatments/product/ripple-fold-drapery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(See Batiste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Sheers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)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154015" y="7871415"/>
            <a:ext cx="3416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Eurostile"/>
                <a:cs typeface="Eurostile"/>
              </a:rPr>
              <a:t>Section </a:t>
            </a:r>
            <a:r>
              <a:rPr lang="en-US" sz="1100" b="1" dirty="0" smtClean="0">
                <a:latin typeface="Eurostile"/>
                <a:cs typeface="Eurostile"/>
              </a:rPr>
              <a:t>12 Master Bedroom </a:t>
            </a:r>
            <a:r>
              <a:rPr lang="en-US" sz="1100" dirty="0" smtClean="0">
                <a:latin typeface="Eurostile"/>
                <a:cs typeface="Eurostile"/>
              </a:rPr>
              <a:t>continued on next page….</a:t>
            </a:r>
            <a:endParaRPr lang="en-US" sz="1100" dirty="0">
              <a:latin typeface="Eurostile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96033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5062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12"/>
              <a:defRPr/>
            </a:pPr>
            <a:r>
              <a:rPr lang="en-US" sz="1800" b="1" dirty="0">
                <a:latin typeface="Eurostile"/>
                <a:ea typeface="ＭＳ 明朝"/>
                <a:cs typeface="Eurostile"/>
              </a:rPr>
              <a:t> </a:t>
            </a:r>
            <a:r>
              <a:rPr lang="en-US" sz="1800" b="1" dirty="0" smtClean="0">
                <a:latin typeface="Eurostile"/>
                <a:ea typeface="ＭＳ 明朝"/>
                <a:cs typeface="Eurostile"/>
              </a:rPr>
              <a:t> MASTER BEDROOM - continued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79686"/>
              </p:ext>
            </p:extLst>
          </p:nvPr>
        </p:nvGraphicFramePr>
        <p:xfrm>
          <a:off x="927100" y="2209801"/>
          <a:ext cx="10650473" cy="56648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618882"/>
                <a:gridCol w="1181100"/>
                <a:gridCol w="3835400"/>
                <a:gridCol w="3017773"/>
              </a:tblGrid>
              <a:tr h="35626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4284"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</a:t>
                      </a:r>
                      <a:r>
                        <a:rPr lang="en-US" sz="12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Windows, each sized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1800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Drapes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 include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both windows and the balcony door (W900) that separates them: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4760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allow for drapes to </a:t>
                      </a:r>
                      <a:r>
                        <a:rPr lang="en-US" sz="1200" baseline="0" dirty="0" err="1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stackback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4500 + 260)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(drapes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2356 </a:t>
                      </a:r>
                      <a:r>
                        <a:rPr lang="en-US" sz="105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{ Rounded up</a:t>
                      </a:r>
                      <a:r>
                        <a:rPr lang="en-US" sz="105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from this calculation: </a:t>
                      </a:r>
                      <a:r>
                        <a:rPr lang="en-US" sz="105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2400 (full ceiling</a:t>
                      </a:r>
                      <a:r>
                        <a:rPr lang="en-US" sz="105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height) – 31.75 [1 ¼ “]  (height from top of track to drapery top edge) – 12.7 [½ “] (clearance from floor for ease of frequent opening and closing of draperies) }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28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Ripple Fold Draperies – Blackout Cottons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Ceiling mount on the outside track (furthest from windows).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 outside track is to be mounted to accommodate the maximum drape projection of 228.6 mm [9”] which is to include 2 x S-curve widths of 101.6 mm [4”] + 25.4 mm [1”] of space between the 2 draperies for movement. Please see Custom Track installation instructions for more details.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 pair of two equal panels will be hung.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Fabric returns customized to 254 mm [10”].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Custom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track installation: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https://static.theshadestore.com/s3/theshadestore/cms/files/TSS_Custom_Track_Install.pdf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Ripple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Fold Drapery Installation: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4"/>
                        </a:rPr>
                        <a:t>https://static.theshadestore.com/s3/theshadestore/cms/files/TSS_Ripple_Fold_Install.pdf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4284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29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Ripple Fold Draperies – Sheers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Ceiling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mount on the inside track (closest to windows). Track projection should be adjusted appropriately to allow enough space for the S-curve of the ripple fold draperies which is 101.6 mm (4”) front to back. Please see Custom Track installation instructions for more details.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 pair of two equal panels will be hung.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Fabric returns: standard 101.6 mm [4”].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kern="1200" baseline="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39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723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Widths</a:t>
                      </a: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and heights/lengths determined based on manufacturer’s recommendations.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Two custom tracks are to be used for this installation in order to layer the two types of draperies.</a:t>
                      </a: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157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46510" y="1527207"/>
            <a:ext cx="363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13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 ENSUITE BATHROOM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521144"/>
              </p:ext>
            </p:extLst>
          </p:nvPr>
        </p:nvGraphicFramePr>
        <p:xfrm>
          <a:off x="881762" y="4540180"/>
          <a:ext cx="10650473" cy="35851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702320"/>
                <a:gridCol w="1207134"/>
                <a:gridCol w="3725928"/>
                <a:gridCol w="3017773"/>
              </a:tblGrid>
              <a:tr h="430228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511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51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907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Same as window size.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20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Interior Shutters 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/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Plantation Shutters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the frame.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http://www.eclipseshutters.com/pdfs/Eclipse_Installation_2011.pdf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23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134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shutters.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For a list of tools and additional items required for the installation please see the installation instructions.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953996"/>
              </p:ext>
            </p:extLst>
          </p:nvPr>
        </p:nvGraphicFramePr>
        <p:xfrm>
          <a:off x="886784" y="2339823"/>
          <a:ext cx="10632752" cy="18827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8016"/>
                <a:gridCol w="821737"/>
                <a:gridCol w="915405"/>
                <a:gridCol w="1053832"/>
                <a:gridCol w="556523"/>
                <a:gridCol w="1127316"/>
                <a:gridCol w="941809"/>
                <a:gridCol w="2140512"/>
                <a:gridCol w="2387602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20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Interior Shutters 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/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Plantation Shutters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Shutters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frame with 2 panels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Vinyl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Cotton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Clearview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hidden tilt-bar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Louvers size: 4.5 inch (114.3 mm)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Standard hinge system,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individually hinged panels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4"/>
                        </a:rPr>
                        <a:t>http://www.eclipseshutters.com/45-inch-plantation-shutters.html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570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7610" y="1467938"/>
            <a:ext cx="363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2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HALL, STAIRS AND LANDING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711155"/>
              </p:ext>
            </p:extLst>
          </p:nvPr>
        </p:nvGraphicFramePr>
        <p:xfrm>
          <a:off x="832500" y="4908201"/>
          <a:ext cx="10650473" cy="3813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702954"/>
                <a:gridCol w="1097028"/>
                <a:gridCol w="3835400"/>
                <a:gridCol w="3017773"/>
              </a:tblGrid>
              <a:tr h="35626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6519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300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800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(Recess for inside installation estimated </a:t>
                      </a:r>
                      <a:r>
                        <a:rPr lang="en-US" sz="1200" baseline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at 200W x 800H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12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Shades / XL Pleat Firenze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Inside mount.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https://static.theshadestore.com/s3/theshadestore/cms/files/TSS_XL_Pleated_Cellular_Install-1.pdf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39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723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Widths</a:t>
                      </a: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and heights/lengths determined based on manufacturer’s recommendations.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shade.</a:t>
                      </a: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177311"/>
              </p:ext>
            </p:extLst>
          </p:nvPr>
        </p:nvGraphicFramePr>
        <p:xfrm>
          <a:off x="835350" y="2022323"/>
          <a:ext cx="10632752" cy="27289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7050"/>
                <a:gridCol w="922703"/>
                <a:gridCol w="915405"/>
                <a:gridCol w="1053832"/>
                <a:gridCol w="556523"/>
                <a:gridCol w="1127316"/>
                <a:gridCol w="941809"/>
                <a:gridCol w="2140512"/>
                <a:gridCol w="2387602"/>
              </a:tblGrid>
              <a:tr h="384336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213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50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12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/ XL Pleat Firenze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Firenze,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100% Polyester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Unlined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200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800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Inside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Continuous Loop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 position: Right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Top-Down-Bottom-Up Feature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4"/>
                        </a:rPr>
                        <a:t>https://www.theshadestore.com/window-treatments/product/xl-pleated-shade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(Please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see Firenze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316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3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STUDY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592738"/>
              </p:ext>
            </p:extLst>
          </p:nvPr>
        </p:nvGraphicFramePr>
        <p:xfrm>
          <a:off x="855728" y="4603681"/>
          <a:ext cx="10650473" cy="39960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626754"/>
                <a:gridCol w="1173228"/>
                <a:gridCol w="3835400"/>
                <a:gridCol w="3017773"/>
              </a:tblGrid>
              <a:tr h="35626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42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minimize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light seepage: 1200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960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height/length for outside mount: 900 + 60)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Shades / XL Pleat Firenze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mount.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 place shade so that the added width and length are divided equally between top – bottom and left – right sides, respectively.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https://static.theshadestore.com/s3/theshadestore/cms/files/TSS_XL_Pleated_Cellular_Install-1.pdf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39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723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Widths</a:t>
                      </a: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and heights/lengths determined based on manufacturer’s recommendations.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shade.</a:t>
                      </a: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324140"/>
              </p:ext>
            </p:extLst>
          </p:nvPr>
        </p:nvGraphicFramePr>
        <p:xfrm>
          <a:off x="860750" y="1895323"/>
          <a:ext cx="10632752" cy="26016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150"/>
                <a:gridCol w="884603"/>
                <a:gridCol w="915405"/>
                <a:gridCol w="1053832"/>
                <a:gridCol w="556523"/>
                <a:gridCol w="1127316"/>
                <a:gridCol w="941809"/>
                <a:gridCol w="2140512"/>
                <a:gridCol w="2387602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/ XL Pleat Firenze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Firenze,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100% Polyester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Unlined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960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Outside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Continuous Loop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 position: Left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Top-Down-Bottom-Up Feature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4"/>
                        </a:rPr>
                        <a:t>https://www.theshadestore.com/window-treatments/product/xl-pleated-shade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(Please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see Firenze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069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4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4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DOWNSTAIRS BATHROOM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8004447"/>
              </p:ext>
            </p:extLst>
          </p:nvPr>
        </p:nvGraphicFramePr>
        <p:xfrm>
          <a:off x="804928" y="4336980"/>
          <a:ext cx="10650473" cy="35851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614054"/>
                <a:gridCol w="1295400"/>
                <a:gridCol w="3725928"/>
                <a:gridCol w="3017773"/>
              </a:tblGrid>
              <a:tr h="430228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511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151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4907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Same as window size.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19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Interior Shutters 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/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Plantation Shutters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the frame.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http://www.eclipseshutters.com/pdfs/Eclipse_Installation_2011.pdf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23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134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shutters.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For a list of tools and additional items required for the installation please see the installation instructions.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73044"/>
              </p:ext>
            </p:extLst>
          </p:nvPr>
        </p:nvGraphicFramePr>
        <p:xfrm>
          <a:off x="809950" y="2136623"/>
          <a:ext cx="10632752" cy="18827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2450"/>
                <a:gridCol w="897303"/>
                <a:gridCol w="915405"/>
                <a:gridCol w="1053832"/>
                <a:gridCol w="556523"/>
                <a:gridCol w="1127316"/>
                <a:gridCol w="941809"/>
                <a:gridCol w="2140512"/>
                <a:gridCol w="2387602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19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Interior Shutters 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/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Plantation Shutters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Shutters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frame with 2 panels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Vinyl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Cotton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Clearview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hidden tilt-bar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Louvers size: 4.5 inch (114.3 mm)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Standard hinge system,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individually hinged panels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4"/>
                        </a:rPr>
                        <a:t>http://www.eclipseshutters.com/45-inch-plantation-shutters.html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661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5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SITTING 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342296"/>
              </p:ext>
            </p:extLst>
          </p:nvPr>
        </p:nvGraphicFramePr>
        <p:xfrm>
          <a:off x="848050" y="1869923"/>
          <a:ext cx="10632752" cy="26016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350"/>
                <a:gridCol w="935403"/>
                <a:gridCol w="915405"/>
                <a:gridCol w="1053832"/>
                <a:gridCol w="556523"/>
                <a:gridCol w="1127316"/>
                <a:gridCol w="941809"/>
                <a:gridCol w="2169014"/>
                <a:gridCol w="2359100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29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/ XL Pleat Firenze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 (one for each of the two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identical windows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Firenze,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100% Polyester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Blackout lining, white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960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Outside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Continuous Loop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 position: Left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Top-Down-Bottom-Up Feature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3"/>
                        </a:rPr>
                        <a:t>https://www.theshadestore.com/window-treatments/product/xl-pleated-shade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(Please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see Firenze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095674"/>
              </p:ext>
            </p:extLst>
          </p:nvPr>
        </p:nvGraphicFramePr>
        <p:xfrm>
          <a:off x="848050" y="4595850"/>
          <a:ext cx="10650473" cy="38826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583632"/>
                <a:gridCol w="1216350"/>
                <a:gridCol w="3835400"/>
                <a:gridCol w="3017773"/>
              </a:tblGrid>
              <a:tr h="35626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 (</a:t>
                      </a:r>
                      <a:r>
                        <a:rPr lang="en-US" sz="1300" b="1" i="1" u="none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This table to be used for each of the two identical </a:t>
                      </a:r>
                      <a:r>
                        <a:rPr lang="en-US" sz="1300" b="1" i="1" u="none" baseline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windows sized 1200 mm x 900 mm</a:t>
                      </a:r>
                      <a:r>
                        <a:rPr lang="en-US" sz="1300" b="1" baseline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</a:t>
                      </a:r>
                      <a:endParaRPr lang="en-US" sz="1300" b="1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42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minimize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light seepage: 1200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960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height/length for outside mount: 900 + 60)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29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Shades / XL Pleat Firenze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mount.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 place shade so that the added width and length are divided equally between top – bottom and left – right sides, respectively.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4"/>
                        </a:rPr>
                        <a:t>https://static.theshadestore.com/s3/theshadestore/cms/files/TSS_XL_Pleated_Cellular_Install-1.pdf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39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331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Widths</a:t>
                      </a: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and heights/lengths determined based on manufacturer’s recommendations.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shade.</a:t>
                      </a: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1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6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6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PLAYROOM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289332"/>
              </p:ext>
            </p:extLst>
          </p:nvPr>
        </p:nvGraphicFramePr>
        <p:xfrm>
          <a:off x="855728" y="4368801"/>
          <a:ext cx="10650473" cy="41789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97318"/>
                <a:gridCol w="677554"/>
                <a:gridCol w="1122428"/>
                <a:gridCol w="3835400"/>
                <a:gridCol w="3017773"/>
              </a:tblGrid>
              <a:tr h="356261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428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minimize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light seepage: 1200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960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height/length for outside mount: 900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19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Shades / XL Pleat Firenze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mount.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 place shade so that the added width and length are divided equally between top – bottom and left – right sides, respectively.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https://static.theshadestore.com/s3/theshadestore/cms/files/TSS_XL_Pleated_Cellular_Install-1.pdf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39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723">
                <a:tc gridSpan="5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Widths</a:t>
                      </a: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and heights/lengths determined based on manufacturer’s recommendations.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shade.</a:t>
                      </a: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386687"/>
              </p:ext>
            </p:extLst>
          </p:nvPr>
        </p:nvGraphicFramePr>
        <p:xfrm>
          <a:off x="860750" y="1857223"/>
          <a:ext cx="10632752" cy="24188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0550"/>
                <a:gridCol w="859203"/>
                <a:gridCol w="915405"/>
                <a:gridCol w="981292"/>
                <a:gridCol w="629063"/>
                <a:gridCol w="1127316"/>
                <a:gridCol w="941809"/>
                <a:gridCol w="2026212"/>
                <a:gridCol w="2501902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19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/ XL Pleat Firenze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Firenze,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100% Polyester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Unlined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960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Outside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Cordless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Top-Down-Bottom-Up Feature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4"/>
                        </a:rPr>
                        <a:t>https://www.theshadestore.com/window-treatments/product/xl-pleated-shade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(Please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see Firenze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72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46510" y="1476405"/>
            <a:ext cx="363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7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DINING ROOM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985"/>
              </p:ext>
            </p:extLst>
          </p:nvPr>
        </p:nvGraphicFramePr>
        <p:xfrm>
          <a:off x="886150" y="2388353"/>
          <a:ext cx="10632752" cy="42476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7050"/>
                <a:gridCol w="922703"/>
                <a:gridCol w="915405"/>
                <a:gridCol w="1053832"/>
                <a:gridCol w="556523"/>
                <a:gridCol w="1127316"/>
                <a:gridCol w="941809"/>
                <a:gridCol w="2140512"/>
                <a:gridCol w="2387602"/>
              </a:tblGrid>
              <a:tr h="361417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17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/ XL Pleat Firenze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Firenze,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100% Polyester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Unlined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960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Outside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Continuous Loop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 position: Left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Top-Down-Bottom-Up Feature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3"/>
                        </a:rPr>
                        <a:t>https://www.theshadestore.com/window-treatments/product/xl-pleated-shade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(Please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see Firenze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17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/ XL Pleat Firenze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Firenze,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100% Polyester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White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Unlined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1860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960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Outside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Continuous Loop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 position: Left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Top-Down-Bottom-Up Feature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469419" y="7630115"/>
            <a:ext cx="30494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Eurostile"/>
                <a:cs typeface="Eurostile"/>
              </a:rPr>
              <a:t>Section </a:t>
            </a:r>
            <a:r>
              <a:rPr lang="en-US" sz="1100" b="1" dirty="0">
                <a:latin typeface="Eurostile"/>
                <a:cs typeface="Eurostile"/>
              </a:rPr>
              <a:t>7</a:t>
            </a:r>
            <a:r>
              <a:rPr lang="en-US" sz="1100" b="1" dirty="0" smtClean="0">
                <a:latin typeface="Eurostile"/>
                <a:cs typeface="Eurostile"/>
              </a:rPr>
              <a:t> Dining Room </a:t>
            </a:r>
            <a:r>
              <a:rPr lang="en-US" sz="1100" dirty="0" smtClean="0">
                <a:latin typeface="Eurostile"/>
                <a:cs typeface="Eurostile"/>
              </a:rPr>
              <a:t>continued on next page….</a:t>
            </a:r>
            <a:endParaRPr lang="en-US" sz="1100" dirty="0">
              <a:latin typeface="Eurostile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3444337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8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46510" y="1476405"/>
            <a:ext cx="363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7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DINING ROOM - continued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426494"/>
              </p:ext>
            </p:extLst>
          </p:nvPr>
        </p:nvGraphicFramePr>
        <p:xfrm>
          <a:off x="871684" y="2191825"/>
          <a:ext cx="10650473" cy="58705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612"/>
                <a:gridCol w="2962198"/>
                <a:gridCol w="628606"/>
                <a:gridCol w="887126"/>
                <a:gridCol w="3229720"/>
                <a:gridCol w="2541211"/>
              </a:tblGrid>
              <a:tr h="356261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APPLICATION (Application #1 of Product #1 is to be used for each of the two identical windows sized 1200 mm x 900 mm, Application #2 of Product #2 is to be used for the window sized 1800 mm x 900 mm)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812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#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 (mm)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8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44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1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1260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minimize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light seepage: 1200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960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height/length for outside mount: 900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17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Shades / XL Pleat Firenze</a:t>
                      </a:r>
                      <a:endParaRPr lang="en-US" sz="11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mount.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 place shade so that the added width and length are divided equally between top – bottom and left – right sides, respectively.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https://static.theshadestore.com/s3/theshadestore/cms/files/TSS_XL_Pleated_Cellular_Install-1.pdf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4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 size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1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1800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900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 / Shade sizing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1860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minimize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light seepage: 1800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(shade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length</a:t>
                      </a: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 = 960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height/length for outside mount: 900 + 60)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17</a:t>
                      </a:r>
                      <a:endParaRPr lang="en-US" sz="11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Pleated</a:t>
                      </a: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Shades / XL Pleat Firenze</a:t>
                      </a:r>
                      <a:endParaRPr lang="en-US" sz="11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mount. Please follow the detailed manufacturer’s installation instructions.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 place shade so that the added width and length are divided equally between top – bottom and left – right sides, respectively.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https://static.theshadestore.com/s3/theshadestore/cms/files/TSS_XL_Pleated_Cellular_Install-1.pdf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939">
                <a:tc grid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ADDITIONAL</a:t>
                      </a:r>
                      <a:r>
                        <a:rPr lang="en-US" sz="12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NOTES</a:t>
                      </a: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  <a:alpha val="63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3723">
                <a:tc gridSpan="6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Widths</a:t>
                      </a: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and heights/lengths determined based on manufacturer’s recommendations.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200" b="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All hardware needed (brackets etc.) is provided with the shade.</a:t>
                      </a: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eriod"/>
                      </a:pPr>
                      <a:endParaRPr lang="en-US" sz="1200" b="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622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CADL03/6207, HND Stage 1, Final Project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A7095-699E-9748-A2EB-6882671471C9}" type="slidenum">
              <a:rPr lang="en-US" smtClean="0"/>
              <a:t>9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71110" y="369219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59068" y="1288242"/>
            <a:ext cx="12046394" cy="1"/>
          </a:xfrm>
          <a:prstGeom prst="line">
            <a:avLst/>
          </a:prstGeom>
          <a:ln w="38100" cmpd="dbl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0054" y="1415535"/>
            <a:ext cx="3216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AutoNum type="arabicPlain" startAt="8"/>
              <a:defRPr/>
            </a:pPr>
            <a:r>
              <a:rPr lang="en-US" sz="1800" b="1" dirty="0" smtClean="0">
                <a:latin typeface="Eurostile"/>
                <a:ea typeface="ＭＳ 明朝"/>
                <a:cs typeface="Eurostile"/>
              </a:rPr>
              <a:t>KITCHEN</a:t>
            </a:r>
            <a:endParaRPr lang="en-US" sz="1800" b="1" dirty="0">
              <a:latin typeface="Eurostile"/>
              <a:ea typeface="ＭＳ 明朝"/>
              <a:cs typeface="Eurostile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062267"/>
              </p:ext>
            </p:extLst>
          </p:nvPr>
        </p:nvGraphicFramePr>
        <p:xfrm>
          <a:off x="832500" y="2388353"/>
          <a:ext cx="10632752" cy="5119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9900"/>
                <a:gridCol w="919853"/>
                <a:gridCol w="915405"/>
                <a:gridCol w="1057492"/>
                <a:gridCol w="533400"/>
                <a:gridCol w="965200"/>
                <a:gridCol w="850900"/>
                <a:gridCol w="2603500"/>
                <a:gridCol w="2197102"/>
              </a:tblGrid>
              <a:tr h="319071">
                <a:tc gridSpan="9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PRODUCT</a:t>
                      </a:r>
                      <a:r>
                        <a:rPr lang="en-US" sz="1300" b="1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DETAILS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6240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Ref ID within room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TYPE/NAME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BRAND/SUPPLIER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QUANTITY</a:t>
                      </a:r>
                      <a:endParaRPr lang="en-US" sz="1300" b="1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7759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Venetian Blinds /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CB Metal Venetian Blind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Crosby Blinds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Alumunium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Mirror Chrome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Slat size: 25 mm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Raise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control: left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Tilt control: right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Colour coordinated head and bottom rails, cords 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Blind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1200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900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inside recess, top fix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Product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Info: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Eurostile"/>
                          <a:cs typeface="Eurostile"/>
                          <a:hlinkClick r:id="rId3"/>
                        </a:rPr>
                        <a:t>http://www.crosbyblinds.co.uk/shop/cb-premier-blinds/metal-venetian-blinds/cb-metal-venetian-blinds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 (Please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see Mirror Chrome</a:t>
                      </a:r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3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31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Venetian Blinds /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CB Metal Venetian Blind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Crosby Blinds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Alumunium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Mirror Chrome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Slat size: 25 mm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Raise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control: left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Tilt control: right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Colour coordinated head and bottom rails, cords 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Blind size: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850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900 mm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inside recess, top fix</a:t>
                      </a:r>
                    </a:p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60891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8728498" y="7630115"/>
            <a:ext cx="27238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Eurostile"/>
                <a:cs typeface="Eurostile"/>
              </a:rPr>
              <a:t>Section </a:t>
            </a:r>
            <a:r>
              <a:rPr lang="en-US" sz="1100" b="1" dirty="0" smtClean="0">
                <a:latin typeface="Eurostile"/>
                <a:cs typeface="Eurostile"/>
              </a:rPr>
              <a:t>8 Kitchen </a:t>
            </a:r>
            <a:r>
              <a:rPr lang="en-US" sz="1100" dirty="0" smtClean="0">
                <a:latin typeface="Eurostile"/>
                <a:cs typeface="Eurostile"/>
              </a:rPr>
              <a:t>continued on next page….</a:t>
            </a:r>
            <a:endParaRPr lang="en-US" sz="1100" dirty="0">
              <a:latin typeface="Eurostile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930999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175" cap="rnd" cmpd="sng">
          <a:solidFill>
            <a:schemeClr val="bg1">
              <a:lumMod val="50000"/>
            </a:schemeClr>
          </a:solidFill>
          <a:tailEnd type="oval" w="sm" len="sm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221690</TotalTime>
  <Words>4143</Words>
  <Application>Microsoft Macintosh PowerPoint</Application>
  <PresentationFormat>Ledger Paper (11x17 in)</PresentationFormat>
  <Paragraphs>814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 Thompson</dc:creator>
  <cp:lastModifiedBy>Chad Thompson</cp:lastModifiedBy>
  <cp:revision>921</cp:revision>
  <cp:lastPrinted>2013-04-13T02:30:32Z</cp:lastPrinted>
  <dcterms:created xsi:type="dcterms:W3CDTF">2012-08-28T18:43:27Z</dcterms:created>
  <dcterms:modified xsi:type="dcterms:W3CDTF">2014-08-17T20:30:19Z</dcterms:modified>
</cp:coreProperties>
</file>