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0"/>
  </p:notesMasterIdLst>
  <p:handoutMasterIdLst>
    <p:handoutMasterId r:id="rId21"/>
  </p:handoutMasterIdLst>
  <p:sldIdLst>
    <p:sldId id="264" r:id="rId2"/>
    <p:sldId id="265" r:id="rId3"/>
    <p:sldId id="272" r:id="rId4"/>
    <p:sldId id="275" r:id="rId5"/>
    <p:sldId id="277" r:id="rId6"/>
    <p:sldId id="279" r:id="rId7"/>
    <p:sldId id="281" r:id="rId8"/>
    <p:sldId id="296" r:id="rId9"/>
    <p:sldId id="295" r:id="rId10"/>
    <p:sldId id="282" r:id="rId11"/>
    <p:sldId id="285" r:id="rId12"/>
    <p:sldId id="297" r:id="rId13"/>
    <p:sldId id="286" r:id="rId14"/>
    <p:sldId id="298" r:id="rId15"/>
    <p:sldId id="287" r:id="rId16"/>
    <p:sldId id="288" r:id="rId17"/>
    <p:sldId id="293" r:id="rId18"/>
    <p:sldId id="294" r:id="rId19"/>
  </p:sldIdLst>
  <p:sldSz cx="12179300" cy="9134475" type="ledger"/>
  <p:notesSz cx="9144000" cy="6858000"/>
  <p:defaultTextStyle>
    <a:defPPr>
      <a:defRPr lang="en-US"/>
    </a:defPPr>
    <a:lvl1pPr marL="0" algn="l" defTabSz="608918" rtl="0" eaLnBrk="1" latinLnBrk="0" hangingPunct="1">
      <a:defRPr sz="2400" kern="1200">
        <a:solidFill>
          <a:schemeClr val="tx1"/>
        </a:solidFill>
        <a:latin typeface="+mn-lt"/>
        <a:ea typeface="+mn-ea"/>
        <a:cs typeface="+mn-cs"/>
      </a:defRPr>
    </a:lvl1pPr>
    <a:lvl2pPr marL="608918" algn="l" defTabSz="608918" rtl="0" eaLnBrk="1" latinLnBrk="0" hangingPunct="1">
      <a:defRPr sz="2400" kern="1200">
        <a:solidFill>
          <a:schemeClr val="tx1"/>
        </a:solidFill>
        <a:latin typeface="+mn-lt"/>
        <a:ea typeface="+mn-ea"/>
        <a:cs typeface="+mn-cs"/>
      </a:defRPr>
    </a:lvl2pPr>
    <a:lvl3pPr marL="1217836" algn="l" defTabSz="608918" rtl="0" eaLnBrk="1" latinLnBrk="0" hangingPunct="1">
      <a:defRPr sz="2400" kern="1200">
        <a:solidFill>
          <a:schemeClr val="tx1"/>
        </a:solidFill>
        <a:latin typeface="+mn-lt"/>
        <a:ea typeface="+mn-ea"/>
        <a:cs typeface="+mn-cs"/>
      </a:defRPr>
    </a:lvl3pPr>
    <a:lvl4pPr marL="1826754" algn="l" defTabSz="608918" rtl="0" eaLnBrk="1" latinLnBrk="0" hangingPunct="1">
      <a:defRPr sz="2400" kern="1200">
        <a:solidFill>
          <a:schemeClr val="tx1"/>
        </a:solidFill>
        <a:latin typeface="+mn-lt"/>
        <a:ea typeface="+mn-ea"/>
        <a:cs typeface="+mn-cs"/>
      </a:defRPr>
    </a:lvl4pPr>
    <a:lvl5pPr marL="2435672" algn="l" defTabSz="608918" rtl="0" eaLnBrk="1" latinLnBrk="0" hangingPunct="1">
      <a:defRPr sz="2400" kern="1200">
        <a:solidFill>
          <a:schemeClr val="tx1"/>
        </a:solidFill>
        <a:latin typeface="+mn-lt"/>
        <a:ea typeface="+mn-ea"/>
        <a:cs typeface="+mn-cs"/>
      </a:defRPr>
    </a:lvl5pPr>
    <a:lvl6pPr marL="3044590" algn="l" defTabSz="608918" rtl="0" eaLnBrk="1" latinLnBrk="0" hangingPunct="1">
      <a:defRPr sz="2400" kern="1200">
        <a:solidFill>
          <a:schemeClr val="tx1"/>
        </a:solidFill>
        <a:latin typeface="+mn-lt"/>
        <a:ea typeface="+mn-ea"/>
        <a:cs typeface="+mn-cs"/>
      </a:defRPr>
    </a:lvl6pPr>
    <a:lvl7pPr marL="3653508" algn="l" defTabSz="608918" rtl="0" eaLnBrk="1" latinLnBrk="0" hangingPunct="1">
      <a:defRPr sz="2400" kern="1200">
        <a:solidFill>
          <a:schemeClr val="tx1"/>
        </a:solidFill>
        <a:latin typeface="+mn-lt"/>
        <a:ea typeface="+mn-ea"/>
        <a:cs typeface="+mn-cs"/>
      </a:defRPr>
    </a:lvl7pPr>
    <a:lvl8pPr marL="4262426" algn="l" defTabSz="608918" rtl="0" eaLnBrk="1" latinLnBrk="0" hangingPunct="1">
      <a:defRPr sz="2400" kern="1200">
        <a:solidFill>
          <a:schemeClr val="tx1"/>
        </a:solidFill>
        <a:latin typeface="+mn-lt"/>
        <a:ea typeface="+mn-ea"/>
        <a:cs typeface="+mn-cs"/>
      </a:defRPr>
    </a:lvl8pPr>
    <a:lvl9pPr marL="4871344" algn="l" defTabSz="608918" rtl="0" eaLnBrk="1" latinLnBrk="0" hangingPunct="1">
      <a:defRPr sz="2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421615"/>
    <a:srgbClr val="421F15"/>
    <a:srgbClr val="421F12"/>
    <a:srgbClr val="4A2F1F"/>
    <a:srgbClr val="DDFFFC"/>
    <a:srgbClr val="D5FFED"/>
    <a:srgbClr val="AAF0E2"/>
    <a:srgbClr val="C1F0F0"/>
    <a:srgbClr val="347465"/>
    <a:srgbClr val="68E7C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0" autoAdjust="0"/>
    <p:restoredTop sz="94674" autoAdjust="0"/>
  </p:normalViewPr>
  <p:slideViewPr>
    <p:cSldViewPr snapToGrid="0" snapToObjects="1">
      <p:cViewPr>
        <p:scale>
          <a:sx n="100" d="100"/>
          <a:sy n="100" d="100"/>
        </p:scale>
        <p:origin x="-2424" y="224"/>
      </p:cViewPr>
      <p:guideLst>
        <p:guide orient="horz" pos="2877"/>
        <p:guide pos="383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DF979425-87CE-4B4C-9814-5FA8E40CE906}" type="datetimeFigureOut">
              <a:rPr lang="en-US" smtClean="0"/>
              <a:t>14-08-19</a:t>
            </a:fld>
            <a:endParaRPr lang="en-US" dirty="0"/>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4A9C662A-4119-5948-86FF-77AC046B1CC8}" type="slidenum">
              <a:rPr lang="en-US" smtClean="0"/>
              <a:t>‹#›</a:t>
            </a:fld>
            <a:endParaRPr lang="en-US" dirty="0"/>
          </a:p>
        </p:txBody>
      </p:sp>
    </p:spTree>
    <p:extLst>
      <p:ext uri="{BB962C8B-B14F-4D97-AF65-F5344CB8AC3E}">
        <p14:creationId xmlns:p14="http://schemas.microsoft.com/office/powerpoint/2010/main" val="17546763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1D10136C-37B0-3F44-9F6E-13CEE804F245}" type="datetimeFigureOut">
              <a:rPr lang="en-US" smtClean="0"/>
              <a:t>14-08-19</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449C71EB-2BFE-5641-8A1E-137E75E39B2E}" type="slidenum">
              <a:rPr lang="en-US" smtClean="0"/>
              <a:t>‹#›</a:t>
            </a:fld>
            <a:endParaRPr lang="en-US" dirty="0"/>
          </a:p>
        </p:txBody>
      </p:sp>
    </p:spTree>
    <p:extLst>
      <p:ext uri="{BB962C8B-B14F-4D97-AF65-F5344CB8AC3E}">
        <p14:creationId xmlns:p14="http://schemas.microsoft.com/office/powerpoint/2010/main" val="2306841901"/>
      </p:ext>
    </p:extLst>
  </p:cSld>
  <p:clrMap bg1="lt1" tx1="dk1" bg2="lt2" tx2="dk2" accent1="accent1" accent2="accent2" accent3="accent3" accent4="accent4" accent5="accent5" accent6="accent6" hlink="hlink" folHlink="folHlink"/>
  <p:hf hdr="0" ftr="0" dt="0"/>
  <p:notesStyle>
    <a:lvl1pPr marL="0" algn="l" defTabSz="608918" rtl="0" eaLnBrk="1" latinLnBrk="0" hangingPunct="1">
      <a:defRPr sz="1700" kern="1200">
        <a:solidFill>
          <a:schemeClr val="tx1"/>
        </a:solidFill>
        <a:latin typeface="+mn-lt"/>
        <a:ea typeface="+mn-ea"/>
        <a:cs typeface="+mn-cs"/>
      </a:defRPr>
    </a:lvl1pPr>
    <a:lvl2pPr marL="608918" algn="l" defTabSz="608918" rtl="0" eaLnBrk="1" latinLnBrk="0" hangingPunct="1">
      <a:defRPr sz="1700" kern="1200">
        <a:solidFill>
          <a:schemeClr val="tx1"/>
        </a:solidFill>
        <a:latin typeface="+mn-lt"/>
        <a:ea typeface="+mn-ea"/>
        <a:cs typeface="+mn-cs"/>
      </a:defRPr>
    </a:lvl2pPr>
    <a:lvl3pPr marL="1217836" algn="l" defTabSz="608918" rtl="0" eaLnBrk="1" latinLnBrk="0" hangingPunct="1">
      <a:defRPr sz="1700" kern="1200">
        <a:solidFill>
          <a:schemeClr val="tx1"/>
        </a:solidFill>
        <a:latin typeface="+mn-lt"/>
        <a:ea typeface="+mn-ea"/>
        <a:cs typeface="+mn-cs"/>
      </a:defRPr>
    </a:lvl3pPr>
    <a:lvl4pPr marL="1826754" algn="l" defTabSz="608918" rtl="0" eaLnBrk="1" latinLnBrk="0" hangingPunct="1">
      <a:defRPr sz="1700" kern="1200">
        <a:solidFill>
          <a:schemeClr val="tx1"/>
        </a:solidFill>
        <a:latin typeface="+mn-lt"/>
        <a:ea typeface="+mn-ea"/>
        <a:cs typeface="+mn-cs"/>
      </a:defRPr>
    </a:lvl4pPr>
    <a:lvl5pPr marL="2435672" algn="l" defTabSz="608918" rtl="0" eaLnBrk="1" latinLnBrk="0" hangingPunct="1">
      <a:defRPr sz="1700" kern="1200">
        <a:solidFill>
          <a:schemeClr val="tx1"/>
        </a:solidFill>
        <a:latin typeface="+mn-lt"/>
        <a:ea typeface="+mn-ea"/>
        <a:cs typeface="+mn-cs"/>
      </a:defRPr>
    </a:lvl5pPr>
    <a:lvl6pPr marL="3044590" algn="l" defTabSz="608918" rtl="0" eaLnBrk="1" latinLnBrk="0" hangingPunct="1">
      <a:defRPr sz="1700" kern="1200">
        <a:solidFill>
          <a:schemeClr val="tx1"/>
        </a:solidFill>
        <a:latin typeface="+mn-lt"/>
        <a:ea typeface="+mn-ea"/>
        <a:cs typeface="+mn-cs"/>
      </a:defRPr>
    </a:lvl6pPr>
    <a:lvl7pPr marL="3653508" algn="l" defTabSz="608918" rtl="0" eaLnBrk="1" latinLnBrk="0" hangingPunct="1">
      <a:defRPr sz="1700" kern="1200">
        <a:solidFill>
          <a:schemeClr val="tx1"/>
        </a:solidFill>
        <a:latin typeface="+mn-lt"/>
        <a:ea typeface="+mn-ea"/>
        <a:cs typeface="+mn-cs"/>
      </a:defRPr>
    </a:lvl7pPr>
    <a:lvl8pPr marL="4262426" algn="l" defTabSz="608918" rtl="0" eaLnBrk="1" latinLnBrk="0" hangingPunct="1">
      <a:defRPr sz="1700" kern="1200">
        <a:solidFill>
          <a:schemeClr val="tx1"/>
        </a:solidFill>
        <a:latin typeface="+mn-lt"/>
        <a:ea typeface="+mn-ea"/>
        <a:cs typeface="+mn-cs"/>
      </a:defRPr>
    </a:lvl8pPr>
    <a:lvl9pPr marL="4871344" algn="l" defTabSz="608918"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2</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11</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12</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13</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14</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15</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16</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17</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18</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3</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4</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5</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6</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7</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8</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9</a:t>
            </a:fld>
            <a:endParaRPr lang="en-US"/>
          </a:p>
        </p:txBody>
      </p:sp>
    </p:spTree>
    <p:extLst>
      <p:ext uri="{BB962C8B-B14F-4D97-AF65-F5344CB8AC3E}">
        <p14:creationId xmlns:p14="http://schemas.microsoft.com/office/powerpoint/2010/main" val="2346319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49C71EB-2BFE-5641-8A1E-137E75E39B2E}" type="slidenum">
              <a:rPr lang="en-US" smtClean="0"/>
              <a:t>10</a:t>
            </a:fld>
            <a:endParaRPr lang="en-US"/>
          </a:p>
        </p:txBody>
      </p:sp>
    </p:spTree>
    <p:extLst>
      <p:ext uri="{BB962C8B-B14F-4D97-AF65-F5344CB8AC3E}">
        <p14:creationId xmlns:p14="http://schemas.microsoft.com/office/powerpoint/2010/main" val="234631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3449" y="2837608"/>
            <a:ext cx="10352405" cy="1957992"/>
          </a:xfrm>
          <a:prstGeom prst="rect">
            <a:avLst/>
          </a:prstGeom>
        </p:spPr>
        <p:txBody>
          <a:bodyPr/>
          <a:lstStyle/>
          <a:p>
            <a:r>
              <a:rPr lang="en-CA" smtClean="0"/>
              <a:t>Click to edit Master title style</a:t>
            </a:r>
            <a:endParaRPr lang="en-US"/>
          </a:p>
        </p:txBody>
      </p:sp>
      <p:sp>
        <p:nvSpPr>
          <p:cNvPr id="3" name="Subtitle 2"/>
          <p:cNvSpPr>
            <a:spLocks noGrp="1"/>
          </p:cNvSpPr>
          <p:nvPr>
            <p:ph type="subTitle" idx="1"/>
          </p:nvPr>
        </p:nvSpPr>
        <p:spPr>
          <a:xfrm>
            <a:off x="1826895" y="5176202"/>
            <a:ext cx="8525510" cy="2334366"/>
          </a:xfrm>
        </p:spPr>
        <p:txBody>
          <a:bodyPr/>
          <a:lstStyle>
            <a:lvl1pPr marL="0" indent="0" algn="ctr">
              <a:buNone/>
              <a:defRPr>
                <a:solidFill>
                  <a:schemeClr val="tx1">
                    <a:tint val="75000"/>
                  </a:schemeClr>
                </a:solidFill>
              </a:defRPr>
            </a:lvl1pPr>
            <a:lvl2pPr marL="608918" indent="0" algn="ctr">
              <a:buNone/>
              <a:defRPr>
                <a:solidFill>
                  <a:schemeClr val="tx1">
                    <a:tint val="75000"/>
                  </a:schemeClr>
                </a:solidFill>
              </a:defRPr>
            </a:lvl2pPr>
            <a:lvl3pPr marL="1217836" indent="0" algn="ctr">
              <a:buNone/>
              <a:defRPr>
                <a:solidFill>
                  <a:schemeClr val="tx1">
                    <a:tint val="75000"/>
                  </a:schemeClr>
                </a:solidFill>
              </a:defRPr>
            </a:lvl3pPr>
            <a:lvl4pPr marL="1826754" indent="0" algn="ctr">
              <a:buNone/>
              <a:defRPr>
                <a:solidFill>
                  <a:schemeClr val="tx1">
                    <a:tint val="75000"/>
                  </a:schemeClr>
                </a:solidFill>
              </a:defRPr>
            </a:lvl4pPr>
            <a:lvl5pPr marL="2435672" indent="0" algn="ctr">
              <a:buNone/>
              <a:defRPr>
                <a:solidFill>
                  <a:schemeClr val="tx1">
                    <a:tint val="75000"/>
                  </a:schemeClr>
                </a:solidFill>
              </a:defRPr>
            </a:lvl5pPr>
            <a:lvl6pPr marL="3044590" indent="0" algn="ctr">
              <a:buNone/>
              <a:defRPr>
                <a:solidFill>
                  <a:schemeClr val="tx1">
                    <a:tint val="75000"/>
                  </a:schemeClr>
                </a:solidFill>
              </a:defRPr>
            </a:lvl6pPr>
            <a:lvl7pPr marL="3653508" indent="0" algn="ctr">
              <a:buNone/>
              <a:defRPr>
                <a:solidFill>
                  <a:schemeClr val="tx1">
                    <a:tint val="75000"/>
                  </a:schemeClr>
                </a:solidFill>
              </a:defRPr>
            </a:lvl7pPr>
            <a:lvl8pPr marL="4262426" indent="0" algn="ctr">
              <a:buNone/>
              <a:defRPr>
                <a:solidFill>
                  <a:schemeClr val="tx1">
                    <a:tint val="75000"/>
                  </a:schemeClr>
                </a:solidFill>
              </a:defRPr>
            </a:lvl8pPr>
            <a:lvl9pPr marL="4871344" indent="0" algn="ctr">
              <a:buNone/>
              <a:defRPr>
                <a:solidFill>
                  <a:schemeClr val="tx1">
                    <a:tint val="75000"/>
                  </a:schemeClr>
                </a:solidFill>
              </a:defRPr>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F251F441-5885-0E43-A391-104F3B64E90E}" type="datetime1">
              <a:rPr lang="en-CA" smtClean="0"/>
              <a:t>14-08-19</a:t>
            </a:fld>
            <a:endParaRPr lang="en-US" dirty="0"/>
          </a:p>
        </p:txBody>
      </p:sp>
      <p:sp>
        <p:nvSpPr>
          <p:cNvPr id="5" name="Footer Placeholder 4"/>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843239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7228" y="6394132"/>
            <a:ext cx="7307580" cy="754864"/>
          </a:xfrm>
          <a:prstGeom prst="rect">
            <a:avLst/>
          </a:prstGeom>
        </p:spPr>
        <p:txBody>
          <a:bodyPr anchor="b"/>
          <a:lstStyle>
            <a:lvl1pPr algn="l">
              <a:defRPr sz="2700" b="1"/>
            </a:lvl1pPr>
          </a:lstStyle>
          <a:p>
            <a:r>
              <a:rPr lang="en-CA" smtClean="0"/>
              <a:t>Click to edit Master title style</a:t>
            </a:r>
            <a:endParaRPr lang="en-US"/>
          </a:p>
        </p:txBody>
      </p:sp>
      <p:sp>
        <p:nvSpPr>
          <p:cNvPr id="3" name="Picture Placeholder 2"/>
          <p:cNvSpPr>
            <a:spLocks noGrp="1"/>
          </p:cNvSpPr>
          <p:nvPr>
            <p:ph type="pic" idx="1"/>
          </p:nvPr>
        </p:nvSpPr>
        <p:spPr>
          <a:xfrm>
            <a:off x="2387228" y="816182"/>
            <a:ext cx="7307580" cy="5480685"/>
          </a:xfrm>
        </p:spPr>
        <p:txBody>
          <a:bodyPr/>
          <a:lstStyle>
            <a:lvl1pPr marL="0" indent="0">
              <a:buNone/>
              <a:defRPr sz="4300"/>
            </a:lvl1pPr>
            <a:lvl2pPr marL="608918" indent="0">
              <a:buNone/>
              <a:defRPr sz="3700"/>
            </a:lvl2pPr>
            <a:lvl3pPr marL="1217836" indent="0">
              <a:buNone/>
              <a:defRPr sz="3200"/>
            </a:lvl3pPr>
            <a:lvl4pPr marL="1826754" indent="0">
              <a:buNone/>
              <a:defRPr sz="2700"/>
            </a:lvl4pPr>
            <a:lvl5pPr marL="2435672" indent="0">
              <a:buNone/>
              <a:defRPr sz="2700"/>
            </a:lvl5pPr>
            <a:lvl6pPr marL="3044590" indent="0">
              <a:buNone/>
              <a:defRPr sz="2700"/>
            </a:lvl6pPr>
            <a:lvl7pPr marL="3653508" indent="0">
              <a:buNone/>
              <a:defRPr sz="2700"/>
            </a:lvl7pPr>
            <a:lvl8pPr marL="4262426" indent="0">
              <a:buNone/>
              <a:defRPr sz="2700"/>
            </a:lvl8pPr>
            <a:lvl9pPr marL="4871344" indent="0">
              <a:buNone/>
              <a:defRPr sz="2700"/>
            </a:lvl9pPr>
          </a:lstStyle>
          <a:p>
            <a:endParaRPr lang="en-US" dirty="0"/>
          </a:p>
        </p:txBody>
      </p:sp>
      <p:sp>
        <p:nvSpPr>
          <p:cNvPr id="4" name="Text Placeholder 3"/>
          <p:cNvSpPr>
            <a:spLocks noGrp="1"/>
          </p:cNvSpPr>
          <p:nvPr>
            <p:ph type="body" sz="half" idx="2"/>
          </p:nvPr>
        </p:nvSpPr>
        <p:spPr>
          <a:xfrm>
            <a:off x="2387228" y="7148996"/>
            <a:ext cx="7307580" cy="1072031"/>
          </a:xfrm>
        </p:spPr>
        <p:txBody>
          <a:bodyPr/>
          <a:lstStyle>
            <a:lvl1pPr marL="0" indent="0">
              <a:buNone/>
              <a:defRPr sz="1900"/>
            </a:lvl1pPr>
            <a:lvl2pPr marL="608918" indent="0">
              <a:buNone/>
              <a:defRPr sz="1700"/>
            </a:lvl2pPr>
            <a:lvl3pPr marL="1217836" indent="0">
              <a:buNone/>
              <a:defRPr sz="1300"/>
            </a:lvl3pPr>
            <a:lvl4pPr marL="1826754" indent="0">
              <a:buNone/>
              <a:defRPr sz="1100"/>
            </a:lvl4pPr>
            <a:lvl5pPr marL="2435672" indent="0">
              <a:buNone/>
              <a:defRPr sz="1100"/>
            </a:lvl5pPr>
            <a:lvl6pPr marL="3044590" indent="0">
              <a:buNone/>
              <a:defRPr sz="1100"/>
            </a:lvl6pPr>
            <a:lvl7pPr marL="3653508" indent="0">
              <a:buNone/>
              <a:defRPr sz="1100"/>
            </a:lvl7pPr>
            <a:lvl8pPr marL="4262426" indent="0">
              <a:buNone/>
              <a:defRPr sz="1100"/>
            </a:lvl8pPr>
            <a:lvl9pPr marL="4871344" indent="0">
              <a:buNone/>
              <a:defRPr sz="11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763385C3-F76B-D24C-9323-20EC493CC0E3}" type="datetime1">
              <a:rPr lang="en-CA" smtClean="0"/>
              <a:t>14-08-19</a:t>
            </a:fld>
            <a:endParaRPr lang="en-US" dirty="0"/>
          </a:p>
        </p:txBody>
      </p:sp>
      <p:sp>
        <p:nvSpPr>
          <p:cNvPr id="6" name="Footer Placeholder 5"/>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240623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8F6EA70C-00CA-C445-BC98-576084E1F67F}" type="datetime1">
              <a:rPr lang="en-CA" smtClean="0"/>
              <a:t>14-08-19</a:t>
            </a:fld>
            <a:endParaRPr lang="en-US" dirty="0"/>
          </a:p>
        </p:txBody>
      </p:sp>
      <p:sp>
        <p:nvSpPr>
          <p:cNvPr id="5" name="Footer Placeholder 4"/>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649894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29992" y="365803"/>
            <a:ext cx="2740343" cy="7793906"/>
          </a:xfrm>
          <a:prstGeom prst="rect">
            <a:avLst/>
          </a:prstGeo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608965" y="365803"/>
            <a:ext cx="8018039" cy="7793906"/>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539C2C69-AB54-A544-AB53-2AE17221F5A3}" type="datetime1">
              <a:rPr lang="en-CA" smtClean="0"/>
              <a:t>14-08-19</a:t>
            </a:fld>
            <a:endParaRPr lang="en-US" dirty="0"/>
          </a:p>
        </p:txBody>
      </p:sp>
      <p:sp>
        <p:nvSpPr>
          <p:cNvPr id="5" name="Footer Placeholder 4"/>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868891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33090063-0675-854C-87CA-F5A536252C13}" type="datetime1">
              <a:rPr lang="en-CA" smtClean="0"/>
              <a:t>14-08-19</a:t>
            </a:fld>
            <a:endParaRPr lang="en-US" dirty="0"/>
          </a:p>
        </p:txBody>
      </p:sp>
      <p:sp>
        <p:nvSpPr>
          <p:cNvPr id="4" name="Footer Placeholder 3"/>
          <p:cNvSpPr>
            <a:spLocks noGrp="1"/>
          </p:cNvSpPr>
          <p:nvPr>
            <p:ph type="ftr" sz="quarter" idx="11"/>
          </p:nvPr>
        </p:nvSpPr>
        <p:spPr>
          <a:xfrm>
            <a:off x="4423727" y="8705567"/>
            <a:ext cx="3856778" cy="275957"/>
          </a:xfrm>
          <a:prstGeom prst="rect">
            <a:avLst/>
          </a:prstGeom>
        </p:spPr>
        <p:txBody>
          <a:bodyPr/>
          <a:lstStyle/>
          <a:p>
            <a:r>
              <a:rPr lang="en-US" smtClean="0"/>
              <a:t>CADL03/6207, HND Stage 1, Final Project</a:t>
            </a:r>
            <a:endParaRPr lang="en-US" dirty="0"/>
          </a:p>
        </p:txBody>
      </p:sp>
      <p:sp>
        <p:nvSpPr>
          <p:cNvPr id="5" name="Slide Number Placeholder 4"/>
          <p:cNvSpPr>
            <a:spLocks noGrp="1"/>
          </p:cNvSpPr>
          <p:nvPr>
            <p:ph type="sldNum" sz="quarter" idx="12"/>
          </p:nvPr>
        </p:nvSpPr>
        <p:spPr>
          <a:xfrm>
            <a:off x="9130192" y="8566543"/>
            <a:ext cx="2841837" cy="486326"/>
          </a:xfrm>
          <a:prstGeom prst="rect">
            <a:avLst/>
          </a:prstGeom>
        </p:spPr>
        <p:txBody>
          <a:bodyPr/>
          <a:lstStyle/>
          <a:p>
            <a:fld id="{D7601A72-B991-454A-943C-82A08AED3DD4}" type="slidenum">
              <a:rPr lang="en-US" smtClean="0"/>
              <a:pPr/>
              <a:t>‹#›</a:t>
            </a:fld>
            <a:endParaRPr lang="en-US" dirty="0"/>
          </a:p>
        </p:txBody>
      </p:sp>
    </p:spTree>
    <p:extLst>
      <p:ext uri="{BB962C8B-B14F-4D97-AF65-F5344CB8AC3E}">
        <p14:creationId xmlns:p14="http://schemas.microsoft.com/office/powerpoint/2010/main" val="122985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473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E4D5D3A2-1AA2-9D44-A222-4B7E3BA8490E}" type="datetime1">
              <a:rPr lang="en-CA" smtClean="0"/>
              <a:t>14-08-19</a:t>
            </a:fld>
            <a:endParaRPr lang="en-US" dirty="0"/>
          </a:p>
        </p:txBody>
      </p:sp>
      <p:sp>
        <p:nvSpPr>
          <p:cNvPr id="5" name="Footer Placeholder 4"/>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458719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081" y="5869748"/>
            <a:ext cx="10352405" cy="1814208"/>
          </a:xfrm>
          <a:prstGeom prst="rect">
            <a:avLst/>
          </a:prstGeom>
        </p:spPr>
        <p:txBody>
          <a:bodyPr anchor="t"/>
          <a:lstStyle>
            <a:lvl1pPr algn="l">
              <a:defRPr sz="5300" b="1" cap="all"/>
            </a:lvl1pPr>
          </a:lstStyle>
          <a:p>
            <a:r>
              <a:rPr lang="en-CA" smtClean="0"/>
              <a:t>Click to edit Master title style</a:t>
            </a:r>
            <a:endParaRPr lang="en-US"/>
          </a:p>
        </p:txBody>
      </p:sp>
      <p:sp>
        <p:nvSpPr>
          <p:cNvPr id="3" name="Text Placeholder 2"/>
          <p:cNvSpPr>
            <a:spLocks noGrp="1"/>
          </p:cNvSpPr>
          <p:nvPr>
            <p:ph type="body" idx="1"/>
          </p:nvPr>
        </p:nvSpPr>
        <p:spPr>
          <a:xfrm>
            <a:off x="962081" y="3871582"/>
            <a:ext cx="10352405" cy="1998166"/>
          </a:xfrm>
        </p:spPr>
        <p:txBody>
          <a:bodyPr anchor="b"/>
          <a:lstStyle>
            <a:lvl1pPr marL="0" indent="0">
              <a:buNone/>
              <a:defRPr sz="2700">
                <a:solidFill>
                  <a:schemeClr val="tx1">
                    <a:tint val="75000"/>
                  </a:schemeClr>
                </a:solidFill>
              </a:defRPr>
            </a:lvl1pPr>
            <a:lvl2pPr marL="608918" indent="0">
              <a:buNone/>
              <a:defRPr sz="2400">
                <a:solidFill>
                  <a:schemeClr val="tx1">
                    <a:tint val="75000"/>
                  </a:schemeClr>
                </a:solidFill>
              </a:defRPr>
            </a:lvl2pPr>
            <a:lvl3pPr marL="1217836" indent="0">
              <a:buNone/>
              <a:defRPr sz="2200">
                <a:solidFill>
                  <a:schemeClr val="tx1">
                    <a:tint val="75000"/>
                  </a:schemeClr>
                </a:solidFill>
              </a:defRPr>
            </a:lvl3pPr>
            <a:lvl4pPr marL="1826754" indent="0">
              <a:buNone/>
              <a:defRPr sz="1900">
                <a:solidFill>
                  <a:schemeClr val="tx1">
                    <a:tint val="75000"/>
                  </a:schemeClr>
                </a:solidFill>
              </a:defRPr>
            </a:lvl4pPr>
            <a:lvl5pPr marL="2435672" indent="0">
              <a:buNone/>
              <a:defRPr sz="1900">
                <a:solidFill>
                  <a:schemeClr val="tx1">
                    <a:tint val="75000"/>
                  </a:schemeClr>
                </a:solidFill>
              </a:defRPr>
            </a:lvl5pPr>
            <a:lvl6pPr marL="3044590" indent="0">
              <a:buNone/>
              <a:defRPr sz="1900">
                <a:solidFill>
                  <a:schemeClr val="tx1">
                    <a:tint val="75000"/>
                  </a:schemeClr>
                </a:solidFill>
              </a:defRPr>
            </a:lvl6pPr>
            <a:lvl7pPr marL="3653508" indent="0">
              <a:buNone/>
              <a:defRPr sz="1900">
                <a:solidFill>
                  <a:schemeClr val="tx1">
                    <a:tint val="75000"/>
                  </a:schemeClr>
                </a:solidFill>
              </a:defRPr>
            </a:lvl7pPr>
            <a:lvl8pPr marL="4262426" indent="0">
              <a:buNone/>
              <a:defRPr sz="1900">
                <a:solidFill>
                  <a:schemeClr val="tx1">
                    <a:tint val="75000"/>
                  </a:schemeClr>
                </a:solidFill>
              </a:defRPr>
            </a:lvl8pPr>
            <a:lvl9pPr marL="4871344" indent="0">
              <a:buNone/>
              <a:defRPr sz="19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976EB8EA-78E8-8847-BA1C-BBECA6EE3376}" type="datetime1">
              <a:rPr lang="en-CA" smtClean="0"/>
              <a:t>14-08-19</a:t>
            </a:fld>
            <a:endParaRPr lang="en-US" dirty="0"/>
          </a:p>
        </p:txBody>
      </p:sp>
      <p:sp>
        <p:nvSpPr>
          <p:cNvPr id="5" name="Footer Placeholder 4"/>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6" name="Slide Number Placeholder 5"/>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3174038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Content Placeholder 2"/>
          <p:cNvSpPr>
            <a:spLocks noGrp="1"/>
          </p:cNvSpPr>
          <p:nvPr>
            <p:ph sz="half" idx="1"/>
          </p:nvPr>
        </p:nvSpPr>
        <p:spPr>
          <a:xfrm>
            <a:off x="608965" y="2131380"/>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6191144" y="2131380"/>
            <a:ext cx="5379191" cy="6028331"/>
          </a:xfrm>
        </p:spPr>
        <p:txBody>
          <a:bodyPr/>
          <a:lstStyle>
            <a:lvl1pPr>
              <a:defRPr sz="37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B6D898FB-CCDF-2146-B778-FBDF632D153D}" type="datetime1">
              <a:rPr lang="en-CA" smtClean="0"/>
              <a:t>14-08-19</a:t>
            </a:fld>
            <a:endParaRPr lang="en-US" dirty="0"/>
          </a:p>
        </p:txBody>
      </p:sp>
      <p:sp>
        <p:nvSpPr>
          <p:cNvPr id="6" name="Footer Placeholder 5"/>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962133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608965" y="2044685"/>
            <a:ext cx="5381306" cy="852127"/>
          </a:xfrm>
        </p:spPr>
        <p:txBody>
          <a:bodyPr anchor="b"/>
          <a:lstStyle>
            <a:lvl1pPr marL="0" indent="0">
              <a:buNone/>
              <a:defRPr sz="3200" b="1"/>
            </a:lvl1pPr>
            <a:lvl2pPr marL="608918" indent="0">
              <a:buNone/>
              <a:defRPr sz="2700" b="1"/>
            </a:lvl2pPr>
            <a:lvl3pPr marL="1217836" indent="0">
              <a:buNone/>
              <a:defRPr sz="2400" b="1"/>
            </a:lvl3pPr>
            <a:lvl4pPr marL="1826754" indent="0">
              <a:buNone/>
              <a:defRPr sz="2200" b="1"/>
            </a:lvl4pPr>
            <a:lvl5pPr marL="2435672" indent="0">
              <a:buNone/>
              <a:defRPr sz="2200" b="1"/>
            </a:lvl5pPr>
            <a:lvl6pPr marL="3044590" indent="0">
              <a:buNone/>
              <a:defRPr sz="2200" b="1"/>
            </a:lvl6pPr>
            <a:lvl7pPr marL="3653508" indent="0">
              <a:buNone/>
              <a:defRPr sz="2200" b="1"/>
            </a:lvl7pPr>
            <a:lvl8pPr marL="4262426" indent="0">
              <a:buNone/>
              <a:defRPr sz="2200" b="1"/>
            </a:lvl8pPr>
            <a:lvl9pPr marL="4871344" indent="0">
              <a:buNone/>
              <a:defRPr sz="2200" b="1"/>
            </a:lvl9pPr>
          </a:lstStyle>
          <a:p>
            <a:pPr lvl="0"/>
            <a:r>
              <a:rPr lang="en-CA" smtClean="0"/>
              <a:t>Click to edit Master text styles</a:t>
            </a:r>
          </a:p>
        </p:txBody>
      </p:sp>
      <p:sp>
        <p:nvSpPr>
          <p:cNvPr id="4" name="Content Placeholder 3"/>
          <p:cNvSpPr>
            <a:spLocks noGrp="1"/>
          </p:cNvSpPr>
          <p:nvPr>
            <p:ph sz="half" idx="2"/>
          </p:nvPr>
        </p:nvSpPr>
        <p:spPr>
          <a:xfrm>
            <a:off x="608965" y="2896813"/>
            <a:ext cx="5381306" cy="5262896"/>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6186916" y="2044685"/>
            <a:ext cx="5383420" cy="852127"/>
          </a:xfrm>
        </p:spPr>
        <p:txBody>
          <a:bodyPr anchor="b"/>
          <a:lstStyle>
            <a:lvl1pPr marL="0" indent="0">
              <a:buNone/>
              <a:defRPr sz="3200" b="1"/>
            </a:lvl1pPr>
            <a:lvl2pPr marL="608918" indent="0">
              <a:buNone/>
              <a:defRPr sz="2700" b="1"/>
            </a:lvl2pPr>
            <a:lvl3pPr marL="1217836" indent="0">
              <a:buNone/>
              <a:defRPr sz="2400" b="1"/>
            </a:lvl3pPr>
            <a:lvl4pPr marL="1826754" indent="0">
              <a:buNone/>
              <a:defRPr sz="2200" b="1"/>
            </a:lvl4pPr>
            <a:lvl5pPr marL="2435672" indent="0">
              <a:buNone/>
              <a:defRPr sz="2200" b="1"/>
            </a:lvl5pPr>
            <a:lvl6pPr marL="3044590" indent="0">
              <a:buNone/>
              <a:defRPr sz="2200" b="1"/>
            </a:lvl6pPr>
            <a:lvl7pPr marL="3653508" indent="0">
              <a:buNone/>
              <a:defRPr sz="2200" b="1"/>
            </a:lvl7pPr>
            <a:lvl8pPr marL="4262426" indent="0">
              <a:buNone/>
              <a:defRPr sz="2200" b="1"/>
            </a:lvl8pPr>
            <a:lvl9pPr marL="4871344" indent="0">
              <a:buNone/>
              <a:defRPr sz="2200" b="1"/>
            </a:lvl9pPr>
          </a:lstStyle>
          <a:p>
            <a:pPr lvl="0"/>
            <a:r>
              <a:rPr lang="en-CA" smtClean="0"/>
              <a:t>Click to edit Master text styles</a:t>
            </a:r>
          </a:p>
        </p:txBody>
      </p:sp>
      <p:sp>
        <p:nvSpPr>
          <p:cNvPr id="6" name="Content Placeholder 5"/>
          <p:cNvSpPr>
            <a:spLocks noGrp="1"/>
          </p:cNvSpPr>
          <p:nvPr>
            <p:ph sz="quarter" idx="4"/>
          </p:nvPr>
        </p:nvSpPr>
        <p:spPr>
          <a:xfrm>
            <a:off x="6186916" y="2896813"/>
            <a:ext cx="5383420" cy="5262896"/>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031A8AF1-868C-0E4E-8B8A-2A36B968FCA6}" type="datetime1">
              <a:rPr lang="en-CA" smtClean="0"/>
              <a:t>14-08-19</a:t>
            </a:fld>
            <a:endParaRPr lang="en-US" dirty="0"/>
          </a:p>
        </p:txBody>
      </p:sp>
      <p:sp>
        <p:nvSpPr>
          <p:cNvPr id="8" name="Footer Placeholder 7"/>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9" name="Slide Number Placeholder 8"/>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16962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8965" y="365802"/>
            <a:ext cx="10961370" cy="1522413"/>
          </a:xfrm>
          <a:prstGeom prst="rect">
            <a:avLst/>
          </a:prstGeom>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AEE46637-9F98-4B47-B93E-4E67689B2CC8}" type="datetime1">
              <a:rPr lang="en-CA" smtClean="0"/>
              <a:t>14-08-19</a:t>
            </a:fld>
            <a:endParaRPr lang="en-US" dirty="0"/>
          </a:p>
        </p:txBody>
      </p:sp>
      <p:sp>
        <p:nvSpPr>
          <p:cNvPr id="4" name="Footer Placeholder 3"/>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5" name="Slide Number Placeholder 4"/>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553971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2A593A-AA7F-8A4C-BBB5-3486A89F4009}" type="datetime1">
              <a:rPr lang="en-CA" smtClean="0"/>
              <a:t>14-08-19</a:t>
            </a:fld>
            <a:endParaRPr lang="en-US" dirty="0"/>
          </a:p>
        </p:txBody>
      </p:sp>
      <p:sp>
        <p:nvSpPr>
          <p:cNvPr id="3" name="Footer Placeholder 2"/>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4" name="Slide Number Placeholder 3"/>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19084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8966" y="363687"/>
            <a:ext cx="4006906" cy="1547786"/>
          </a:xfrm>
          <a:prstGeom prst="rect">
            <a:avLst/>
          </a:prstGeom>
        </p:spPr>
        <p:txBody>
          <a:bodyPr anchor="b"/>
          <a:lstStyle>
            <a:lvl1pPr algn="l">
              <a:defRPr sz="2700" b="1"/>
            </a:lvl1pPr>
          </a:lstStyle>
          <a:p>
            <a:r>
              <a:rPr lang="en-CA" smtClean="0"/>
              <a:t>Click to edit Master title style</a:t>
            </a:r>
            <a:endParaRPr lang="en-US"/>
          </a:p>
        </p:txBody>
      </p:sp>
      <p:sp>
        <p:nvSpPr>
          <p:cNvPr id="3" name="Content Placeholder 2"/>
          <p:cNvSpPr>
            <a:spLocks noGrp="1"/>
          </p:cNvSpPr>
          <p:nvPr>
            <p:ph idx="1"/>
          </p:nvPr>
        </p:nvSpPr>
        <p:spPr>
          <a:xfrm>
            <a:off x="4761769" y="363690"/>
            <a:ext cx="6808567" cy="7796021"/>
          </a:xfrm>
        </p:spPr>
        <p:txBody>
          <a:bodyPr/>
          <a:lstStyle>
            <a:lvl1pPr>
              <a:defRPr sz="4300"/>
            </a:lvl1pPr>
            <a:lvl2pPr>
              <a:defRPr sz="37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608966" y="1911476"/>
            <a:ext cx="4006906" cy="6248235"/>
          </a:xfrm>
        </p:spPr>
        <p:txBody>
          <a:bodyPr/>
          <a:lstStyle>
            <a:lvl1pPr marL="0" indent="0">
              <a:buNone/>
              <a:defRPr sz="1900"/>
            </a:lvl1pPr>
            <a:lvl2pPr marL="608918" indent="0">
              <a:buNone/>
              <a:defRPr sz="1700"/>
            </a:lvl2pPr>
            <a:lvl3pPr marL="1217836" indent="0">
              <a:buNone/>
              <a:defRPr sz="1300"/>
            </a:lvl3pPr>
            <a:lvl4pPr marL="1826754" indent="0">
              <a:buNone/>
              <a:defRPr sz="1100"/>
            </a:lvl4pPr>
            <a:lvl5pPr marL="2435672" indent="0">
              <a:buNone/>
              <a:defRPr sz="1100"/>
            </a:lvl5pPr>
            <a:lvl6pPr marL="3044590" indent="0">
              <a:buNone/>
              <a:defRPr sz="1100"/>
            </a:lvl6pPr>
            <a:lvl7pPr marL="3653508" indent="0">
              <a:buNone/>
              <a:defRPr sz="1100"/>
            </a:lvl7pPr>
            <a:lvl8pPr marL="4262426" indent="0">
              <a:buNone/>
              <a:defRPr sz="1100"/>
            </a:lvl8pPr>
            <a:lvl9pPr marL="4871344" indent="0">
              <a:buNone/>
              <a:defRPr sz="11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E6F1A9D8-9434-7548-B8B7-0DB0F5C147B6}" type="datetime1">
              <a:rPr lang="en-CA" smtClean="0"/>
              <a:t>14-08-19</a:t>
            </a:fld>
            <a:endParaRPr lang="en-US" dirty="0"/>
          </a:p>
        </p:txBody>
      </p:sp>
      <p:sp>
        <p:nvSpPr>
          <p:cNvPr id="6" name="Footer Placeholder 5"/>
          <p:cNvSpPr>
            <a:spLocks noGrp="1"/>
          </p:cNvSpPr>
          <p:nvPr>
            <p:ph type="ftr" sz="quarter" idx="11"/>
          </p:nvPr>
        </p:nvSpPr>
        <p:spPr>
          <a:xfrm>
            <a:off x="4161261" y="8466307"/>
            <a:ext cx="3856778" cy="486326"/>
          </a:xfrm>
          <a:prstGeom prst="rect">
            <a:avLst/>
          </a:prstGeom>
        </p:spPr>
        <p:txBody>
          <a:bodyPr/>
          <a:lstStyle/>
          <a:p>
            <a:r>
              <a:rPr lang="en-US" dirty="0" smtClean="0"/>
              <a:t>CADL03/6207, HND Stage 1, Final Project</a:t>
            </a:r>
            <a:endParaRPr lang="en-US" dirty="0"/>
          </a:p>
        </p:txBody>
      </p:sp>
      <p:sp>
        <p:nvSpPr>
          <p:cNvPr id="7" name="Slide Number Placeholder 6"/>
          <p:cNvSpPr>
            <a:spLocks noGrp="1"/>
          </p:cNvSpPr>
          <p:nvPr>
            <p:ph type="sldNum" sz="quarter" idx="12"/>
          </p:nvPr>
        </p:nvSpPr>
        <p:spPr>
          <a:xfrm>
            <a:off x="8728498" y="8466307"/>
            <a:ext cx="2841837" cy="486326"/>
          </a:xfrm>
          <a:prstGeom prst="rect">
            <a:avLst/>
          </a:prstGeom>
        </p:spPr>
        <p:txBody>
          <a:bodyPr/>
          <a:lstStyle/>
          <a:p>
            <a:fld id="{D7601A72-B991-454A-943C-82A08AED3DD4}" type="slidenum">
              <a:rPr lang="en-US" smtClean="0"/>
              <a:t>‹#›</a:t>
            </a:fld>
            <a:endParaRPr lang="en-US" dirty="0"/>
          </a:p>
        </p:txBody>
      </p:sp>
    </p:spTree>
    <p:extLst>
      <p:ext uri="{BB962C8B-B14F-4D97-AF65-F5344CB8AC3E}">
        <p14:creationId xmlns:p14="http://schemas.microsoft.com/office/powerpoint/2010/main" val="22350441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8965" y="2131380"/>
            <a:ext cx="10961370" cy="6028331"/>
          </a:xfrm>
          <a:prstGeom prst="rect">
            <a:avLst/>
          </a:prstGeom>
        </p:spPr>
        <p:txBody>
          <a:bodyPr vert="horz" lIns="121784" tIns="60891" rIns="121784" bIns="60891" rtlCol="0">
            <a:normAutofit/>
          </a:body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Date Placeholder 3"/>
          <p:cNvSpPr>
            <a:spLocks noGrp="1"/>
          </p:cNvSpPr>
          <p:nvPr>
            <p:ph type="dt" sz="half" idx="2"/>
          </p:nvPr>
        </p:nvSpPr>
        <p:spPr>
          <a:xfrm>
            <a:off x="608966" y="8466307"/>
            <a:ext cx="2841837" cy="486326"/>
          </a:xfrm>
          <a:prstGeom prst="rect">
            <a:avLst/>
          </a:prstGeom>
        </p:spPr>
        <p:txBody>
          <a:bodyPr vert="horz" lIns="121784" tIns="60891" rIns="121784" bIns="60891" rtlCol="0" anchor="ctr"/>
          <a:lstStyle>
            <a:lvl1pPr algn="l">
              <a:defRPr sz="1700">
                <a:solidFill>
                  <a:schemeClr val="tx1">
                    <a:tint val="75000"/>
                  </a:schemeClr>
                </a:solidFill>
              </a:defRPr>
            </a:lvl1pPr>
          </a:lstStyle>
          <a:p>
            <a:fld id="{6537276F-4823-EE45-9510-5D4779EEE044}" type="datetime1">
              <a:rPr lang="en-CA" smtClean="0"/>
              <a:t>14-08-19</a:t>
            </a:fld>
            <a:endParaRPr lang="en-US" dirty="0"/>
          </a:p>
        </p:txBody>
      </p:sp>
      <p:sp>
        <p:nvSpPr>
          <p:cNvPr id="5" name="Footer Placeholder 4"/>
          <p:cNvSpPr>
            <a:spLocks noGrp="1"/>
          </p:cNvSpPr>
          <p:nvPr>
            <p:ph type="ftr" sz="quarter" idx="3"/>
          </p:nvPr>
        </p:nvSpPr>
        <p:spPr>
          <a:xfrm>
            <a:off x="4287838" y="8811610"/>
            <a:ext cx="3857625" cy="282046"/>
          </a:xfrm>
          <a:prstGeom prst="rect">
            <a:avLst/>
          </a:prstGeom>
        </p:spPr>
        <p:txBody>
          <a:bodyPr vert="horz" lIns="91440" tIns="45720" rIns="91440" bIns="45720" rtlCol="0" anchor="ctr"/>
          <a:lstStyle>
            <a:lvl1pPr algn="ctr">
              <a:defRPr sz="1400">
                <a:solidFill>
                  <a:schemeClr val="tx1">
                    <a:tint val="75000"/>
                  </a:schemeClr>
                </a:solidFill>
                <a:latin typeface="Eurostile"/>
                <a:cs typeface="Eurostile"/>
              </a:defRPr>
            </a:lvl1pPr>
          </a:lstStyle>
          <a:p>
            <a:r>
              <a:rPr lang="en-US" dirty="0" smtClean="0"/>
              <a:t>CADL03/6207, HND Stage 1, Final Project</a:t>
            </a:r>
          </a:p>
        </p:txBody>
      </p:sp>
      <p:sp>
        <p:nvSpPr>
          <p:cNvPr id="6" name="Slide Number Placeholder 5"/>
          <p:cNvSpPr>
            <a:spLocks noGrp="1"/>
          </p:cNvSpPr>
          <p:nvPr>
            <p:ph type="sldNum" sz="quarter" idx="4"/>
          </p:nvPr>
        </p:nvSpPr>
        <p:spPr>
          <a:xfrm>
            <a:off x="9100608" y="8610264"/>
            <a:ext cx="2841625" cy="485775"/>
          </a:xfrm>
          <a:prstGeom prst="rect">
            <a:avLst/>
          </a:prstGeom>
        </p:spPr>
        <p:txBody>
          <a:bodyPr vert="horz" lIns="91440" tIns="45720" rIns="91440" bIns="45720" rtlCol="0" anchor="ctr"/>
          <a:lstStyle>
            <a:lvl1pPr algn="r">
              <a:defRPr sz="1200">
                <a:solidFill>
                  <a:schemeClr val="tx1">
                    <a:tint val="75000"/>
                  </a:schemeClr>
                </a:solidFill>
                <a:latin typeface="Eurostile"/>
                <a:cs typeface="Eurostile"/>
              </a:defRPr>
            </a:lvl1pPr>
          </a:lstStyle>
          <a:p>
            <a:fld id="{85718750-6E4A-F64A-87A2-53B90C0F80EA}" type="slidenum">
              <a:rPr lang="en-US" smtClean="0"/>
              <a:pPr/>
              <a:t>‹#›</a:t>
            </a:fld>
            <a:endParaRPr lang="en-US" dirty="0"/>
          </a:p>
        </p:txBody>
      </p:sp>
      <p:sp>
        <p:nvSpPr>
          <p:cNvPr id="7" name="Rectangle 6"/>
          <p:cNvSpPr/>
          <p:nvPr userDrawn="1"/>
        </p:nvSpPr>
        <p:spPr>
          <a:xfrm>
            <a:off x="3700549" y="445422"/>
            <a:ext cx="4613819" cy="415498"/>
          </a:xfrm>
          <a:prstGeom prst="rect">
            <a:avLst/>
          </a:prstGeom>
        </p:spPr>
        <p:txBody>
          <a:bodyPr wrap="square">
            <a:spAutoFit/>
          </a:bodyPr>
          <a:lstStyle/>
          <a:p>
            <a:r>
              <a:rPr lang="en-US" sz="2100" i="1" dirty="0" smtClean="0">
                <a:latin typeface="Eurostile"/>
                <a:cs typeface="Eurostile"/>
              </a:rPr>
              <a:t>LIGHTING/ELECTRICAL SPECIFICATION</a:t>
            </a:r>
            <a:endParaRPr lang="en-US" sz="1600" dirty="0"/>
          </a:p>
        </p:txBody>
      </p:sp>
      <p:sp>
        <p:nvSpPr>
          <p:cNvPr id="8" name="TextBox 7"/>
          <p:cNvSpPr txBox="1"/>
          <p:nvPr userDrawn="1"/>
        </p:nvSpPr>
        <p:spPr>
          <a:xfrm>
            <a:off x="9397191" y="175065"/>
            <a:ext cx="2329142" cy="954107"/>
          </a:xfrm>
          <a:prstGeom prst="rect">
            <a:avLst/>
          </a:prstGeom>
          <a:noFill/>
          <a:ln>
            <a:gradFill flip="none" rotWithShape="1">
              <a:gsLst>
                <a:gs pos="80000">
                  <a:schemeClr val="tx1"/>
                </a:gs>
                <a:gs pos="100000">
                  <a:srgbClr val="FFFFFF"/>
                </a:gs>
              </a:gsLst>
              <a:path path="shape">
                <a:fillToRect l="50000" t="50000" r="50000" b="50000"/>
              </a:path>
              <a:tileRect/>
            </a:gradFill>
          </a:ln>
        </p:spPr>
        <p:txBody>
          <a:bodyPr wrap="square" rtlCol="0">
            <a:spAutoFit/>
          </a:bodyPr>
          <a:lstStyle/>
          <a:p>
            <a:r>
              <a:rPr lang="en-US" sz="1400" b="1" i="1" dirty="0">
                <a:latin typeface="Graphite Std"/>
                <a:cs typeface="Graphite Std"/>
              </a:rPr>
              <a:t>Ria Thompson, </a:t>
            </a:r>
            <a:r>
              <a:rPr lang="en-US" sz="1400" b="1" i="1" dirty="0" smtClean="0">
                <a:latin typeface="Graphite Std"/>
                <a:cs typeface="Graphite Std"/>
              </a:rPr>
              <a:t>DenDesignery</a:t>
            </a:r>
            <a:r>
              <a:rPr lang="en-US" sz="1400" b="1" i="1" dirty="0">
                <a:latin typeface="Graphite Std"/>
                <a:cs typeface="Graphite Std"/>
              </a:rPr>
              <a:t/>
            </a:r>
            <a:br>
              <a:rPr lang="en-US" sz="1400" b="1" i="1" dirty="0">
                <a:latin typeface="Graphite Std"/>
                <a:cs typeface="Graphite Std"/>
              </a:rPr>
            </a:br>
            <a:r>
              <a:rPr lang="en-US" sz="1400" b="1" i="1" dirty="0">
                <a:latin typeface="Graphite Std"/>
                <a:cs typeface="Graphite Std"/>
              </a:rPr>
              <a:t>+647 500 6518</a:t>
            </a:r>
            <a:br>
              <a:rPr lang="en-US" sz="1400" b="1" i="1" dirty="0">
                <a:latin typeface="Graphite Std"/>
                <a:cs typeface="Graphite Std"/>
              </a:rPr>
            </a:br>
            <a:r>
              <a:rPr lang="en-US" sz="1400" b="1" i="1" dirty="0" err="1">
                <a:latin typeface="Graphite Std"/>
                <a:cs typeface="Graphite Std"/>
              </a:rPr>
              <a:t>ria@</a:t>
            </a:r>
            <a:r>
              <a:rPr lang="en-US" sz="1400" b="1" i="1" dirty="0" err="1" smtClean="0">
                <a:latin typeface="Graphite Std"/>
                <a:cs typeface="Graphite Std"/>
              </a:rPr>
              <a:t>dendesignery.com</a:t>
            </a:r>
            <a:r>
              <a:rPr lang="en-US" sz="1400" b="1" i="1" dirty="0">
                <a:latin typeface="Graphite Std"/>
                <a:cs typeface="Graphite Std"/>
              </a:rPr>
              <a:t/>
            </a:r>
            <a:br>
              <a:rPr lang="en-US" sz="1400" b="1" i="1" dirty="0">
                <a:latin typeface="Graphite Std"/>
                <a:cs typeface="Graphite Std"/>
              </a:rPr>
            </a:br>
            <a:r>
              <a:rPr lang="en-US" sz="1400" b="1" i="1" dirty="0" err="1">
                <a:latin typeface="Graphite Std"/>
                <a:cs typeface="Graphite Std"/>
              </a:rPr>
              <a:t>www.dendesignery.com</a:t>
            </a:r>
            <a:endParaRPr lang="en-US" sz="1400" b="1" i="1" dirty="0">
              <a:latin typeface="Graphite Std"/>
              <a:cs typeface="Graphite Std"/>
            </a:endParaRPr>
          </a:p>
        </p:txBody>
      </p:sp>
      <p:pic>
        <p:nvPicPr>
          <p:cNvPr id="9" name="Picture 8" descr="good for now.png"/>
          <p:cNvPicPr>
            <a:picLocks noChangeAspect="1"/>
          </p:cNvPicPr>
          <p:nvPr userDrawn="1"/>
        </p:nvPicPr>
        <p:blipFill>
          <a:blip r:embed="rId15">
            <a:grayscl/>
            <a:alphaModFix amt="79000"/>
            <a:extLst>
              <a:ext uri="{BEBA8EAE-BF5A-486C-A8C5-ECC9F3942E4B}">
                <a14:imgProps xmlns:a14="http://schemas.microsoft.com/office/drawing/2010/main">
                  <a14:imgLayer r:embed="rId16">
                    <a14:imgEffect>
                      <a14:artisticGlass/>
                    </a14:imgEffect>
                    <a14:imgEffect>
                      <a14:sharpenSoften amount="100000"/>
                    </a14:imgEffect>
                    <a14:imgEffect>
                      <a14:colorTemperature colorTemp="6609"/>
                    </a14:imgEffect>
                    <a14:imgEffect>
                      <a14:saturation sat="200000"/>
                    </a14:imgEffect>
                    <a14:imgEffect>
                      <a14:brightnessContrast bright="48000" contrast="-70000"/>
                    </a14:imgEffect>
                  </a14:imgLayer>
                </a14:imgProps>
              </a:ext>
              <a:ext uri="{28A0092B-C50C-407E-A947-70E740481C1C}">
                <a14:useLocalDpi xmlns:a14="http://schemas.microsoft.com/office/drawing/2010/main" val="0"/>
              </a:ext>
            </a:extLst>
          </a:blip>
          <a:stretch>
            <a:fillRect/>
          </a:stretch>
        </p:blipFill>
        <p:spPr>
          <a:xfrm>
            <a:off x="334552" y="225864"/>
            <a:ext cx="1872000" cy="986238"/>
          </a:xfrm>
          <a:prstGeom prst="rect">
            <a:avLst/>
          </a:prstGeom>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00499900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dt="0"/>
  <p:txStyles>
    <p:titleStyle>
      <a:lvl1pPr algn="ctr" defTabSz="608918" rtl="0" eaLnBrk="1" latinLnBrk="0" hangingPunct="1">
        <a:spcBef>
          <a:spcPct val="0"/>
        </a:spcBef>
        <a:buNone/>
        <a:defRPr sz="5800" kern="1200">
          <a:solidFill>
            <a:schemeClr val="tx1"/>
          </a:solidFill>
          <a:latin typeface="+mj-lt"/>
          <a:ea typeface="+mj-ea"/>
          <a:cs typeface="+mj-cs"/>
        </a:defRPr>
      </a:lvl1pPr>
    </p:titleStyle>
    <p:bodyStyle>
      <a:lvl1pPr marL="456689" indent="-456689" algn="l" defTabSz="608918" rtl="0" eaLnBrk="1" latinLnBrk="0" hangingPunct="1">
        <a:spcBef>
          <a:spcPct val="20000"/>
        </a:spcBef>
        <a:buFont typeface="Arial"/>
        <a:buChar char="•"/>
        <a:defRPr sz="4300" kern="1200">
          <a:solidFill>
            <a:schemeClr val="tx1"/>
          </a:solidFill>
          <a:latin typeface="+mn-lt"/>
          <a:ea typeface="+mn-ea"/>
          <a:cs typeface="+mn-cs"/>
        </a:defRPr>
      </a:lvl1pPr>
      <a:lvl2pPr marL="989491" indent="-380573" algn="l" defTabSz="608918" rtl="0" eaLnBrk="1" latinLnBrk="0" hangingPunct="1">
        <a:spcBef>
          <a:spcPct val="20000"/>
        </a:spcBef>
        <a:buFont typeface="Arial"/>
        <a:buChar char="–"/>
        <a:defRPr sz="3700" kern="1200">
          <a:solidFill>
            <a:schemeClr val="tx1"/>
          </a:solidFill>
          <a:latin typeface="+mn-lt"/>
          <a:ea typeface="+mn-ea"/>
          <a:cs typeface="+mn-cs"/>
        </a:defRPr>
      </a:lvl2pPr>
      <a:lvl3pPr marL="1522296" indent="-304458" algn="l" defTabSz="608918" rtl="0" eaLnBrk="1" latinLnBrk="0" hangingPunct="1">
        <a:spcBef>
          <a:spcPct val="20000"/>
        </a:spcBef>
        <a:buFont typeface="Arial"/>
        <a:buChar char="•"/>
        <a:defRPr sz="3200" kern="1200">
          <a:solidFill>
            <a:schemeClr val="tx1"/>
          </a:solidFill>
          <a:latin typeface="+mn-lt"/>
          <a:ea typeface="+mn-ea"/>
          <a:cs typeface="+mn-cs"/>
        </a:defRPr>
      </a:lvl3pPr>
      <a:lvl4pPr marL="2131212" indent="-304458" algn="l" defTabSz="608918" rtl="0" eaLnBrk="1" latinLnBrk="0" hangingPunct="1">
        <a:spcBef>
          <a:spcPct val="20000"/>
        </a:spcBef>
        <a:buFont typeface="Arial"/>
        <a:buChar char="–"/>
        <a:defRPr sz="2700" kern="1200">
          <a:solidFill>
            <a:schemeClr val="tx1"/>
          </a:solidFill>
          <a:latin typeface="+mn-lt"/>
          <a:ea typeface="+mn-ea"/>
          <a:cs typeface="+mn-cs"/>
        </a:defRPr>
      </a:lvl4pPr>
      <a:lvl5pPr marL="2740130" indent="-304458" algn="l" defTabSz="608918" rtl="0" eaLnBrk="1" latinLnBrk="0" hangingPunct="1">
        <a:spcBef>
          <a:spcPct val="20000"/>
        </a:spcBef>
        <a:buFont typeface="Arial"/>
        <a:buChar char="»"/>
        <a:defRPr sz="2700" kern="1200">
          <a:solidFill>
            <a:schemeClr val="tx1"/>
          </a:solidFill>
          <a:latin typeface="+mn-lt"/>
          <a:ea typeface="+mn-ea"/>
          <a:cs typeface="+mn-cs"/>
        </a:defRPr>
      </a:lvl5pPr>
      <a:lvl6pPr marL="3349049" indent="-304458" algn="l" defTabSz="608918" rtl="0" eaLnBrk="1" latinLnBrk="0" hangingPunct="1">
        <a:spcBef>
          <a:spcPct val="20000"/>
        </a:spcBef>
        <a:buFont typeface="Arial"/>
        <a:buChar char="•"/>
        <a:defRPr sz="2700" kern="1200">
          <a:solidFill>
            <a:schemeClr val="tx1"/>
          </a:solidFill>
          <a:latin typeface="+mn-lt"/>
          <a:ea typeface="+mn-ea"/>
          <a:cs typeface="+mn-cs"/>
        </a:defRPr>
      </a:lvl6pPr>
      <a:lvl7pPr marL="3957966" indent="-304458" algn="l" defTabSz="608918" rtl="0" eaLnBrk="1" latinLnBrk="0" hangingPunct="1">
        <a:spcBef>
          <a:spcPct val="20000"/>
        </a:spcBef>
        <a:buFont typeface="Arial"/>
        <a:buChar char="•"/>
        <a:defRPr sz="2700" kern="1200">
          <a:solidFill>
            <a:schemeClr val="tx1"/>
          </a:solidFill>
          <a:latin typeface="+mn-lt"/>
          <a:ea typeface="+mn-ea"/>
          <a:cs typeface="+mn-cs"/>
        </a:defRPr>
      </a:lvl7pPr>
      <a:lvl8pPr marL="4566884" indent="-304458" algn="l" defTabSz="608918" rtl="0" eaLnBrk="1" latinLnBrk="0" hangingPunct="1">
        <a:spcBef>
          <a:spcPct val="20000"/>
        </a:spcBef>
        <a:buFont typeface="Arial"/>
        <a:buChar char="•"/>
        <a:defRPr sz="2700" kern="1200">
          <a:solidFill>
            <a:schemeClr val="tx1"/>
          </a:solidFill>
          <a:latin typeface="+mn-lt"/>
          <a:ea typeface="+mn-ea"/>
          <a:cs typeface="+mn-cs"/>
        </a:defRPr>
      </a:lvl8pPr>
      <a:lvl9pPr marL="5175803" indent="-304458" algn="l" defTabSz="608918"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8918" rtl="0" eaLnBrk="1" latinLnBrk="0" hangingPunct="1">
        <a:defRPr sz="2400" kern="1200">
          <a:solidFill>
            <a:schemeClr val="tx1"/>
          </a:solidFill>
          <a:latin typeface="+mn-lt"/>
          <a:ea typeface="+mn-ea"/>
          <a:cs typeface="+mn-cs"/>
        </a:defRPr>
      </a:lvl1pPr>
      <a:lvl2pPr marL="608918" algn="l" defTabSz="608918" rtl="0" eaLnBrk="1" latinLnBrk="0" hangingPunct="1">
        <a:defRPr sz="2400" kern="1200">
          <a:solidFill>
            <a:schemeClr val="tx1"/>
          </a:solidFill>
          <a:latin typeface="+mn-lt"/>
          <a:ea typeface="+mn-ea"/>
          <a:cs typeface="+mn-cs"/>
        </a:defRPr>
      </a:lvl2pPr>
      <a:lvl3pPr marL="1217836" algn="l" defTabSz="608918" rtl="0" eaLnBrk="1" latinLnBrk="0" hangingPunct="1">
        <a:defRPr sz="2400" kern="1200">
          <a:solidFill>
            <a:schemeClr val="tx1"/>
          </a:solidFill>
          <a:latin typeface="+mn-lt"/>
          <a:ea typeface="+mn-ea"/>
          <a:cs typeface="+mn-cs"/>
        </a:defRPr>
      </a:lvl3pPr>
      <a:lvl4pPr marL="1826754" algn="l" defTabSz="608918" rtl="0" eaLnBrk="1" latinLnBrk="0" hangingPunct="1">
        <a:defRPr sz="2400" kern="1200">
          <a:solidFill>
            <a:schemeClr val="tx1"/>
          </a:solidFill>
          <a:latin typeface="+mn-lt"/>
          <a:ea typeface="+mn-ea"/>
          <a:cs typeface="+mn-cs"/>
        </a:defRPr>
      </a:lvl4pPr>
      <a:lvl5pPr marL="2435672" algn="l" defTabSz="608918" rtl="0" eaLnBrk="1" latinLnBrk="0" hangingPunct="1">
        <a:defRPr sz="2400" kern="1200">
          <a:solidFill>
            <a:schemeClr val="tx1"/>
          </a:solidFill>
          <a:latin typeface="+mn-lt"/>
          <a:ea typeface="+mn-ea"/>
          <a:cs typeface="+mn-cs"/>
        </a:defRPr>
      </a:lvl5pPr>
      <a:lvl6pPr marL="3044590" algn="l" defTabSz="608918" rtl="0" eaLnBrk="1" latinLnBrk="0" hangingPunct="1">
        <a:defRPr sz="2400" kern="1200">
          <a:solidFill>
            <a:schemeClr val="tx1"/>
          </a:solidFill>
          <a:latin typeface="+mn-lt"/>
          <a:ea typeface="+mn-ea"/>
          <a:cs typeface="+mn-cs"/>
        </a:defRPr>
      </a:lvl6pPr>
      <a:lvl7pPr marL="3653508" algn="l" defTabSz="608918" rtl="0" eaLnBrk="1" latinLnBrk="0" hangingPunct="1">
        <a:defRPr sz="2400" kern="1200">
          <a:solidFill>
            <a:schemeClr val="tx1"/>
          </a:solidFill>
          <a:latin typeface="+mn-lt"/>
          <a:ea typeface="+mn-ea"/>
          <a:cs typeface="+mn-cs"/>
        </a:defRPr>
      </a:lvl7pPr>
      <a:lvl8pPr marL="4262426" algn="l" defTabSz="608918" rtl="0" eaLnBrk="1" latinLnBrk="0" hangingPunct="1">
        <a:defRPr sz="2400" kern="1200">
          <a:solidFill>
            <a:schemeClr val="tx1"/>
          </a:solidFill>
          <a:latin typeface="+mn-lt"/>
          <a:ea typeface="+mn-ea"/>
          <a:cs typeface="+mn-cs"/>
        </a:defRPr>
      </a:lvl8pPr>
      <a:lvl9pPr marL="4871344" algn="l" defTabSz="608918"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johnlewis.com/231744035/Product.aspx" TargetMode="External"/><Relationship Id="rId4" Type="http://schemas.openxmlformats.org/officeDocument/2006/relationships/hyperlink" Target="http://www.johnlewis.com/kashimo-over-mirror-bathroom-light/p181637" TargetMode="External"/><Relationship Id="rId5" Type="http://schemas.openxmlformats.org/officeDocument/2006/relationships/hyperlink" Target="http://www.saxbylighting.com/index.php?pg=details&amp;prod=1347"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http://brickellcollection.com/exploding-chandelier/" TargetMode="External"/><Relationship Id="rId4" Type="http://schemas.openxmlformats.org/officeDocument/2006/relationships/hyperlink" Target="http://www.ylighting.com/robert-abbey-w695.html"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hyperlink" Target="http://www.superbrightleds.com/moreinfo/top-emitting/nflsk-uc-series-under-cabinet-led-flexible-light-strip-kit/1426/" TargetMode="External"/><Relationship Id="rId4" Type="http://schemas.openxmlformats.org/officeDocument/2006/relationships/hyperlink" Target="http://www.superbrightleds.com/moreinfo/led-strips-and-bars/klus-b5390--eco-series-surface-mount-aluminum-led-profile-housing-tami/1559/3682/"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hyperlink" Target="http://www.aromasdelcampo.com/en/project/c11225-cohen/" TargetMode="External"/><Relationship Id="rId4" Type="http://schemas.openxmlformats.org/officeDocument/2006/relationships/hyperlink" Target="http://www.aromasdelcampo.com/en/project/a1122-cohen/"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hyperlink" Target="http://www.superbrightleds.com/moreinfo/top-emitting/nflsk-uc-series-under-cabinet-led-flexible-light-strip-kit/1426/" TargetMode="External"/><Relationship Id="rId4" Type="http://schemas.openxmlformats.org/officeDocument/2006/relationships/hyperlink" Target="http://www.superbrightleds.com/moreinfo/led-strips-and-bars/klus-b5390--eco-series-surface-mount-aluminum-led-profile-housing-tami/1559/3682/"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hyperlink" Target="http://www.ylighting.com/sid-tris-s.html" TargetMode="External"/><Relationship Id="rId4" Type="http://schemas.openxmlformats.org/officeDocument/2006/relationships/hyperlink" Target="http://www.sid-usa.com/prod2.php?nombre=TRIS&amp;subtipo=SO1" TargetMode="External"/><Relationship Id="rId5" Type="http://schemas.openxmlformats.org/officeDocument/2006/relationships/hyperlink" Target="http://www.sid-usa.com/prod2.php?nombre=TRIS&amp;subtipo=SO2" TargetMode="External"/><Relationship Id="rId6" Type="http://schemas.openxmlformats.org/officeDocument/2006/relationships/hyperlink" Target="http://www.ikea.com/ca/en/catalog/products/00211700/"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hyperlink" Target="http://www.johnlewis.com/john-lewis-celeste-silver-small/p231656747" TargetMode="External"/><Relationship Id="rId4" Type="http://schemas.openxmlformats.org/officeDocument/2006/relationships/hyperlink" Target="http://www.johnlewis.com/john-lewis-torus-flush-bathroom-ceiling-light/p231744065" TargetMode="External"/><Relationship Id="rId5" Type="http://schemas.openxmlformats.org/officeDocument/2006/relationships/hyperlink" Target="http://www.saxbylighting.com/index.php?pg=details&amp;prod=1347" TargetMode="Externa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troylightinglights.com/product/troy-lighting-nautilus-outdoor-pendants-chandeliers-f2267eb.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www.lumens.com/nauticus-ceiling/wall-by-access-lighting-uu372096.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johnlewis.com/john-lewis-easy-to-fit-ida-uplighter-shade/p149222" TargetMode="External"/><Relationship Id="rId4" Type="http://schemas.openxmlformats.org/officeDocument/2006/relationships/hyperlink" Target="http://www.ylighting.com/philips-forecast-lighting-nienke-1-light-wall-sconce.html"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hyperlink" Target="http://www.ylighting.com/philips-luminaires-ecomoods-1-light-32610-ceiling-light.html" TargetMode="External"/><Relationship Id="rId4" Type="http://schemas.openxmlformats.org/officeDocument/2006/relationships/hyperlink" Target="http://www.ikea.com/ca/en/catalog/products/50119351/%23/50119351"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www.allmodernoutlet.com/tango-lighting-flash-ceiling-lamp-by-marset/" TargetMode="External"/><Relationship Id="rId4" Type="http://schemas.openxmlformats.org/officeDocument/2006/relationships/hyperlink" Target="http://www.johnlewis.com/kashimo-over-mirror-bathroom-light/p181637" TargetMode="External"/><Relationship Id="rId5" Type="http://schemas.openxmlformats.org/officeDocument/2006/relationships/hyperlink" Target="http://www.panachecasa.com/vanity-wall-108"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www.bobbyberkhome.com/product/pendant-lamps/10328-33897/heavy-guy-chandelier-in-black.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brickellcollection.com/exploding-chandelier/" TargetMode="External"/><Relationship Id="rId4" Type="http://schemas.openxmlformats.org/officeDocument/2006/relationships/hyperlink" Target="https://www.northernicon.com/p-796-pxl-pendant-lamp-50.asp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www.limpalux.de/shop/MOONJELLY/510-LEMON.html" TargetMode="External"/><Relationship Id="rId4" Type="http://schemas.openxmlformats.org/officeDocument/2006/relationships/hyperlink" Target="http://www.limpalux.de/shop/MOONJELLY/510-WHITE.html" TargetMode="External"/><Relationship Id="rId5" Type="http://schemas.openxmlformats.org/officeDocument/2006/relationships/hyperlink" Target="http://www.lampsplus.com/products/possini-clear-glass-tube-mini-pendant-light__n6753.html" TargetMode="External"/><Relationship Id="rId6" Type="http://schemas.openxmlformats.org/officeDocument/2006/relationships/hyperlink" Target="http://www.ikea.com/ca/en/catalog/products/00211700/" TargetMode="External"/><Relationship Id="rId7" Type="http://schemas.openxmlformats.org/officeDocument/2006/relationships/hyperlink" Target="http://www.lowes.ca/recessed-lighting-trims_329.html?page=3"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hyperlink" Target="http://www.ikea.com/ca/en/catalog/products/00211700/" TargetMode="External"/><Relationship Id="rId4" Type="http://schemas.openxmlformats.org/officeDocument/2006/relationships/hyperlink" Target="http://www.cb2.com/Assembly-Instructions/English/siren_pendant.pdf" TargetMode="External"/><Relationship Id="rId5" Type="http://schemas.openxmlformats.org/officeDocument/2006/relationships/hyperlink" Target="http://www.lowes.ca/recessed-lighting-trims_329.html?page=3"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superbrightleds.com/moreinfo/top-emitting/nflsk-uc-series-under-cabinet-led-flexible-light-strip-kit/142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22" name="Table 21"/>
          <p:cNvGraphicFramePr>
            <a:graphicFrameLocks noGrp="1"/>
          </p:cNvGraphicFramePr>
          <p:nvPr>
            <p:extLst>
              <p:ext uri="{D42A27DB-BD31-4B8C-83A1-F6EECF244321}">
                <p14:modId xmlns:p14="http://schemas.microsoft.com/office/powerpoint/2010/main" val="1422942172"/>
              </p:ext>
            </p:extLst>
          </p:nvPr>
        </p:nvGraphicFramePr>
        <p:xfrm>
          <a:off x="464873" y="1875332"/>
          <a:ext cx="11295327" cy="959416"/>
        </p:xfrm>
        <a:graphic>
          <a:graphicData uri="http://schemas.openxmlformats.org/drawingml/2006/table">
            <a:tbl>
              <a:tblPr firstRow="1" bandRow="1">
                <a:tableStyleId>{2D5ABB26-0587-4C30-8999-92F81FD0307C}</a:tableStyleId>
              </a:tblPr>
              <a:tblGrid>
                <a:gridCol w="761880"/>
                <a:gridCol w="914400"/>
                <a:gridCol w="651934"/>
                <a:gridCol w="702733"/>
                <a:gridCol w="1057765"/>
                <a:gridCol w="840259"/>
                <a:gridCol w="1084981"/>
                <a:gridCol w="1752164"/>
                <a:gridCol w="903631"/>
                <a:gridCol w="2625580"/>
              </a:tblGrid>
              <a:tr h="365056">
                <a:tc gridSpan="10">
                  <a:txBody>
                    <a:bodyPr/>
                    <a:lstStyle/>
                    <a:p>
                      <a:pPr algn="l">
                        <a:spcAft>
                          <a:spcPts val="0"/>
                        </a:spcAft>
                      </a:pPr>
                      <a:r>
                        <a:rPr lang="en-US" sz="1300" b="1" u="sng" dirty="0" smtClean="0">
                          <a:effectLst/>
                          <a:latin typeface="Eurostile"/>
                          <a:ea typeface="ＭＳ 明朝"/>
                          <a:cs typeface="Eurostile"/>
                        </a:rPr>
                        <a:t>PROJECT DETAILS</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546030">
                <a:tc gridSpan="4">
                  <a:txBody>
                    <a:bodyPr/>
                    <a:lstStyle/>
                    <a:p>
                      <a:pPr algn="l">
                        <a:spcAft>
                          <a:spcPts val="0"/>
                        </a:spcAft>
                      </a:pPr>
                      <a:r>
                        <a:rPr lang="en-US" sz="1300" b="1" dirty="0" smtClean="0">
                          <a:effectLst/>
                          <a:latin typeface="Eurostile"/>
                          <a:ea typeface="ＭＳ 明朝"/>
                          <a:cs typeface="Eurostile"/>
                        </a:rPr>
                        <a:t>NAME: </a:t>
                      </a:r>
                    </a:p>
                    <a:p>
                      <a:pPr algn="l">
                        <a:spcAft>
                          <a:spcPts val="0"/>
                        </a:spcAft>
                      </a:pPr>
                      <a:r>
                        <a:rPr lang="en-US" sz="1300" b="0" dirty="0" smtClean="0">
                          <a:effectLst/>
                          <a:latin typeface="Eurostile"/>
                          <a:ea typeface="ＭＳ 明朝"/>
                          <a:cs typeface="Eurostile"/>
                        </a:rPr>
                        <a:t>3-Bedroom</a:t>
                      </a:r>
                      <a:r>
                        <a:rPr lang="en-US" sz="1300" b="0" baseline="0" dirty="0" smtClean="0">
                          <a:effectLst/>
                          <a:latin typeface="Eurostile"/>
                          <a:ea typeface="ＭＳ 明朝"/>
                          <a:cs typeface="Eurostile"/>
                        </a:rPr>
                        <a:t> Detached House Show Home</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l">
                        <a:spcAft>
                          <a:spcPts val="0"/>
                        </a:spcAft>
                      </a:pPr>
                      <a:r>
                        <a:rPr lang="en-US" sz="1300" b="1" dirty="0" smtClean="0">
                          <a:effectLst/>
                          <a:latin typeface="Eurostile"/>
                          <a:ea typeface="ＭＳ 明朝"/>
                          <a:cs typeface="Eurostile"/>
                        </a:rPr>
                        <a:t>SITE ADDRESS:</a:t>
                      </a:r>
                    </a:p>
                    <a:p>
                      <a:pPr algn="l">
                        <a:spcAft>
                          <a:spcPts val="0"/>
                        </a:spcAft>
                      </a:pPr>
                      <a:r>
                        <a:rPr lang="en-US" sz="1300" b="0" dirty="0" smtClean="0">
                          <a:effectLst/>
                          <a:latin typeface="Eurostile"/>
                          <a:ea typeface="ＭＳ 明朝"/>
                          <a:cs typeface="Eurostile"/>
                        </a:rPr>
                        <a:t>&lt;</a:t>
                      </a:r>
                      <a:r>
                        <a:rPr lang="en-US" sz="1300" b="0" i="1" dirty="0" smtClean="0">
                          <a:effectLst/>
                          <a:latin typeface="Eurostile"/>
                          <a:ea typeface="ＭＳ 明朝"/>
                          <a:cs typeface="Eurostile"/>
                        </a:rPr>
                        <a:t>site</a:t>
                      </a:r>
                      <a:r>
                        <a:rPr lang="en-US" sz="1300" b="0" i="1" baseline="0" dirty="0" smtClean="0">
                          <a:effectLst/>
                          <a:latin typeface="Eurostile"/>
                          <a:ea typeface="ＭＳ 明朝"/>
                          <a:cs typeface="Eurostile"/>
                        </a:rPr>
                        <a:t> address</a:t>
                      </a:r>
                      <a:r>
                        <a:rPr lang="en-US" sz="1300" b="0" dirty="0" smtClean="0">
                          <a:effectLst/>
                          <a:latin typeface="Eurostile"/>
                          <a:ea typeface="ＭＳ 明朝"/>
                          <a:cs typeface="Eurostile"/>
                        </a:rPr>
                        <a:t>&gt;</a:t>
                      </a:r>
                    </a:p>
                    <a:p>
                      <a:pPr algn="l">
                        <a:spcAft>
                          <a:spcPts val="0"/>
                        </a:spcAft>
                      </a:pP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algn="l">
                        <a:spcAft>
                          <a:spcPts val="0"/>
                        </a:spcAft>
                      </a:pPr>
                      <a:r>
                        <a:rPr lang="en-US" sz="1300" b="1" dirty="0" smtClean="0">
                          <a:effectLst/>
                          <a:latin typeface="Eurostile"/>
                          <a:ea typeface="ＭＳ 明朝"/>
                          <a:cs typeface="Eurostile"/>
                        </a:rPr>
                        <a:t>CLIENT NAME:</a:t>
                      </a:r>
                    </a:p>
                    <a:p>
                      <a:pPr algn="l">
                        <a:spcAft>
                          <a:spcPts val="0"/>
                        </a:spcAft>
                      </a:pPr>
                      <a:r>
                        <a:rPr lang="en-US" sz="1300" b="0" dirty="0" smtClean="0">
                          <a:effectLst/>
                          <a:latin typeface="Eurostile"/>
                          <a:ea typeface="ＭＳ 明朝"/>
                          <a:cs typeface="Eurostile"/>
                        </a:rPr>
                        <a:t>&lt;</a:t>
                      </a:r>
                      <a:r>
                        <a:rPr lang="en-US" sz="1300" b="0" i="1" dirty="0" smtClean="0">
                          <a:effectLst/>
                          <a:latin typeface="Eurostile"/>
                          <a:ea typeface="ＭＳ 明朝"/>
                          <a:cs typeface="Eurostile"/>
                        </a:rPr>
                        <a:t>client name</a:t>
                      </a:r>
                      <a:r>
                        <a:rPr lang="en-US" sz="1300" b="0" dirty="0" smtClean="0">
                          <a:effectLst/>
                          <a:latin typeface="Eurostile"/>
                          <a:ea typeface="ＭＳ 明朝"/>
                          <a:cs typeface="Eurostile"/>
                        </a:rPr>
                        <a:t>&gt;</a:t>
                      </a:r>
                      <a:endParaRPr lang="en-US" sz="1300" b="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r>
            </a:tbl>
          </a:graphicData>
        </a:graphic>
      </p:graphicFrame>
      <p:graphicFrame>
        <p:nvGraphicFramePr>
          <p:cNvPr id="23" name="Table 22"/>
          <p:cNvGraphicFramePr>
            <a:graphicFrameLocks noGrp="1"/>
          </p:cNvGraphicFramePr>
          <p:nvPr>
            <p:extLst>
              <p:ext uri="{D42A27DB-BD31-4B8C-83A1-F6EECF244321}">
                <p14:modId xmlns:p14="http://schemas.microsoft.com/office/powerpoint/2010/main" val="1445512242"/>
              </p:ext>
            </p:extLst>
          </p:nvPr>
        </p:nvGraphicFramePr>
        <p:xfrm>
          <a:off x="464873" y="2919429"/>
          <a:ext cx="11295327" cy="959416"/>
        </p:xfrm>
        <a:graphic>
          <a:graphicData uri="http://schemas.openxmlformats.org/drawingml/2006/table">
            <a:tbl>
              <a:tblPr firstRow="1" bandRow="1">
                <a:tableStyleId>{2D5ABB26-0587-4C30-8999-92F81FD0307C}</a:tableStyleId>
              </a:tblPr>
              <a:tblGrid>
                <a:gridCol w="2478731"/>
                <a:gridCol w="2732655"/>
                <a:gridCol w="1607235"/>
                <a:gridCol w="1607235"/>
                <a:gridCol w="2869471"/>
              </a:tblGrid>
              <a:tr h="365056">
                <a:tc gridSpan="5">
                  <a:txBody>
                    <a:bodyPr/>
                    <a:lstStyle/>
                    <a:p>
                      <a:pPr algn="l">
                        <a:spcAft>
                          <a:spcPts val="0"/>
                        </a:spcAft>
                      </a:pPr>
                      <a:r>
                        <a:rPr lang="en-US" sz="1300" b="1" u="sng" dirty="0" smtClean="0">
                          <a:effectLst/>
                          <a:latin typeface="Eurostile"/>
                          <a:ea typeface="ＭＳ 明朝"/>
                          <a:cs typeface="Eurostile"/>
                        </a:rPr>
                        <a:t>CONTRACTOR DETAILS</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297180">
                <a:tc rowSpan="2">
                  <a:txBody>
                    <a:bodyPr/>
                    <a:lstStyle/>
                    <a:p>
                      <a:pPr algn="l">
                        <a:spcAft>
                          <a:spcPts val="0"/>
                        </a:spcAft>
                      </a:pPr>
                      <a:r>
                        <a:rPr lang="en-US" sz="1300" b="1" dirty="0" smtClean="0">
                          <a:effectLst/>
                          <a:latin typeface="Eurostile"/>
                          <a:ea typeface="ＭＳ 明朝"/>
                          <a:cs typeface="Eurostile"/>
                        </a:rPr>
                        <a:t>NAME:</a:t>
                      </a:r>
                    </a:p>
                    <a:p>
                      <a:pPr algn="l">
                        <a:spcAft>
                          <a:spcPts val="0"/>
                        </a:spcAft>
                      </a:pPr>
                      <a:r>
                        <a:rPr lang="en-US" sz="1300" b="0" i="1" dirty="0" smtClean="0">
                          <a:effectLst/>
                          <a:latin typeface="Eurostile"/>
                          <a:ea typeface="ＭＳ 明朝"/>
                          <a:cs typeface="Eurostile"/>
                        </a:rPr>
                        <a:t>&lt;contractor’s</a:t>
                      </a:r>
                      <a:r>
                        <a:rPr lang="en-US" sz="1300" b="0" i="1" baseline="0" dirty="0" smtClean="0">
                          <a:effectLst/>
                          <a:latin typeface="Eurostile"/>
                          <a:ea typeface="ＭＳ 明朝"/>
                          <a:cs typeface="Eurostile"/>
                        </a:rPr>
                        <a:t> name</a:t>
                      </a:r>
                      <a:r>
                        <a:rPr lang="en-US" sz="1300" b="0" i="1" dirty="0" smtClean="0">
                          <a:effectLst/>
                          <a:latin typeface="Eurostile"/>
                          <a:ea typeface="ＭＳ 明朝"/>
                          <a:cs typeface="Eurostile"/>
                        </a:rPr>
                        <a:t>&gt;</a:t>
                      </a:r>
                      <a:endParaRPr lang="en-US" sz="1300" b="0" i="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rowSpan="2">
                  <a:txBody>
                    <a:bodyPr/>
                    <a:lstStyle/>
                    <a:p>
                      <a:pPr algn="l">
                        <a:spcAft>
                          <a:spcPts val="0"/>
                        </a:spcAft>
                      </a:pPr>
                      <a:r>
                        <a:rPr lang="en-US" sz="1300" b="1" dirty="0" smtClean="0">
                          <a:effectLst/>
                          <a:latin typeface="Eurostile"/>
                          <a:ea typeface="ＭＳ 明朝"/>
                          <a:cs typeface="Eurostile"/>
                        </a:rPr>
                        <a:t>ADDRESS:</a:t>
                      </a:r>
                    </a:p>
                    <a:p>
                      <a:pPr algn="l">
                        <a:spcAft>
                          <a:spcPts val="0"/>
                        </a:spcAft>
                      </a:pPr>
                      <a:r>
                        <a:rPr lang="en-US" sz="1300" b="0" i="1" dirty="0" smtClean="0">
                          <a:effectLst/>
                          <a:latin typeface="Eurostile"/>
                          <a:ea typeface="ＭＳ 明朝"/>
                          <a:cs typeface="Eurostile"/>
                        </a:rPr>
                        <a:t>&lt;contractor’s address</a:t>
                      </a:r>
                      <a:r>
                        <a:rPr lang="en-US" sz="1300" b="0" i="1" baseline="0" dirty="0" smtClean="0">
                          <a:effectLst/>
                          <a:latin typeface="Eurostile"/>
                          <a:ea typeface="ＭＳ 明朝"/>
                          <a:cs typeface="Eurostile"/>
                        </a:rPr>
                        <a:t> </a:t>
                      </a:r>
                      <a:r>
                        <a:rPr lang="en-US" sz="1300" b="0" i="1" dirty="0" smtClean="0">
                          <a:effectLst/>
                          <a:latin typeface="Eurostile"/>
                          <a:ea typeface="ＭＳ 明朝"/>
                          <a:cs typeface="Eurostile"/>
                        </a:rPr>
                        <a:t>&gt;</a:t>
                      </a:r>
                      <a:endParaRPr lang="en-US" sz="1300" b="1" dirty="0" smtClean="0">
                        <a:effectLst/>
                        <a:latin typeface="Eurostile"/>
                        <a:ea typeface="ＭＳ 明朝"/>
                        <a:cs typeface="Eurostile"/>
                      </a:endParaRPr>
                    </a:p>
                    <a:p>
                      <a:pPr algn="l">
                        <a:spcAft>
                          <a:spcPts val="0"/>
                        </a:spcAft>
                      </a:pPr>
                      <a:endParaRPr lang="en-US" sz="13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gridSpan="2">
                  <a:txBody>
                    <a:bodyPr/>
                    <a:lstStyle/>
                    <a:p>
                      <a:r>
                        <a:rPr lang="en-US" sz="1300" b="1" smtClean="0">
                          <a:latin typeface="Eurostile"/>
                          <a:cs typeface="Eurostile"/>
                        </a:rPr>
                        <a:t>PHONE</a:t>
                      </a:r>
                      <a:endParaRPr lang="en-US" sz="13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endParaRPr lang="en-US"/>
                    </a:p>
                  </a:txBody>
                  <a:tcPr/>
                </a:tc>
                <a:tc rowSpan="2">
                  <a:txBody>
                    <a:bodyPr/>
                    <a:lstStyle/>
                    <a:p>
                      <a:r>
                        <a:rPr lang="en-US" sz="1300" b="1" dirty="0" smtClean="0">
                          <a:latin typeface="Eurostile"/>
                          <a:cs typeface="Eurostile"/>
                        </a:rPr>
                        <a:t>E-MAIL:</a:t>
                      </a:r>
                    </a:p>
                    <a:p>
                      <a:r>
                        <a:rPr lang="en-US" sz="1300" b="0" i="1" dirty="0" smtClean="0">
                          <a:latin typeface="Eurostile"/>
                          <a:cs typeface="Eurostile"/>
                        </a:rPr>
                        <a:t>&lt;contractor’s e-mail&gt;</a:t>
                      </a:r>
                      <a:endParaRPr lang="en-US" sz="13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97180">
                <a:tc vMerge="1">
                  <a:txBody>
                    <a:bodyPr/>
                    <a:lstStyle/>
                    <a:p>
                      <a:endParaRPr lang="en-US"/>
                    </a:p>
                  </a:txBody>
                  <a:tcPr/>
                </a:tc>
                <a:tc vMerge="1">
                  <a:txBody>
                    <a:bodyPr/>
                    <a:lstStyle/>
                    <a:p>
                      <a:endParaRPr lang="en-US"/>
                    </a:p>
                  </a:txBody>
                  <a:tcPr/>
                </a:tc>
                <a:tc>
                  <a:txBody>
                    <a:bodyPr/>
                    <a:lstStyle/>
                    <a:p>
                      <a:r>
                        <a:rPr lang="en-US" sz="1300" b="1" dirty="0" smtClean="0">
                          <a:latin typeface="Eurostile"/>
                          <a:cs typeface="Eurostile"/>
                        </a:rPr>
                        <a:t>office: </a:t>
                      </a:r>
                      <a:r>
                        <a:rPr lang="en-US" sz="1300" b="0" i="1" dirty="0" smtClean="0">
                          <a:latin typeface="Eurostile"/>
                          <a:cs typeface="Eurostile"/>
                        </a:rPr>
                        <a:t>&lt;###&gt;</a:t>
                      </a:r>
                      <a:endParaRPr lang="en-US" sz="1300" b="0" i="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300" b="1" dirty="0" smtClean="0">
                          <a:latin typeface="Eurostile"/>
                          <a:cs typeface="Eurostile"/>
                        </a:rPr>
                        <a:t>mobile: </a:t>
                      </a:r>
                      <a:r>
                        <a:rPr lang="en-US" sz="1300" b="0" i="1" dirty="0" smtClean="0">
                          <a:latin typeface="Eurostile"/>
                          <a:cs typeface="Eurostile"/>
                        </a:rPr>
                        <a:t>&lt;###&gt;</a:t>
                      </a:r>
                      <a:endParaRPr lang="en-US" sz="1300" b="1"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endParaRPr lang="en-US"/>
                    </a:p>
                  </a:txBody>
                  <a:tcPr/>
                </a:tc>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760324788"/>
              </p:ext>
            </p:extLst>
          </p:nvPr>
        </p:nvGraphicFramePr>
        <p:xfrm>
          <a:off x="464873" y="4034627"/>
          <a:ext cx="11295327" cy="4465605"/>
        </p:xfrm>
        <a:graphic>
          <a:graphicData uri="http://schemas.openxmlformats.org/drawingml/2006/table">
            <a:tbl>
              <a:tblPr firstRow="1" bandRow="1">
                <a:tableStyleId>{2D5ABB26-0587-4C30-8999-92F81FD0307C}</a:tableStyleId>
              </a:tblPr>
              <a:tblGrid>
                <a:gridCol w="474927"/>
                <a:gridCol w="10820400"/>
              </a:tblGrid>
              <a:tr h="365056">
                <a:tc gridSpan="2">
                  <a:txBody>
                    <a:bodyPr/>
                    <a:lstStyle/>
                    <a:p>
                      <a:pPr algn="l">
                        <a:spcAft>
                          <a:spcPts val="0"/>
                        </a:spcAft>
                      </a:pPr>
                      <a:r>
                        <a:rPr lang="en-US" sz="1300" b="1" u="sng" dirty="0" smtClean="0">
                          <a:effectLst/>
                          <a:latin typeface="Eurostile"/>
                          <a:ea typeface="ＭＳ 明朝"/>
                          <a:cs typeface="Eurostile"/>
                        </a:rPr>
                        <a:t>GENERAL INSTRUCTIONS and PREPATORY</a:t>
                      </a:r>
                      <a:r>
                        <a:rPr lang="en-US" sz="1300" b="1" u="sng" baseline="0" dirty="0" smtClean="0">
                          <a:effectLst/>
                          <a:latin typeface="Eurostile"/>
                          <a:ea typeface="ＭＳ 明朝"/>
                          <a:cs typeface="Eurostile"/>
                        </a:rPr>
                        <a:t> NOTES</a:t>
                      </a:r>
                      <a:endParaRPr lang="en-US" sz="13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r>
              <a:tr h="223115">
                <a:tc>
                  <a:txBody>
                    <a:bodyPr/>
                    <a:lstStyle/>
                    <a:p>
                      <a:pPr algn="l">
                        <a:spcAft>
                          <a:spcPts val="0"/>
                        </a:spcAft>
                      </a:pPr>
                      <a:r>
                        <a:rPr lang="en-US" sz="1200" b="1" dirty="0" smtClean="0">
                          <a:effectLst/>
                          <a:latin typeface="Eurostile"/>
                          <a:ea typeface="ＭＳ 明朝"/>
                          <a:cs typeface="Eurostile"/>
                        </a:rPr>
                        <a:t>1/</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Please review this specification,</a:t>
                      </a:r>
                      <a:r>
                        <a:rPr lang="en-US" sz="1100" baseline="0" dirty="0" smtClean="0">
                          <a:latin typeface="Eurostile"/>
                          <a:cs typeface="Eurostile"/>
                        </a:rPr>
                        <a:t> the reference drawings and schedules and contact me as soon as possible with any issues or questions.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20134">
                <a:tc>
                  <a:txBody>
                    <a:bodyPr/>
                    <a:lstStyle/>
                    <a:p>
                      <a:pPr algn="l">
                        <a:spcAft>
                          <a:spcPts val="0"/>
                        </a:spcAft>
                      </a:pPr>
                      <a:r>
                        <a:rPr lang="en-US" sz="1200" b="1" dirty="0" smtClean="0">
                          <a:effectLst/>
                          <a:latin typeface="Eurostile"/>
                          <a:ea typeface="ＭＳ 明朝"/>
                          <a:cs typeface="Eurostile"/>
                        </a:rPr>
                        <a:t>2/</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This specification</a:t>
                      </a:r>
                      <a:r>
                        <a:rPr lang="en-US" sz="1100" baseline="0" dirty="0" smtClean="0">
                          <a:latin typeface="Eurostile"/>
                          <a:cs typeface="Eurostile"/>
                        </a:rPr>
                        <a:t> is organized in a room-by-room format (a separate section is provided for each room/area, with the 2 outdoor spaces grouped together at the end).</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3/</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This specification includes all lighting</a:t>
                      </a:r>
                      <a:r>
                        <a:rPr lang="en-US" sz="1100" baseline="0" dirty="0" smtClean="0">
                          <a:latin typeface="Eurostile"/>
                          <a:cs typeface="Eurostile"/>
                        </a:rPr>
                        <a:t> components that require installation by a qualified electrician, including the type of control mechanism / switch to be used in each case -- as marked on the Reflected Ceiling Plans (Ground and First Floor). </a:t>
                      </a:r>
                      <a:r>
                        <a:rPr lang="en-US" sz="1100" dirty="0" smtClean="0">
                          <a:latin typeface="Eurostile"/>
                          <a:cs typeface="Eurostile"/>
                        </a:rPr>
                        <a:t>Light</a:t>
                      </a:r>
                      <a:r>
                        <a:rPr lang="en-US" sz="1100" baseline="0" dirty="0" smtClean="0">
                          <a:latin typeface="Eurostile"/>
                          <a:cs typeface="Eurostile"/>
                        </a:rPr>
                        <a:t> switches are to be installed at standard height (guideline used: 1200 mm to top of plate) unless otherwise noted.</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61777">
                <a:tc>
                  <a:txBody>
                    <a:bodyPr/>
                    <a:lstStyle/>
                    <a:p>
                      <a:pPr algn="l">
                        <a:spcAft>
                          <a:spcPts val="0"/>
                        </a:spcAft>
                      </a:pPr>
                      <a:r>
                        <a:rPr lang="en-US" sz="1200" b="1" dirty="0" smtClean="0">
                          <a:effectLst/>
                          <a:latin typeface="Eurostile"/>
                          <a:ea typeface="ＭＳ 明朝"/>
                          <a:cs typeface="Eurostile"/>
                        </a:rPr>
                        <a:t>4/</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This specification</a:t>
                      </a:r>
                      <a:r>
                        <a:rPr lang="en-US" sz="1100" baseline="0" dirty="0" smtClean="0">
                          <a:latin typeface="Eurostile"/>
                          <a:cs typeface="Eurostile"/>
                        </a:rPr>
                        <a:t> lists all electrical components as marked on the Electrical Plans (Ground and First Floor) along with relevant notes, incl. item height. (Standard height guideline used: 400-450 mm to mid-plate.)</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5/</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Fitted (not readily portable) lighting components that are not to be hardwired and that may be installed by the decorators (i.e. that do not require installation by a qualified electrician) are also included for clarity and noted as such under </a:t>
                      </a:r>
                      <a:r>
                        <a:rPr lang="en-US" sz="1100" i="0" baseline="0" dirty="0" smtClean="0">
                          <a:latin typeface="Eurostile"/>
                          <a:cs typeface="Eurostile"/>
                        </a:rPr>
                        <a:t>ADDITIONAL INFO </a:t>
                      </a:r>
                      <a:r>
                        <a:rPr lang="en-US" sz="1100" baseline="0" dirty="0" smtClean="0">
                          <a:latin typeface="Eurostile"/>
                          <a:cs typeface="Eurostile"/>
                        </a:rPr>
                        <a:t>for each room/area.</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6/</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Portable table and floors lamps are not included in this specification document, but lamp sockets in appropriate locations to accommodate for these lights to be plugged in are listed and also specified on the Electrical Plan drawings. These plug-in light fittings are drawn on the Furnishing Layout Drawings (Ground and First Floor).</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7/</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Important</a:t>
                      </a:r>
                      <a:r>
                        <a:rPr lang="en-US" sz="1100" baseline="0" dirty="0" smtClean="0">
                          <a:latin typeface="Eurostile"/>
                          <a:cs typeface="Eurostile"/>
                        </a:rPr>
                        <a:t> notes for scheduling/coordinating with the flooring and painter/decorator / kitchen contractors:</a:t>
                      </a:r>
                    </a:p>
                    <a:p>
                      <a:pPr marL="171450" marR="0" indent="-171450" algn="l" defTabSz="608918" rtl="0" eaLnBrk="1" fontAlgn="auto" latinLnBrk="0" hangingPunct="1">
                        <a:lnSpc>
                          <a:spcPct val="100000"/>
                        </a:lnSpc>
                        <a:spcBef>
                          <a:spcPts val="0"/>
                        </a:spcBef>
                        <a:spcAft>
                          <a:spcPts val="0"/>
                        </a:spcAft>
                        <a:buClrTx/>
                        <a:buSzTx/>
                        <a:buFontTx/>
                        <a:buChar char="-"/>
                        <a:tabLst/>
                        <a:defRPr/>
                      </a:pPr>
                      <a:r>
                        <a:rPr lang="en-US" sz="1100" baseline="0" dirty="0" smtClean="0">
                          <a:latin typeface="Eurostile"/>
                          <a:cs typeface="Eurostile"/>
                        </a:rPr>
                        <a:t>All concealed electrical wiring is to be done ahead of relevant flooring and wall covering installations.</a:t>
                      </a:r>
                    </a:p>
                    <a:p>
                      <a:pPr marL="171450" marR="0" indent="-171450" algn="l" defTabSz="608918" rtl="0" eaLnBrk="1" fontAlgn="auto" latinLnBrk="0" hangingPunct="1">
                        <a:lnSpc>
                          <a:spcPct val="100000"/>
                        </a:lnSpc>
                        <a:spcBef>
                          <a:spcPts val="0"/>
                        </a:spcBef>
                        <a:spcAft>
                          <a:spcPts val="0"/>
                        </a:spcAft>
                        <a:buClrTx/>
                        <a:buSzTx/>
                        <a:buFontTx/>
                        <a:buChar char="-"/>
                        <a:tabLst/>
                        <a:defRPr/>
                      </a:pPr>
                      <a:r>
                        <a:rPr lang="en-US" sz="1100" baseline="0" dirty="0" smtClean="0">
                          <a:latin typeface="Eurostile"/>
                          <a:cs typeface="Eurostile"/>
                        </a:rPr>
                        <a:t>For the installation of the floor electrical sockets in the Sitting Room:  Wiring is to be concealed underneath the hardwood floor. Please coordinate closely with the flooring contractors for this custom installation.</a:t>
                      </a:r>
                    </a:p>
                    <a:p>
                      <a:pPr marL="171450" marR="0" indent="-171450" algn="l" defTabSz="608918" rtl="0" eaLnBrk="1" fontAlgn="auto" latinLnBrk="0" hangingPunct="1">
                        <a:lnSpc>
                          <a:spcPct val="100000"/>
                        </a:lnSpc>
                        <a:spcBef>
                          <a:spcPts val="0"/>
                        </a:spcBef>
                        <a:spcAft>
                          <a:spcPts val="0"/>
                        </a:spcAft>
                        <a:buClrTx/>
                        <a:buSzTx/>
                        <a:buFontTx/>
                        <a:buChar char="-"/>
                        <a:tabLst/>
                        <a:defRPr/>
                      </a:pPr>
                      <a:r>
                        <a:rPr lang="en-US" sz="1100" baseline="0" dirty="0" smtClean="0">
                          <a:latin typeface="Eurostile"/>
                          <a:cs typeface="Eurostile"/>
                        </a:rPr>
                        <a:t>The under-cabinet kitchen lighting is to be installed onto the bottom sides of the wall cabinets after they have been hung. However, please account for any wall cable concealment to be done prior to the application of the wall finish, which is to be done prior to the cabinets’ installation. Please advise ahead of time of all anticipated jobs so that appropriate sequencing of tasks can be coordinated between all contractors.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65056">
                <a:tc>
                  <a:txBody>
                    <a:bodyPr/>
                    <a:lstStyle/>
                    <a:p>
                      <a:pPr algn="l">
                        <a:spcAft>
                          <a:spcPts val="0"/>
                        </a:spcAft>
                      </a:pPr>
                      <a:r>
                        <a:rPr lang="en-US" sz="1200" b="1" dirty="0" smtClean="0">
                          <a:effectLst/>
                          <a:latin typeface="Eurostile"/>
                          <a:ea typeface="ＭＳ 明朝"/>
                          <a:cs typeface="Eurostile"/>
                        </a:rPr>
                        <a:t>8/</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Please ensure that the</a:t>
                      </a:r>
                      <a:r>
                        <a:rPr lang="en-US" sz="1100" baseline="0" dirty="0" smtClean="0">
                          <a:latin typeface="Eurostile"/>
                          <a:cs typeface="Eurostile"/>
                        </a:rPr>
                        <a:t> lighting scheme is electrically sound with no circuit overloads nor any other technical issues. Please ensure all installations are compliant with current regulations. Please propose any necessary modifications and/or improvements (i.e. suggest appropriate switch panel solutions to accommodate groupings of light switches etc.) in a timely manner. Any recommended changes will require to be agreed upon before implementation.</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66857">
                <a:tc>
                  <a:txBody>
                    <a:bodyPr/>
                    <a:lstStyle/>
                    <a:p>
                      <a:pPr algn="l">
                        <a:spcAft>
                          <a:spcPts val="0"/>
                        </a:spcAft>
                      </a:pPr>
                      <a:r>
                        <a:rPr lang="en-US" sz="1200" b="1" dirty="0" smtClean="0">
                          <a:effectLst/>
                          <a:latin typeface="Eurostile"/>
                          <a:ea typeface="ＭＳ 明朝"/>
                          <a:cs typeface="Eurostile"/>
                        </a:rPr>
                        <a:t>9/</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kern="1200" dirty="0" smtClean="0">
                          <a:solidFill>
                            <a:schemeClr val="tx1"/>
                          </a:solidFill>
                          <a:effectLst/>
                          <a:latin typeface="Eurostile"/>
                          <a:ea typeface="+mn-ea"/>
                          <a:cs typeface="Eurostile"/>
                        </a:rPr>
                        <a:t>The</a:t>
                      </a:r>
                      <a:r>
                        <a:rPr lang="en-US" sz="1100" kern="1200" baseline="0" dirty="0" smtClean="0">
                          <a:solidFill>
                            <a:schemeClr val="tx1"/>
                          </a:solidFill>
                          <a:effectLst/>
                          <a:latin typeface="Eurostile"/>
                          <a:ea typeface="+mn-ea"/>
                          <a:cs typeface="Eurostile"/>
                        </a:rPr>
                        <a:t> specific manufacturer’s instructions are to be followed in each case.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83595">
                <a:tc>
                  <a:txBody>
                    <a:bodyPr/>
                    <a:lstStyle/>
                    <a:p>
                      <a:pPr algn="l">
                        <a:spcAft>
                          <a:spcPts val="0"/>
                        </a:spcAft>
                      </a:pPr>
                      <a:r>
                        <a:rPr lang="en-US" sz="1200" b="1" dirty="0" smtClean="0">
                          <a:effectLst/>
                          <a:latin typeface="Eurostile"/>
                          <a:ea typeface="ＭＳ 明朝"/>
                          <a:cs typeface="Eurostile"/>
                        </a:rPr>
                        <a:t>10/</a:t>
                      </a:r>
                      <a:endParaRPr lang="en-US" sz="12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As much as possible,</a:t>
                      </a:r>
                      <a:r>
                        <a:rPr lang="en-US" sz="1100" baseline="0" dirty="0" smtClean="0">
                          <a:latin typeface="Eurostile"/>
                          <a:cs typeface="Eurostile"/>
                        </a:rPr>
                        <a:t> please leave the work areas in a tidy fashion at the end of each day. All rubbish is to be promptly removed from the site.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12" name="TextBox 11"/>
          <p:cNvSpPr txBox="1"/>
          <p:nvPr/>
        </p:nvSpPr>
        <p:spPr>
          <a:xfrm>
            <a:off x="373056" y="1407068"/>
            <a:ext cx="4207301" cy="369332"/>
          </a:xfrm>
          <a:prstGeom prst="rect">
            <a:avLst/>
          </a:prstGeom>
          <a:noFill/>
        </p:spPr>
        <p:txBody>
          <a:bodyPr wrap="square" rtlCol="0">
            <a:spAutoFit/>
          </a:bodyPr>
          <a:lstStyle/>
          <a:p>
            <a:pPr marL="342900" indent="-342900">
              <a:buFont typeface="Wingdings" charset="2"/>
              <a:buAutoNum type="arabicPlain"/>
              <a:defRPr/>
            </a:pPr>
            <a:r>
              <a:rPr lang="en-US" sz="1800" b="1" dirty="0" smtClean="0">
                <a:latin typeface="Eurostile"/>
                <a:ea typeface="ＭＳ 明朝"/>
                <a:cs typeface="Eurostile"/>
              </a:rPr>
              <a:t>MAIN DETAILS</a:t>
            </a:r>
            <a:endParaRPr lang="en-US" sz="1800" b="1" dirty="0">
              <a:latin typeface="Eurostile"/>
              <a:ea typeface="ＭＳ 明朝"/>
              <a:cs typeface="Eurostile"/>
            </a:endParaRPr>
          </a:p>
        </p:txBody>
      </p:sp>
      <p:sp>
        <p:nvSpPr>
          <p:cNvPr id="16" name="Footer Placeholder 15"/>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17" name="Slide Number Placeholder 16"/>
          <p:cNvSpPr>
            <a:spLocks noGrp="1"/>
          </p:cNvSpPr>
          <p:nvPr>
            <p:ph type="sldNum" sz="quarter" idx="4294967295"/>
          </p:nvPr>
        </p:nvSpPr>
        <p:spPr>
          <a:xfrm>
            <a:off x="9130192" y="8575010"/>
            <a:ext cx="2841837" cy="486326"/>
          </a:xfrm>
        </p:spPr>
        <p:txBody>
          <a:bodyPr/>
          <a:lstStyle/>
          <a:p>
            <a:fld id="{D7601A72-B991-454A-943C-82A08AED3DD4}" type="slidenum">
              <a:rPr lang="en-US" smtClean="0"/>
              <a:t>1</a:t>
            </a:fld>
            <a:endParaRPr lang="en-US" dirty="0"/>
          </a:p>
        </p:txBody>
      </p:sp>
    </p:spTree>
    <p:extLst>
      <p:ext uri="{BB962C8B-B14F-4D97-AF65-F5344CB8AC3E}">
        <p14:creationId xmlns:p14="http://schemas.microsoft.com/office/powerpoint/2010/main" val="119301516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9"/>
              <a:defRPr/>
            </a:pPr>
            <a:r>
              <a:rPr lang="en-US" sz="1800" b="1" dirty="0" smtClean="0">
                <a:latin typeface="Eurostile"/>
                <a:ea typeface="ＭＳ 明朝"/>
                <a:cs typeface="Eurostile"/>
              </a:rPr>
              <a:t>SHOWER ROOM</a:t>
            </a:r>
            <a:endParaRPr lang="en-US" sz="1800" b="1" dirty="0">
              <a:latin typeface="Eurostile"/>
              <a:ea typeface="ＭＳ 明朝"/>
              <a:cs typeface="Eurostile"/>
            </a:endParaRPr>
          </a:p>
        </p:txBody>
      </p:sp>
      <p:graphicFrame>
        <p:nvGraphicFramePr>
          <p:cNvPr id="15" name="Table 14"/>
          <p:cNvGraphicFramePr>
            <a:graphicFrameLocks noGrp="1"/>
          </p:cNvGraphicFramePr>
          <p:nvPr>
            <p:extLst>
              <p:ext uri="{D42A27DB-BD31-4B8C-83A1-F6EECF244321}">
                <p14:modId xmlns:p14="http://schemas.microsoft.com/office/powerpoint/2010/main" val="3625338979"/>
              </p:ext>
            </p:extLst>
          </p:nvPr>
        </p:nvGraphicFramePr>
        <p:xfrm>
          <a:off x="625365" y="1879588"/>
          <a:ext cx="11024768" cy="5676064"/>
        </p:xfrm>
        <a:graphic>
          <a:graphicData uri="http://schemas.openxmlformats.org/drawingml/2006/table">
            <a:tbl>
              <a:tblPr firstRow="1" bandRow="1">
                <a:tableStyleId>{2D5ABB26-0587-4C30-8999-92F81FD0307C}</a:tableStyleId>
              </a:tblPr>
              <a:tblGrid>
                <a:gridCol w="517635"/>
                <a:gridCol w="821267"/>
                <a:gridCol w="859894"/>
                <a:gridCol w="926572"/>
                <a:gridCol w="838200"/>
                <a:gridCol w="829734"/>
                <a:gridCol w="762000"/>
                <a:gridCol w="719666"/>
                <a:gridCol w="880534"/>
                <a:gridCol w="1439333"/>
                <a:gridCol w="1007663"/>
                <a:gridCol w="1422270"/>
              </a:tblGrid>
              <a:tr h="33580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981625">
                <a:tc>
                  <a:txBody>
                    <a:bodyPr/>
                    <a:lstStyle/>
                    <a:p>
                      <a:r>
                        <a:rPr lang="en-US" sz="1100" dirty="0" smtClean="0">
                          <a:latin typeface="Eurostile"/>
                          <a:cs typeface="Eurostile"/>
                        </a:rPr>
                        <a:t>19</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Flush</a:t>
                      </a:r>
                      <a:r>
                        <a:rPr lang="en-US" sz="1100" baseline="0" dirty="0" smtClean="0">
                          <a:latin typeface="Eurostile"/>
                          <a:cs typeface="Eurostile"/>
                        </a:rPr>
                        <a:t> Ceiling 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err="1" smtClean="0">
                          <a:solidFill>
                            <a:schemeClr val="tx1"/>
                          </a:solidFill>
                          <a:latin typeface="Eurostile"/>
                          <a:ea typeface="+mn-ea"/>
                          <a:cs typeface="Eurostile"/>
                        </a:rPr>
                        <a:t>Astro</a:t>
                      </a:r>
                      <a:r>
                        <a:rPr lang="en-US" sz="1100" kern="1200" dirty="0" smtClean="0">
                          <a:solidFill>
                            <a:schemeClr val="tx1"/>
                          </a:solidFill>
                          <a:latin typeface="Eurostile"/>
                          <a:ea typeface="+mn-ea"/>
                          <a:cs typeface="Eurostile"/>
                        </a:rPr>
                        <a:t> / John</a:t>
                      </a:r>
                      <a:r>
                        <a:rPr lang="en-US" sz="1100" kern="1200" baseline="0" dirty="0" smtClean="0">
                          <a:solidFill>
                            <a:schemeClr val="tx1"/>
                          </a:solidFill>
                          <a:latin typeface="Eurostile"/>
                          <a:ea typeface="+mn-ea"/>
                          <a:cs typeface="Eurostile"/>
                        </a:rPr>
                        <a:t> Lewis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err="1" smtClean="0">
                          <a:solidFill>
                            <a:schemeClr val="tx1"/>
                          </a:solidFill>
                          <a:latin typeface="Eurostile"/>
                          <a:ea typeface="+mn-ea"/>
                          <a:cs typeface="Eurostile"/>
                        </a:rPr>
                        <a:t>Astro</a:t>
                      </a:r>
                      <a:r>
                        <a:rPr lang="en-US" sz="1100" kern="1200" dirty="0" smtClean="0">
                          <a:solidFill>
                            <a:schemeClr val="tx1"/>
                          </a:solidFill>
                          <a:latin typeface="Eurostile"/>
                          <a:ea typeface="+mn-ea"/>
                          <a:cs typeface="Eurostile"/>
                        </a:rPr>
                        <a:t> Arezzo Flush Bathroom Ceiling 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10504509</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Glass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fr-FR" sz="1100" kern="1200" dirty="0" smtClean="0">
                          <a:solidFill>
                            <a:schemeClr val="tx1"/>
                          </a:solidFill>
                          <a:latin typeface="Eurostile"/>
                          <a:ea typeface="+mn-ea"/>
                          <a:cs typeface="Eurostile"/>
                        </a:rPr>
                        <a:t>H190 x Dia.230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smtClean="0">
                          <a:solidFill>
                            <a:schemeClr val="tx1"/>
                          </a:solidFill>
                          <a:latin typeface="Eurostile"/>
                          <a:ea typeface="+mn-ea"/>
                          <a:cs typeface="Eurostile"/>
                        </a:rPr>
                        <a:t>1 x 42W ES classic</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Dimmer</a:t>
                      </a:r>
                      <a:r>
                        <a:rPr lang="en-US" sz="1100" baseline="0" dirty="0" smtClean="0">
                          <a:latin typeface="Eurostile"/>
                          <a:cs typeface="Eurostile"/>
                        </a:rPr>
                        <a:t> switch positioned at entry point, outside of the Shower Room (as shown on drawing)</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 Reflected Ceiling Plan – First Floor</a:t>
                      </a:r>
                      <a:endParaRPr lang="en-US" sz="1100" baseline="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3"/>
                        </a:rPr>
                        <a:t>http://www.johnlewis.com/231744035/Product.aspx</a:t>
                      </a:r>
                      <a:r>
                        <a:rPr lang="en-US" sz="1100" dirty="0" smtClean="0">
                          <a:latin typeface="Eurostile"/>
                          <a:cs typeface="Eurostile"/>
                        </a:rPr>
                        <a:t> </a:t>
                      </a: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50145">
                <a:tc>
                  <a:txBody>
                    <a:bodyPr/>
                    <a:lstStyle/>
                    <a:p>
                      <a:r>
                        <a:rPr lang="en-US" sz="1100" dirty="0" smtClean="0">
                          <a:latin typeface="Eurostile"/>
                          <a:cs typeface="Eurostile"/>
                        </a:rPr>
                        <a:t>20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Wall 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John</a:t>
                      </a:r>
                      <a:r>
                        <a:rPr lang="en-US" sz="1100" baseline="0" dirty="0" smtClean="0">
                          <a:latin typeface="Eurostile"/>
                          <a:cs typeface="Eurostile"/>
                        </a:rPr>
                        <a:t> Lewis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err="1" smtClean="0">
                          <a:solidFill>
                            <a:schemeClr val="tx1"/>
                          </a:solidFill>
                          <a:latin typeface="Eurostile"/>
                          <a:ea typeface="+mn-ea"/>
                          <a:cs typeface="Eurostile"/>
                        </a:rPr>
                        <a:t>Kashimo</a:t>
                      </a:r>
                      <a:r>
                        <a:rPr lang="en-US" sz="1100" kern="1200" dirty="0" smtClean="0">
                          <a:solidFill>
                            <a:schemeClr val="tx1"/>
                          </a:solidFill>
                          <a:latin typeface="Eurostile"/>
                          <a:ea typeface="+mn-ea"/>
                          <a:cs typeface="Eurostile"/>
                        </a:rPr>
                        <a:t> Over Mirror Bathroom 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70230205</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Chrome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fr-FR" sz="1100" kern="1200" dirty="0" smtClean="0">
                          <a:solidFill>
                            <a:schemeClr val="tx1"/>
                          </a:solidFill>
                          <a:latin typeface="Eurostile"/>
                          <a:ea typeface="+mn-ea"/>
                          <a:cs typeface="Eurostile"/>
                        </a:rPr>
                        <a:t>H40 x W350 x D180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1x 8W low energy bulb</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On/off switches </a:t>
                      </a:r>
                      <a:r>
                        <a:rPr lang="en-US" sz="1100" baseline="0" dirty="0" smtClean="0">
                          <a:latin typeface="Eurostile"/>
                          <a:cs typeface="Eurostile"/>
                        </a:rPr>
                        <a:t>for lighting control from 2 different locations, one positioned outside of the Shower Room, and the second one RCD/GFCI protected positioned between sinks in Bathroom Zone 3 (ensure appropriate height for placement outside of sink Zones 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4"/>
                        </a:rPr>
                        <a:t>http://www.johnlewis.com/kashimo-over-mirror-bathroom-light/p181637</a:t>
                      </a:r>
                      <a:r>
                        <a:rPr lang="en-US" sz="1100" dirty="0" smtClean="0">
                          <a:latin typeface="Eurostile"/>
                          <a:cs typeface="Eurostile"/>
                        </a:rPr>
                        <a:t> </a:t>
                      </a:r>
                    </a:p>
                    <a:p>
                      <a:endParaRPr lang="en-US" sz="1100" dirty="0" smtClean="0">
                        <a:latin typeface="Eurostile"/>
                        <a:cs typeface="Eurostile"/>
                      </a:endParaRPr>
                    </a:p>
                    <a:p>
                      <a:r>
                        <a:rPr lang="en-US" sz="1100" dirty="0" smtClean="0">
                          <a:latin typeface="Eurostile"/>
                          <a:cs typeface="Eurostile"/>
                        </a:rPr>
                        <a:t>Wall lights installation</a:t>
                      </a:r>
                      <a:r>
                        <a:rPr lang="en-US" sz="1100" baseline="0" dirty="0" smtClean="0">
                          <a:latin typeface="Eurostile"/>
                          <a:cs typeface="Eurostile"/>
                        </a:rPr>
                        <a:t> height: 2000 mm.</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50145">
                <a:tc>
                  <a:txBody>
                    <a:bodyPr/>
                    <a:lstStyle/>
                    <a:p>
                      <a:r>
                        <a:rPr lang="en-US" sz="1100" smtClean="0">
                          <a:latin typeface="Eurostile"/>
                          <a:cs typeface="Eurostile"/>
                        </a:rPr>
                        <a:t>21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Recessed Low</a:t>
                      </a:r>
                      <a:r>
                        <a:rPr lang="en-US" sz="1100" baseline="0" dirty="0" smtClean="0">
                          <a:latin typeface="Eurostile"/>
                          <a:cs typeface="Eurostile"/>
                        </a:rPr>
                        <a:t> Voltage </a:t>
                      </a:r>
                      <a:r>
                        <a:rPr lang="en-US" sz="1100" dirty="0" smtClean="0">
                          <a:latin typeface="Eurostile"/>
                          <a:cs typeface="Eurostile"/>
                        </a:rPr>
                        <a:t> Downlight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Saxby Lighting</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kern="1200" dirty="0" smtClean="0">
                          <a:solidFill>
                            <a:schemeClr val="tx1"/>
                          </a:solidFill>
                          <a:latin typeface="Eurostile"/>
                          <a:ea typeface="+mn-ea"/>
                          <a:cs typeface="Eurostile"/>
                        </a:rPr>
                        <a:t>Shield LV IP65 50W</a:t>
                      </a:r>
                      <a:endParaRPr lang="en-US" sz="11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DLF805C</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Chrome,</a:t>
                      </a:r>
                      <a:r>
                        <a:rPr lang="en-US" sz="1100" baseline="0" dirty="0" smtClean="0">
                          <a:latin typeface="Eurostile"/>
                          <a:cs typeface="Eurostile"/>
                        </a:rPr>
                        <a:t> Clear Glass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130H x 86 Dia.</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x 5 Projection </a:t>
                      </a:r>
                      <a:r>
                        <a:rPr lang="en-US" sz="1100" b="0" kern="1200" dirty="0" smtClean="0">
                          <a:solidFill>
                            <a:schemeClr val="tx1"/>
                          </a:solidFill>
                          <a:latin typeface="Eurostile"/>
                          <a:ea typeface="+mn-ea"/>
                          <a:cs typeface="Eurostile"/>
                        </a:rPr>
                        <a:t>Cut Out </a:t>
                      </a:r>
                      <a:r>
                        <a:rPr lang="en-US" sz="1100" b="1" kern="1200" dirty="0" smtClean="0">
                          <a:solidFill>
                            <a:schemeClr val="tx1"/>
                          </a:solidFill>
                          <a:latin typeface="Eurostile"/>
                          <a:ea typeface="+mn-ea"/>
                          <a:cs typeface="Eurostile"/>
                        </a:rPr>
                        <a:t>: </a:t>
                      </a:r>
                      <a:r>
                        <a:rPr lang="en-US" sz="1100" b="0" kern="1200" dirty="0" smtClean="0">
                          <a:solidFill>
                            <a:schemeClr val="tx1"/>
                          </a:solidFill>
                          <a:latin typeface="Eurostile"/>
                          <a:ea typeface="+mn-ea"/>
                          <a:cs typeface="Eurostile"/>
                        </a:rPr>
                        <a:t>66 Diameter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 x 50W GU5.3 MR16 reflector (included)</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Dimmer switch, RCD/GFCI protected positioned</a:t>
                      </a:r>
                      <a:r>
                        <a:rPr lang="en-US" sz="1100" baseline="0" dirty="0" smtClean="0">
                          <a:latin typeface="Eurostile"/>
                          <a:cs typeface="Eurostile"/>
                        </a:rPr>
                        <a:t> in Bathroom Zone 3 inside the Shower Room for proximity convenience (ensure appropriate height for placement outside of sink Zone 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 Reflected Ceiling Plan – First Floor</a:t>
                      </a:r>
                      <a:endParaRPr lang="en-US" sz="110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5"/>
                        </a:rPr>
                        <a:t>http://www.saxbylighting.com/index.php?pg=details&amp;prod=1347</a:t>
                      </a:r>
                      <a:r>
                        <a:rPr lang="en-US" sz="1100" dirty="0" smtClean="0">
                          <a:latin typeface="Eurostile"/>
                          <a:cs typeface="Eurostile"/>
                        </a:rPr>
                        <a:t> </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218020490"/>
              </p:ext>
            </p:extLst>
          </p:nvPr>
        </p:nvGraphicFramePr>
        <p:xfrm>
          <a:off x="625361" y="7701579"/>
          <a:ext cx="11024773" cy="837885"/>
        </p:xfrm>
        <a:graphic>
          <a:graphicData uri="http://schemas.openxmlformats.org/drawingml/2006/table">
            <a:tbl>
              <a:tblPr firstRow="1" bandRow="1">
                <a:tableStyleId>{2D5ABB26-0587-4C30-8999-92F81FD0307C}</a:tableStyleId>
              </a:tblPr>
              <a:tblGrid>
                <a:gridCol w="2253306"/>
                <a:gridCol w="863600"/>
                <a:gridCol w="1871133"/>
                <a:gridCol w="6036734"/>
              </a:tblGrid>
              <a:tr h="265539">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37066">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11680">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Single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Height of outlets</a:t>
                      </a:r>
                      <a:r>
                        <a:rPr lang="en-US" sz="1100" b="0" baseline="0" dirty="0" smtClean="0">
                          <a:effectLst/>
                          <a:latin typeface="Eurostile"/>
                          <a:ea typeface="ＭＳ 明朝"/>
                          <a:cs typeface="Eurostile"/>
                        </a:rPr>
                        <a:t> </a:t>
                      </a:r>
                      <a:r>
                        <a:rPr lang="en-US" sz="1100" b="0" dirty="0" smtClean="0">
                          <a:effectLst/>
                          <a:latin typeface="Eurostile"/>
                          <a:ea typeface="ＭＳ 明朝"/>
                          <a:cs typeface="Eurostile"/>
                        </a:rPr>
                        <a:t>to</a:t>
                      </a:r>
                      <a:r>
                        <a:rPr lang="en-US" sz="1100" b="0" baseline="0" dirty="0" smtClean="0">
                          <a:effectLst/>
                          <a:latin typeface="Eurostile"/>
                          <a:ea typeface="ＭＳ 明朝"/>
                          <a:cs typeface="Eurostile"/>
                        </a:rPr>
                        <a:t> ensure their positioning in Bathroom Zone 3 (outside of Sink Bathroom Zone 2)</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10</a:t>
            </a:fld>
            <a:endParaRPr lang="en-US" dirty="0"/>
          </a:p>
        </p:txBody>
      </p:sp>
    </p:spTree>
    <p:extLst>
      <p:ext uri="{BB962C8B-B14F-4D97-AF65-F5344CB8AC3E}">
        <p14:creationId xmlns:p14="http://schemas.microsoft.com/office/powerpoint/2010/main" val="245613060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10"/>
              <a:defRPr/>
            </a:pPr>
            <a:r>
              <a:rPr lang="en-US" sz="1800" b="1" dirty="0">
                <a:latin typeface="Eurostile"/>
                <a:ea typeface="ＭＳ 明朝"/>
                <a:cs typeface="Eurostile"/>
              </a:rPr>
              <a:t> </a:t>
            </a:r>
            <a:r>
              <a:rPr lang="en-US" sz="1800" b="1" dirty="0" smtClean="0">
                <a:latin typeface="Eurostile"/>
                <a:ea typeface="ＭＳ 明朝"/>
                <a:cs typeface="Eurostile"/>
              </a:rPr>
              <a:t>CHILDREN’S BEDROOM</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3648158201"/>
              </p:ext>
            </p:extLst>
          </p:nvPr>
        </p:nvGraphicFramePr>
        <p:xfrm>
          <a:off x="625365" y="2209801"/>
          <a:ext cx="11024769" cy="5156211"/>
        </p:xfrm>
        <a:graphic>
          <a:graphicData uri="http://schemas.openxmlformats.org/drawingml/2006/table">
            <a:tbl>
              <a:tblPr firstRow="1" bandRow="1">
                <a:tableStyleId>{2D5ABB26-0587-4C30-8999-92F81FD0307C}</a:tableStyleId>
              </a:tblPr>
              <a:tblGrid>
                <a:gridCol w="568435"/>
                <a:gridCol w="914400"/>
                <a:gridCol w="778933"/>
                <a:gridCol w="795867"/>
                <a:gridCol w="838200"/>
                <a:gridCol w="640446"/>
                <a:gridCol w="773487"/>
                <a:gridCol w="855134"/>
                <a:gridCol w="880782"/>
                <a:gridCol w="871818"/>
                <a:gridCol w="897466"/>
                <a:gridCol w="2209801"/>
              </a:tblGrid>
              <a:tr h="203212">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482610">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244092">
                <a:tc>
                  <a:txBody>
                    <a:bodyPr/>
                    <a:lstStyle/>
                    <a:p>
                      <a:r>
                        <a:rPr lang="en-US" sz="1100" dirty="0" smtClean="0">
                          <a:latin typeface="Eurostile"/>
                          <a:cs typeface="Eurostile"/>
                        </a:rPr>
                        <a:t>14</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Chandelier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err="1" smtClean="0">
                          <a:latin typeface="Eurostile"/>
                          <a:cs typeface="Eurostile"/>
                        </a:rPr>
                        <a:t>Brickell</a:t>
                      </a:r>
                      <a:r>
                        <a:rPr lang="en-US" sz="1100" dirty="0" smtClean="0">
                          <a:latin typeface="Eurostile"/>
                          <a:cs typeface="Eurostile"/>
                        </a:rPr>
                        <a:t> Collection</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Exploding Chandelier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N/A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Chrome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584.2(23") W x 584.2(23") H x 584.2(23") D</a:t>
                      </a:r>
                    </a:p>
                    <a:p>
                      <a:r>
                        <a:rPr lang="en-US" sz="1100" kern="1200" dirty="0" smtClean="0">
                          <a:solidFill>
                            <a:schemeClr val="tx1"/>
                          </a:solidFill>
                          <a:latin typeface="Eurostile"/>
                          <a:ea typeface="+mn-ea"/>
                          <a:cs typeface="Eurostile"/>
                        </a:rPr>
                        <a:t>Drop 350, to allow for walking under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Standard</a:t>
                      </a:r>
                      <a:r>
                        <a:rPr lang="en-US" sz="1100" baseline="0" dirty="0" smtClean="0">
                          <a:latin typeface="Eurostile"/>
                          <a:cs typeface="Eurostile"/>
                        </a:rPr>
                        <a:t> 40W max</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Dimmer switches</a:t>
                      </a:r>
                      <a:r>
                        <a:rPr lang="en-US" sz="1100" baseline="0" dirty="0" smtClean="0">
                          <a:latin typeface="Eurostile"/>
                          <a:cs typeface="Eurostile"/>
                        </a:rPr>
                        <a:t> for lighting control from 2 different locations (as shown on drawing)</a:t>
                      </a:r>
                      <a:endParaRPr lang="en-US" sz="1100" kern="120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 Reflected Ceiling Plan – First Floor</a:t>
                      </a:r>
                      <a:endParaRPr lang="en-US" sz="1100" baseline="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3"/>
                        </a:rPr>
                        <a:t>http://brickellcollection.com/exploding-chandelier/</a:t>
                      </a:r>
                      <a:r>
                        <a:rPr lang="en-US" sz="1100" dirty="0" smtClean="0">
                          <a:latin typeface="Eurostile"/>
                          <a:cs typeface="Eurostile"/>
                        </a:rPr>
                        <a:t> </a:t>
                      </a: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50145">
                <a:tc>
                  <a:txBody>
                    <a:bodyPr/>
                    <a:lstStyle/>
                    <a:p>
                      <a:r>
                        <a:rPr lang="en-US" sz="1100" dirty="0" smtClean="0">
                          <a:solidFill>
                            <a:srgbClr val="000000"/>
                          </a:solidFill>
                          <a:latin typeface="Eurostile"/>
                          <a:cs typeface="Eurostile"/>
                        </a:rPr>
                        <a:t>15</a:t>
                      </a:r>
                      <a:endParaRPr lang="en-US" sz="1100" dirty="0">
                        <a:solidFill>
                          <a:srgbClr val="000000"/>
                        </a:solidFill>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Wall light  </a:t>
                      </a:r>
                    </a:p>
                    <a:p>
                      <a:endParaRPr lang="en-US" sz="1100" dirty="0" smtClean="0">
                        <a:solidFill>
                          <a:srgbClr val="FF0000"/>
                        </a:solidFill>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effectLst/>
                          <a:latin typeface="Eurostile"/>
                          <a:ea typeface="ＭＳ 明朝"/>
                          <a:cs typeface="Eurostile"/>
                        </a:rPr>
                        <a:t>*</a:t>
                      </a:r>
                      <a:r>
                        <a:rPr lang="en-US" sz="1100" b="1" u="sng" dirty="0" smtClean="0">
                          <a:effectLst/>
                          <a:latin typeface="Eurostile"/>
                          <a:ea typeface="ＭＳ 明朝"/>
                          <a:cs typeface="Eurostile"/>
                        </a:rPr>
                        <a:t>See</a:t>
                      </a:r>
                      <a:r>
                        <a:rPr lang="en-US" sz="1100" b="1" u="sng" baseline="0" dirty="0" smtClean="0">
                          <a:effectLst/>
                          <a:latin typeface="Eurostile"/>
                          <a:ea typeface="ＭＳ 明朝"/>
                          <a:cs typeface="Eurostile"/>
                        </a:rPr>
                        <a:t> ADDITIONAL INFO &gt;&gt;&gt;&gt;&gt;&gt;&gt;</a:t>
                      </a:r>
                      <a:endParaRPr lang="en-US" sz="1100" b="1" u="sng" dirty="0" smtClean="0">
                        <a:effectLst/>
                        <a:latin typeface="Eurostile"/>
                        <a:ea typeface="ＭＳ 明朝"/>
                        <a:cs typeface="Eurostile"/>
                      </a:endParaRPr>
                    </a:p>
                    <a:p>
                      <a:endParaRPr lang="en-US" sz="1100" dirty="0">
                        <a:solidFill>
                          <a:srgbClr val="FF0000"/>
                        </a:solidFill>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Jonathan Adler / </a:t>
                      </a:r>
                      <a:r>
                        <a:rPr lang="en-US" sz="1100" dirty="0" err="1" smtClean="0">
                          <a:latin typeface="Eurostile"/>
                          <a:cs typeface="Eurostile"/>
                        </a:rPr>
                        <a:t>YLighting</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kern="1200" dirty="0" smtClean="0">
                          <a:solidFill>
                            <a:schemeClr val="tx1"/>
                          </a:solidFill>
                          <a:latin typeface="Eurostile"/>
                          <a:ea typeface="+mn-ea"/>
                          <a:cs typeface="Eurostile"/>
                        </a:rPr>
                        <a:t>Havana Wall Swinger by Jonathan Adler	</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Item #: ROB-x695 </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Polished Nickel, Powder Coat 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Overall: 222.25(8.75”)-387.35(15.25”) Adjustable H X 142.24(5.6”)-755.65(29.75”) Adjustable W</a:t>
                      </a:r>
                      <a:r>
                        <a:rPr lang="en-US" sz="1100" kern="1200" baseline="0" dirty="0" smtClean="0">
                          <a:solidFill>
                            <a:schemeClr val="tx1"/>
                          </a:solidFill>
                          <a:latin typeface="Eurostile"/>
                          <a:ea typeface="+mn-ea"/>
                          <a:cs typeface="Eurostile"/>
                        </a:rPr>
                        <a:t> </a:t>
                      </a:r>
                      <a:r>
                        <a:rPr lang="sv-SE" sz="1100" kern="1200" dirty="0" smtClean="0">
                          <a:solidFill>
                            <a:schemeClr val="tx1"/>
                          </a:solidFill>
                          <a:latin typeface="Eurostile"/>
                          <a:ea typeface="+mn-ea"/>
                          <a:cs typeface="Eurostile"/>
                        </a:rPr>
                        <a:t>Shade: 76.2(3”) X 127(5”) X 209.55(8.25”)</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 X 60W medium base incandescent</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(not included)</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Plugged</a:t>
                      </a:r>
                      <a:r>
                        <a:rPr lang="en-US" sz="1100" baseline="0" dirty="0" smtClean="0">
                          <a:latin typeface="Eurostile"/>
                          <a:cs typeface="Eurostile"/>
                        </a:rPr>
                        <a:t> into lamp sockets controlled by a wall switch positioned at entry point;</a:t>
                      </a:r>
                    </a:p>
                    <a:p>
                      <a:r>
                        <a:rPr lang="en-US" sz="1100" baseline="0" dirty="0" smtClean="0">
                          <a:latin typeface="Eurostile"/>
                          <a:cs typeface="Eurostile"/>
                        </a:rPr>
                        <a:t>Each lamp has its own local switch</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Lamp sockets shown on (D19) Electrical Plan  - First Floor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hlinkClick r:id="rId4"/>
                        </a:rPr>
                        <a:t>http://www.ylighting.com/robert-abbey-w695.html</a:t>
                      </a:r>
                      <a:endParaRPr lang="en-US" sz="110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i="1" baseline="0" dirty="0" smtClean="0">
                          <a:latin typeface="Eurostile"/>
                          <a:cs typeface="Eurostile"/>
                        </a:rPr>
                        <a:t>To be installed “pin-up”, and plugged into the lighting circuit. Height: Comfortable for reading above each bed: above lower bunk @ H930 mm, above top bunk @ H1650 mm (bottom of light shade to level at just above person’s shoulder (or at person’s chin) when sitting in bed in reading position). Also see Furnishing Layout – First Floor drawing for positioning. May be installed by the decorators (included here for clarity).</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6" name="TextBox 15"/>
          <p:cNvSpPr txBox="1"/>
          <p:nvPr/>
        </p:nvSpPr>
        <p:spPr>
          <a:xfrm>
            <a:off x="557629" y="8364702"/>
            <a:ext cx="3328571" cy="246221"/>
          </a:xfrm>
          <a:prstGeom prst="rect">
            <a:avLst/>
          </a:prstGeom>
          <a:noFill/>
        </p:spPr>
        <p:txBody>
          <a:bodyPr wrap="square" rtlCol="0">
            <a:spAutoFit/>
          </a:bodyPr>
          <a:lstStyle/>
          <a:p>
            <a:r>
              <a:rPr lang="en-US" sz="1000" b="1" i="1" dirty="0" smtClean="0">
                <a:latin typeface="Eurostile"/>
                <a:cs typeface="Eurostile"/>
              </a:rPr>
              <a:t>Section 10</a:t>
            </a:r>
            <a:r>
              <a:rPr lang="en-US" sz="1000" i="1" dirty="0" smtClean="0">
                <a:latin typeface="Eurostile"/>
                <a:cs typeface="Eurostile"/>
              </a:rPr>
              <a:t> </a:t>
            </a:r>
            <a:r>
              <a:rPr lang="en-US" sz="1000" b="1" i="1" dirty="0" smtClean="0">
                <a:latin typeface="Eurostile"/>
                <a:cs typeface="Eurostile"/>
              </a:rPr>
              <a:t>Children’s Bedroom</a:t>
            </a:r>
            <a:r>
              <a:rPr lang="en-US" sz="1000" i="1" dirty="0" smtClean="0">
                <a:latin typeface="Eurostile"/>
                <a:cs typeface="Eurostile"/>
              </a:rPr>
              <a:t> </a:t>
            </a:r>
            <a:r>
              <a:rPr lang="en-US" sz="1000" i="1" dirty="0">
                <a:latin typeface="Eurostile"/>
                <a:cs typeface="Eurostile"/>
              </a:rPr>
              <a:t>c</a:t>
            </a:r>
            <a:r>
              <a:rPr lang="en-US" sz="1000" i="1" dirty="0" smtClean="0">
                <a:latin typeface="Eurostile"/>
                <a:cs typeface="Eurostile"/>
              </a:rPr>
              <a:t>ontinued on next </a:t>
            </a:r>
            <a:r>
              <a:rPr lang="en-US" sz="1000" i="1" dirty="0">
                <a:latin typeface="Eurostile"/>
                <a:cs typeface="Eurostile"/>
              </a:rPr>
              <a:t>page…</a:t>
            </a:r>
            <a:endParaRPr lang="en-US" sz="1000" i="1" dirty="0">
              <a:latin typeface="Eurostile"/>
              <a:ea typeface="ＭＳ 明朝"/>
              <a:cs typeface="Eurostile"/>
            </a:endParaRPr>
          </a:p>
        </p:txBody>
      </p:sp>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11</a:t>
            </a:fld>
            <a:endParaRPr lang="en-US" dirty="0"/>
          </a:p>
        </p:txBody>
      </p:sp>
    </p:spTree>
    <p:extLst>
      <p:ext uri="{BB962C8B-B14F-4D97-AF65-F5344CB8AC3E}">
        <p14:creationId xmlns:p14="http://schemas.microsoft.com/office/powerpoint/2010/main" val="3393825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3" y="1415535"/>
            <a:ext cx="4410613" cy="369332"/>
          </a:xfrm>
          <a:prstGeom prst="rect">
            <a:avLst/>
          </a:prstGeom>
          <a:noFill/>
        </p:spPr>
        <p:txBody>
          <a:bodyPr wrap="square" rtlCol="0">
            <a:spAutoFit/>
          </a:bodyPr>
          <a:lstStyle/>
          <a:p>
            <a:pPr marL="342900" indent="-342900">
              <a:buFont typeface="Wingdings" charset="2"/>
              <a:buAutoNum type="arabicPlain" startAt="10"/>
              <a:defRPr/>
            </a:pPr>
            <a:r>
              <a:rPr lang="en-US" sz="1800" b="1" dirty="0">
                <a:latin typeface="Eurostile"/>
                <a:ea typeface="ＭＳ 明朝"/>
                <a:cs typeface="Eurostile"/>
              </a:rPr>
              <a:t> </a:t>
            </a:r>
            <a:r>
              <a:rPr lang="en-US" sz="1800" b="1" dirty="0" smtClean="0">
                <a:latin typeface="Eurostile"/>
                <a:ea typeface="ＭＳ 明朝"/>
                <a:cs typeface="Eurostile"/>
              </a:rPr>
              <a:t>CHILDREN’S BEDROOM - continued</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3733785702"/>
              </p:ext>
            </p:extLst>
          </p:nvPr>
        </p:nvGraphicFramePr>
        <p:xfrm>
          <a:off x="625365" y="2396045"/>
          <a:ext cx="11024769" cy="3815091"/>
        </p:xfrm>
        <a:graphic>
          <a:graphicData uri="http://schemas.openxmlformats.org/drawingml/2006/table">
            <a:tbl>
              <a:tblPr firstRow="1" bandRow="1">
                <a:tableStyleId>{2D5ABB26-0587-4C30-8999-92F81FD0307C}</a:tableStyleId>
              </a:tblPr>
              <a:tblGrid>
                <a:gridCol w="568435"/>
                <a:gridCol w="685800"/>
                <a:gridCol w="800100"/>
                <a:gridCol w="965200"/>
                <a:gridCol w="876300"/>
                <a:gridCol w="640446"/>
                <a:gridCol w="773487"/>
                <a:gridCol w="855134"/>
                <a:gridCol w="982133"/>
                <a:gridCol w="770467"/>
                <a:gridCol w="897466"/>
                <a:gridCol w="2209801"/>
              </a:tblGrid>
              <a:tr h="203212">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482610">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859147">
                <a:tc>
                  <a:txBody>
                    <a:bodyPr/>
                    <a:lstStyle/>
                    <a:p>
                      <a:r>
                        <a:rPr lang="en-US" sz="1100" dirty="0" smtClean="0">
                          <a:solidFill>
                            <a:srgbClr val="000000"/>
                          </a:solidFill>
                          <a:latin typeface="Eurostile"/>
                          <a:cs typeface="Eurostile"/>
                        </a:rPr>
                        <a:t>17</a:t>
                      </a:r>
                      <a:endParaRPr lang="en-US" sz="1100" dirty="0">
                        <a:solidFill>
                          <a:srgbClr val="000000"/>
                        </a:solidFill>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aseline="0" dirty="0" smtClean="0">
                          <a:solidFill>
                            <a:srgbClr val="000000"/>
                          </a:solidFill>
                          <a:latin typeface="Eurostile"/>
                          <a:cs typeface="Eurostile"/>
                        </a:rPr>
                        <a:t>LED Strip Lighting</a:t>
                      </a:r>
                      <a:endParaRPr lang="en-US" sz="1100" dirty="0">
                        <a:solidFill>
                          <a:srgbClr val="000000"/>
                        </a:solidFill>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Super</a:t>
                      </a:r>
                      <a:r>
                        <a:rPr lang="en-US" sz="1100" baseline="0" dirty="0" smtClean="0">
                          <a:latin typeface="Eurostile"/>
                          <a:cs typeface="Eurostile"/>
                        </a:rPr>
                        <a:t> Bright LEDs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i="1" baseline="0" dirty="0" smtClean="0">
                          <a:latin typeface="Eurostile"/>
                          <a:cs typeface="Eurostile"/>
                        </a:rPr>
                        <a:t>Extra strips remaining from under-cabinet kitchen installation are to be used. Please see Section 8 for more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0" kern="1200" dirty="0" smtClean="0">
                          <a:solidFill>
                            <a:schemeClr val="tx1"/>
                          </a:solidFill>
                          <a:latin typeface="Eurostile"/>
                          <a:ea typeface="+mn-ea"/>
                          <a:cs typeface="Eurostile"/>
                        </a:rPr>
                        <a:t>KLUS Surface Mount Aluminum LED Profile Housing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 x 900</a:t>
                      </a:r>
                      <a:r>
                        <a:rPr lang="en-US" sz="1100" baseline="0" dirty="0" smtClean="0">
                          <a:latin typeface="Eurostile"/>
                          <a:cs typeface="Eurostile"/>
                        </a:rPr>
                        <a:t>L (both strip and housing)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kern="1200" dirty="0" smtClean="0">
                          <a:solidFill>
                            <a:schemeClr val="tx1"/>
                          </a:solidFill>
                          <a:latin typeface="Eurostile"/>
                          <a:ea typeface="+mn-ea"/>
                          <a:cs typeface="Eurostile"/>
                        </a:rPr>
                        <a:t>NFLSK-UC </a:t>
                      </a:r>
                    </a:p>
                    <a:p>
                      <a:endParaRPr lang="en-US" sz="1100" kern="1200" dirty="0" smtClean="0">
                        <a:solidFill>
                          <a:schemeClr val="tx1"/>
                        </a:solidFill>
                        <a:latin typeface="Eurostile"/>
                        <a:ea typeface="+mn-ea"/>
                        <a:cs typeface="Eurostile"/>
                      </a:endParaRPr>
                    </a:p>
                    <a:p>
                      <a:r>
                        <a:rPr lang="en-US" sz="1100" kern="1200" dirty="0" smtClean="0">
                          <a:solidFill>
                            <a:schemeClr val="tx1"/>
                          </a:solidFill>
                          <a:latin typeface="Eurostile"/>
                          <a:ea typeface="+mn-ea"/>
                          <a:cs typeface="Eurostile"/>
                        </a:rPr>
                        <a:t>Housing part#:</a:t>
                      </a:r>
                    </a:p>
                    <a:p>
                      <a:r>
                        <a:rPr lang="en-US" sz="1100" kern="1200" dirty="0" smtClean="0">
                          <a:solidFill>
                            <a:schemeClr val="tx1"/>
                          </a:solidFill>
                          <a:latin typeface="Eurostile"/>
                          <a:ea typeface="+mn-ea"/>
                          <a:cs typeface="Eurostile"/>
                        </a:rPr>
                        <a:t>B5390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Copper,</a:t>
                      </a:r>
                      <a:r>
                        <a:rPr lang="en-US" sz="1100" baseline="0" dirty="0" smtClean="0">
                          <a:latin typeface="Eurostile"/>
                          <a:cs typeface="Eurostile"/>
                        </a:rPr>
                        <a:t> A</a:t>
                      </a:r>
                      <a:r>
                        <a:rPr lang="en-US" sz="1100" dirty="0" smtClean="0">
                          <a:latin typeface="Eurostile"/>
                          <a:cs typeface="Eurostile"/>
                        </a:rPr>
                        <a:t>luminum</a:t>
                      </a:r>
                      <a:r>
                        <a:rPr lang="en-US" sz="1100" baseline="0" dirty="0" smtClean="0">
                          <a:latin typeface="Eurostile"/>
                          <a:cs typeface="Eurostile"/>
                        </a:rPr>
                        <a:t> housing</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Diffused lens cover</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Each</a:t>
                      </a:r>
                      <a:r>
                        <a:rPr lang="en-US" sz="1100" baseline="0" dirty="0" smtClean="0">
                          <a:latin typeface="Eurostile"/>
                          <a:cs typeface="Eurostile"/>
                        </a:rPr>
                        <a:t> </a:t>
                      </a:r>
                      <a:r>
                        <a:rPr lang="en-US" sz="1100" dirty="0" smtClean="0">
                          <a:latin typeface="Eurostile"/>
                          <a:cs typeface="Eurostile"/>
                        </a:rPr>
                        <a:t>strip:</a:t>
                      </a:r>
                      <a:r>
                        <a:rPr lang="en-US" sz="1100" baseline="0" dirty="0" smtClean="0">
                          <a:latin typeface="Eurostile"/>
                          <a:cs typeface="Eurostile"/>
                        </a:rPr>
                        <a:t> 900 cut length (as close as cut indicating dashed lines allow); </a:t>
                      </a:r>
                    </a:p>
                    <a:p>
                      <a:endParaRPr lang="en-US" sz="1100" baseline="0" dirty="0" smtClean="0">
                        <a:latin typeface="Eurostile"/>
                        <a:cs typeface="Eurostile"/>
                      </a:endParaRPr>
                    </a:p>
                    <a:p>
                      <a:r>
                        <a:rPr lang="en-US" sz="1100" baseline="0" dirty="0" smtClean="0">
                          <a:latin typeface="Eurostile"/>
                          <a:cs typeface="Eurostile"/>
                        </a:rPr>
                        <a:t>Strip: W=8, total H=2</a:t>
                      </a:r>
                    </a:p>
                    <a:p>
                      <a:endParaRPr lang="en-US" sz="1100" baseline="0" dirty="0" smtClean="0">
                        <a:latin typeface="Eurostile"/>
                        <a:cs typeface="Eurostile"/>
                      </a:endParaRPr>
                    </a:p>
                    <a:p>
                      <a:r>
                        <a:rPr lang="en-US" sz="1100" baseline="0" dirty="0" smtClean="0">
                          <a:latin typeface="Eurostile"/>
                          <a:cs typeface="Eurostile"/>
                        </a:rPr>
                        <a:t>Housing:</a:t>
                      </a:r>
                    </a:p>
                    <a:p>
                      <a:r>
                        <a:rPr lang="en-US" sz="1100" baseline="0" dirty="0" smtClean="0">
                          <a:latin typeface="Eurostile"/>
                          <a:cs typeface="Eurostile"/>
                        </a:rPr>
                        <a:t>W=15, H=6</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LED </a:t>
                      </a:r>
                      <a:r>
                        <a:rPr lang="en-US" sz="1100" kern="1200" dirty="0" smtClean="0">
                          <a:solidFill>
                            <a:schemeClr val="tx1"/>
                          </a:solidFill>
                          <a:latin typeface="Eurostile"/>
                          <a:ea typeface="+mn-ea"/>
                          <a:cs typeface="Eurostile"/>
                        </a:rPr>
                        <a:t>4500K color temperature, Natural 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Switch</a:t>
                      </a:r>
                      <a:r>
                        <a:rPr lang="en-US" sz="1100" baseline="0" dirty="0" smtClean="0">
                          <a:latin typeface="Eurostile"/>
                          <a:cs typeface="Eurostile"/>
                        </a:rPr>
                        <a:t> with pilot lamp</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 Reflected Ceiling</a:t>
                      </a:r>
                      <a:r>
                        <a:rPr lang="en-US" sz="1100" baseline="0" dirty="0" smtClean="0">
                          <a:latin typeface="Eurostile"/>
                          <a:cs typeface="Eurostile"/>
                        </a:rPr>
                        <a:t> Plan - First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pPr algn="l">
                        <a:spcAft>
                          <a:spcPts val="0"/>
                        </a:spcAft>
                      </a:pPr>
                      <a:r>
                        <a:rPr lang="en-US" sz="1100" dirty="0" smtClean="0">
                          <a:effectLst/>
                          <a:latin typeface="Eurostile"/>
                          <a:ea typeface="ＭＳ 明朝"/>
                          <a:cs typeface="Eurostile"/>
                          <a:hlinkClick r:id="rId3"/>
                        </a:rPr>
                        <a:t>http://www.superbrightleds.com/moreinfo/top-emitting/nflsk-uc-series-under-cabinet-led-flexible-light-strip-kit/1426/</a:t>
                      </a:r>
                      <a:r>
                        <a:rPr lang="en-US" sz="1100" baseline="0" dirty="0" smtClean="0">
                          <a:effectLst/>
                          <a:latin typeface="Eurostile"/>
                          <a:ea typeface="ＭＳ 明朝"/>
                          <a:cs typeface="Eurostile"/>
                        </a:rPr>
                        <a:t> </a:t>
                      </a:r>
                      <a:endParaRPr lang="en-US" sz="11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i="0" baseline="0" dirty="0" smtClean="0">
                          <a:latin typeface="Eurostile"/>
                          <a:cs typeface="Eurostile"/>
                        </a:rPr>
                        <a:t>Requires </a:t>
                      </a:r>
                      <a:r>
                        <a:rPr lang="en-US" sz="1100" b="0" kern="1200" dirty="0" smtClean="0">
                          <a:solidFill>
                            <a:schemeClr val="tx1"/>
                          </a:solidFill>
                          <a:latin typeface="Eurostile"/>
                          <a:ea typeface="+mn-ea"/>
                          <a:cs typeface="Eurostile"/>
                        </a:rPr>
                        <a:t>12VDC CPS series Power Supply (from manufacturer).</a:t>
                      </a:r>
                      <a:endParaRPr lang="en-US" sz="1100" i="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i="0" baseline="0" dirty="0" smtClean="0">
                          <a:latin typeface="Eurostile"/>
                          <a:cs typeface="Eurostile"/>
                        </a:rPr>
                        <a:t>The 2 strips are to be installed parallel to each other, see drawing for placement.</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0" i="0" kern="1200" baseline="0" dirty="0" smtClean="0">
                          <a:solidFill>
                            <a:schemeClr val="tx1"/>
                          </a:solidFill>
                          <a:latin typeface="Eurostile"/>
                          <a:ea typeface="+mn-ea"/>
                          <a:cs typeface="Eurostile"/>
                        </a:rPr>
                        <a:t>To be installed inside housing with diffused lens cover:</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0" i="0" baseline="0" dirty="0" smtClean="0">
                          <a:latin typeface="Eurostile"/>
                          <a:cs typeface="Eurostile"/>
                          <a:hlinkClick r:id="rId4"/>
                        </a:rPr>
                        <a:t>http://www.superbrightleds.com/moreinfo/led-strips-and-bars/klus-b5390--eco-series-surface-mount-aluminum-led-profile-housing-tami/1559/3682/</a:t>
                      </a:r>
                      <a:r>
                        <a:rPr lang="en-US" sz="1100" b="0" i="0" baseline="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446637858"/>
              </p:ext>
            </p:extLst>
          </p:nvPr>
        </p:nvGraphicFramePr>
        <p:xfrm>
          <a:off x="625365" y="6448764"/>
          <a:ext cx="11024773" cy="714805"/>
        </p:xfrm>
        <a:graphic>
          <a:graphicData uri="http://schemas.openxmlformats.org/drawingml/2006/table">
            <a:tbl>
              <a:tblPr firstRow="1" bandRow="1">
                <a:tableStyleId>{2D5ABB26-0587-4C30-8999-92F81FD0307C}</a:tableStyleId>
              </a:tblPr>
              <a:tblGrid>
                <a:gridCol w="3598753"/>
                <a:gridCol w="1440086"/>
                <a:gridCol w="3232835"/>
                <a:gridCol w="2753099"/>
              </a:tblGrid>
              <a:tr h="183098">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194733">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69334">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Double</a:t>
                      </a:r>
                      <a:r>
                        <a:rPr lang="en-US" sz="1100" baseline="0" dirty="0" smtClean="0">
                          <a:latin typeface="Eurostile"/>
                          <a:cs typeface="Eurostile"/>
                        </a:rPr>
                        <a:t>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3</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60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Single lamp</a:t>
                      </a:r>
                      <a:r>
                        <a:rPr lang="en-US" sz="1100" b="0" baseline="0" dirty="0" smtClean="0">
                          <a:effectLst/>
                          <a:latin typeface="Eurostile"/>
                          <a:ea typeface="ＭＳ 明朝"/>
                          <a:cs typeface="Eurostile"/>
                        </a:rPr>
                        <a:t> </a:t>
                      </a:r>
                      <a:r>
                        <a:rPr lang="en-US" sz="1100" b="0" dirty="0" smtClean="0">
                          <a:effectLst/>
                          <a:latin typeface="Eurostile"/>
                          <a:ea typeface="ＭＳ 明朝"/>
                          <a:cs typeface="Eurostile"/>
                        </a:rPr>
                        <a:t>socket</a:t>
                      </a:r>
                      <a:r>
                        <a:rPr lang="en-US" sz="1100" b="0" baseline="0" dirty="0" smtClean="0">
                          <a:effectLst/>
                          <a:latin typeface="Eurostile"/>
                          <a:ea typeface="ＭＳ 明朝"/>
                          <a:cs typeface="Eurostile"/>
                        </a:rPr>
                        <a:t> outlet (controlled from wall switch)</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3</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12</a:t>
            </a:fld>
            <a:endParaRPr lang="en-US" dirty="0"/>
          </a:p>
        </p:txBody>
      </p:sp>
    </p:spTree>
    <p:extLst>
      <p:ext uri="{BB962C8B-B14F-4D97-AF65-F5344CB8AC3E}">
        <p14:creationId xmlns:p14="http://schemas.microsoft.com/office/powerpoint/2010/main" val="133113957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11"/>
              <a:defRPr/>
            </a:pPr>
            <a:r>
              <a:rPr lang="en-US" sz="1800" b="1" dirty="0">
                <a:latin typeface="Eurostile"/>
                <a:ea typeface="ＭＳ 明朝"/>
                <a:cs typeface="Eurostile"/>
              </a:rPr>
              <a:t> </a:t>
            </a:r>
            <a:r>
              <a:rPr lang="en-US" sz="1800" b="1" dirty="0" smtClean="0">
                <a:latin typeface="Eurostile"/>
                <a:ea typeface="ＭＳ 明朝"/>
                <a:cs typeface="Eurostile"/>
              </a:rPr>
              <a:t>GUEST ROOM</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815352980"/>
              </p:ext>
            </p:extLst>
          </p:nvPr>
        </p:nvGraphicFramePr>
        <p:xfrm>
          <a:off x="625365" y="2362207"/>
          <a:ext cx="11024770" cy="4862079"/>
        </p:xfrm>
        <a:graphic>
          <a:graphicData uri="http://schemas.openxmlformats.org/drawingml/2006/table">
            <a:tbl>
              <a:tblPr firstRow="1" bandRow="1">
                <a:tableStyleId>{2D5ABB26-0587-4C30-8999-92F81FD0307C}</a:tableStyleId>
              </a:tblPr>
              <a:tblGrid>
                <a:gridCol w="534568"/>
                <a:gridCol w="787400"/>
                <a:gridCol w="855134"/>
                <a:gridCol w="787400"/>
                <a:gridCol w="829733"/>
                <a:gridCol w="719667"/>
                <a:gridCol w="745066"/>
                <a:gridCol w="829734"/>
                <a:gridCol w="855133"/>
                <a:gridCol w="1024467"/>
                <a:gridCol w="930965"/>
                <a:gridCol w="2125503"/>
              </a:tblGrid>
              <a:tr h="33580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smtClean="0">
                        <a:effectLst/>
                        <a:latin typeface="Eurostile"/>
                        <a:ea typeface="ＭＳ 明朝"/>
                        <a:cs typeface="Eurostile"/>
                      </a:endParaRPr>
                    </a:p>
                    <a:p>
                      <a:pPr algn="l">
                        <a:spcAft>
                          <a:spcPts val="0"/>
                        </a:spcAft>
                      </a:pP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430358">
                <a:tc>
                  <a:txBody>
                    <a:bodyPr/>
                    <a:lstStyle/>
                    <a:p>
                      <a:r>
                        <a:rPr lang="en-US" sz="1100" dirty="0" smtClean="0">
                          <a:latin typeface="Eurostile"/>
                          <a:cs typeface="Eurostile"/>
                        </a:rPr>
                        <a:t>16</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Chandelier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Aromas Del Campo</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Cohen 5</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C1122-5</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Negro </a:t>
                      </a:r>
                      <a:r>
                        <a:rPr lang="en-US" sz="1100" dirty="0" err="1" smtClean="0">
                          <a:latin typeface="Eurostile"/>
                          <a:cs typeface="Eurostile"/>
                        </a:rPr>
                        <a:t>Brillo</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600</a:t>
                      </a:r>
                      <a:r>
                        <a:rPr lang="en-US" sz="1100" baseline="0" dirty="0" smtClean="0">
                          <a:latin typeface="Eurostile"/>
                          <a:cs typeface="Eurostile"/>
                        </a:rPr>
                        <a:t> Diam. Drop 800, to allow for getting in and out of bed and sitting on bed comfortably (1500 max drop)</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5 x E-27, 60W (not included) </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Dimmer switches</a:t>
                      </a:r>
                      <a:r>
                        <a:rPr lang="en-US" sz="1100" baseline="0" dirty="0" smtClean="0">
                          <a:latin typeface="Eurostile"/>
                          <a:cs typeface="Eurostile"/>
                        </a:rPr>
                        <a:t> for lighting control from 2 different locations (as shown on drawings); Height: 1000 mm to allow for access from sitting in bed.</a:t>
                      </a:r>
                      <a:endParaRPr lang="en-US" sz="1100" kern="120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 Reflected Ceiling Plan – First Floor</a:t>
                      </a:r>
                      <a:endParaRPr lang="en-US" sz="1100" baseline="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3"/>
                        </a:rPr>
                        <a:t>http://www.aromasdelcampo.com/en/project/c11225-cohen/</a:t>
                      </a:r>
                      <a:r>
                        <a:rPr lang="en-US" sz="1100" dirty="0" smtClean="0">
                          <a:latin typeface="Eurostile"/>
                          <a:cs typeface="Eurostile"/>
                        </a:rPr>
                        <a:t> </a:t>
                      </a:r>
                      <a:r>
                        <a:rPr lang="en-US" sz="1100" baseline="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15202">
                <a:tc>
                  <a:txBody>
                    <a:bodyPr/>
                    <a:lstStyle/>
                    <a:p>
                      <a:r>
                        <a:rPr lang="en-US" sz="1100" dirty="0" smtClean="0">
                          <a:latin typeface="Eurostile"/>
                          <a:cs typeface="Eurostile"/>
                        </a:rPr>
                        <a:t>17</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Wall</a:t>
                      </a:r>
                      <a:r>
                        <a:rPr lang="en-US" sz="1100" baseline="0" dirty="0" smtClean="0">
                          <a:latin typeface="Eurostile"/>
                          <a:cs typeface="Eurostile"/>
                        </a:rPr>
                        <a:t> 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Aromas Del Campo</a:t>
                      </a: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Cohen</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3</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A1122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Negro </a:t>
                      </a:r>
                      <a:r>
                        <a:rPr lang="en-US" sz="1100" dirty="0" err="1" smtClean="0">
                          <a:latin typeface="Eurostile"/>
                          <a:cs typeface="Eurostile"/>
                        </a:rPr>
                        <a:t>Brillo</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300D</a:t>
                      </a:r>
                      <a:r>
                        <a:rPr lang="en-US" sz="1100" baseline="0" dirty="0" smtClean="0">
                          <a:latin typeface="Eurostile"/>
                          <a:cs typeface="Eurostile"/>
                        </a:rPr>
                        <a:t> x 70H; 120 plate diameter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Max 60W or 15W CFL</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Main On/Off wall switch</a:t>
                      </a:r>
                      <a:r>
                        <a:rPr lang="en-US" sz="1100" baseline="0" dirty="0" smtClean="0">
                          <a:latin typeface="Eurostile"/>
                          <a:cs typeface="Eurostile"/>
                        </a:rPr>
                        <a:t> at entry point to control all 3 wall lights simultaneously; Each light is to have its individual switch as well.</a:t>
                      </a:r>
                      <a:endParaRPr lang="en-US" sz="1100" kern="120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hlinkClick r:id="rId4"/>
                        </a:rPr>
                        <a:t>http://www.aromasdelcampo.com/en/project/a1122-cohen/</a:t>
                      </a:r>
                      <a:r>
                        <a:rPr lang="en-US" sz="1100" dirty="0" smtClean="0">
                          <a:latin typeface="Eurostile"/>
                          <a:cs typeface="Eurostile"/>
                        </a:rPr>
                        <a:t> </a:t>
                      </a:r>
                      <a:endParaRPr lang="en-US" sz="110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Wall lights installation height: 1150 mm (Allowing for min 610 mm (approx. 24”) height above nightstand (which is 520 mm tall)).</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6" name="TextBox 15"/>
          <p:cNvSpPr txBox="1"/>
          <p:nvPr/>
        </p:nvSpPr>
        <p:spPr>
          <a:xfrm>
            <a:off x="557629" y="8119174"/>
            <a:ext cx="3328571" cy="246221"/>
          </a:xfrm>
          <a:prstGeom prst="rect">
            <a:avLst/>
          </a:prstGeom>
          <a:noFill/>
        </p:spPr>
        <p:txBody>
          <a:bodyPr wrap="square" rtlCol="0">
            <a:spAutoFit/>
          </a:bodyPr>
          <a:lstStyle/>
          <a:p>
            <a:r>
              <a:rPr lang="en-US" sz="1000" b="1" i="1" dirty="0" smtClean="0">
                <a:latin typeface="Eurostile"/>
                <a:cs typeface="Eurostile"/>
              </a:rPr>
              <a:t>Section 11 Guest Room</a:t>
            </a:r>
            <a:r>
              <a:rPr lang="en-US" sz="1000" i="1" dirty="0" smtClean="0">
                <a:latin typeface="Eurostile"/>
                <a:cs typeface="Eurostile"/>
              </a:rPr>
              <a:t> </a:t>
            </a:r>
            <a:r>
              <a:rPr lang="en-US" sz="1000" i="1" dirty="0">
                <a:latin typeface="Eurostile"/>
                <a:cs typeface="Eurostile"/>
              </a:rPr>
              <a:t>c</a:t>
            </a:r>
            <a:r>
              <a:rPr lang="en-US" sz="1000" i="1" dirty="0" smtClean="0">
                <a:latin typeface="Eurostile"/>
                <a:cs typeface="Eurostile"/>
              </a:rPr>
              <a:t>ontinued on next </a:t>
            </a:r>
            <a:r>
              <a:rPr lang="en-US" sz="1000" i="1" dirty="0">
                <a:latin typeface="Eurostile"/>
                <a:cs typeface="Eurostile"/>
              </a:rPr>
              <a:t>page…</a:t>
            </a:r>
            <a:endParaRPr lang="en-US" sz="1000" i="1" dirty="0">
              <a:latin typeface="Eurostile"/>
              <a:ea typeface="ＭＳ 明朝"/>
              <a:cs typeface="Eurostile"/>
            </a:endParaRPr>
          </a:p>
        </p:txBody>
      </p:sp>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13</a:t>
            </a:fld>
            <a:endParaRPr lang="en-US" dirty="0"/>
          </a:p>
        </p:txBody>
      </p:sp>
    </p:spTree>
    <p:extLst>
      <p:ext uri="{BB962C8B-B14F-4D97-AF65-F5344CB8AC3E}">
        <p14:creationId xmlns:p14="http://schemas.microsoft.com/office/powerpoint/2010/main" val="35875620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11"/>
              <a:defRPr/>
            </a:pPr>
            <a:r>
              <a:rPr lang="en-US" sz="1800" b="1" dirty="0">
                <a:latin typeface="Eurostile"/>
                <a:ea typeface="ＭＳ 明朝"/>
                <a:cs typeface="Eurostile"/>
              </a:rPr>
              <a:t> </a:t>
            </a:r>
            <a:r>
              <a:rPr lang="en-US" sz="1800" b="1" dirty="0" smtClean="0">
                <a:latin typeface="Eurostile"/>
                <a:ea typeface="ＭＳ 明朝"/>
                <a:cs typeface="Eurostile"/>
              </a:rPr>
              <a:t>GUEST ROOM - continued</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56026244"/>
              </p:ext>
            </p:extLst>
          </p:nvPr>
        </p:nvGraphicFramePr>
        <p:xfrm>
          <a:off x="625365" y="2353740"/>
          <a:ext cx="11024770" cy="4450599"/>
        </p:xfrm>
        <a:graphic>
          <a:graphicData uri="http://schemas.openxmlformats.org/drawingml/2006/table">
            <a:tbl>
              <a:tblPr firstRow="1" bandRow="1">
                <a:tableStyleId>{2D5ABB26-0587-4C30-8999-92F81FD0307C}</a:tableStyleId>
              </a:tblPr>
              <a:tblGrid>
                <a:gridCol w="559968"/>
                <a:gridCol w="668867"/>
                <a:gridCol w="829733"/>
                <a:gridCol w="905934"/>
                <a:gridCol w="829733"/>
                <a:gridCol w="719667"/>
                <a:gridCol w="745066"/>
                <a:gridCol w="829734"/>
                <a:gridCol w="855133"/>
                <a:gridCol w="1024467"/>
                <a:gridCol w="930965"/>
                <a:gridCol w="2125503"/>
              </a:tblGrid>
              <a:tr h="33580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smtClean="0">
                        <a:effectLst/>
                        <a:latin typeface="Eurostile"/>
                        <a:ea typeface="ＭＳ 明朝"/>
                        <a:cs typeface="Eurostile"/>
                      </a:endParaRPr>
                    </a:p>
                    <a:p>
                      <a:pPr algn="l">
                        <a:spcAft>
                          <a:spcPts val="0"/>
                        </a:spcAft>
                      </a:pP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r>
                        <a:rPr lang="en-US" sz="1100" dirty="0" smtClean="0">
                          <a:solidFill>
                            <a:srgbClr val="000000"/>
                          </a:solidFill>
                          <a:latin typeface="Eurostile"/>
                          <a:cs typeface="Eurostile"/>
                        </a:rPr>
                        <a:t>18</a:t>
                      </a:r>
                      <a:endParaRPr lang="en-US" sz="1100" dirty="0">
                        <a:solidFill>
                          <a:srgbClr val="000000"/>
                        </a:solidFill>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aseline="0" dirty="0" smtClean="0">
                          <a:solidFill>
                            <a:srgbClr val="000000"/>
                          </a:solidFill>
                          <a:latin typeface="Eurostile"/>
                          <a:cs typeface="Eurostile"/>
                        </a:rPr>
                        <a:t>LED Strip Lighting</a:t>
                      </a:r>
                      <a:endParaRPr lang="en-US" sz="1100" dirty="0">
                        <a:solidFill>
                          <a:srgbClr val="000000"/>
                        </a:solidFill>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Super</a:t>
                      </a:r>
                      <a:r>
                        <a:rPr lang="en-US" sz="1100" baseline="0" dirty="0" smtClean="0">
                          <a:latin typeface="Eurostile"/>
                          <a:cs typeface="Eurostile"/>
                        </a:rPr>
                        <a:t> Bright LEDs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i="1" baseline="0" dirty="0" smtClean="0">
                          <a:latin typeface="Eurostile"/>
                          <a:cs typeface="Eurostile"/>
                        </a:rPr>
                        <a:t>Extra strips remaining from under-cabinet kitchen installation are to be used. Please see Section 8 for more info.</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i="1"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b="0" kern="1200" dirty="0" smtClean="0">
                          <a:solidFill>
                            <a:schemeClr val="tx1"/>
                          </a:solidFill>
                          <a:latin typeface="Eurostile"/>
                          <a:ea typeface="+mn-ea"/>
                          <a:cs typeface="Eurostile"/>
                        </a:rPr>
                        <a:t>KLUS Surface Mount Aluminum LED Profile Housing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 x 900</a:t>
                      </a:r>
                      <a:r>
                        <a:rPr lang="en-US" sz="1100" baseline="0" dirty="0" smtClean="0">
                          <a:latin typeface="Eurostile"/>
                          <a:cs typeface="Eurostile"/>
                        </a:rPr>
                        <a:t>L (both strip and housing)</a:t>
                      </a:r>
                    </a:p>
                    <a:p>
                      <a:endParaRPr lang="en-US" sz="1100" baseline="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kern="1200" dirty="0" smtClean="0">
                          <a:solidFill>
                            <a:schemeClr val="tx1"/>
                          </a:solidFill>
                          <a:latin typeface="Eurostile"/>
                          <a:ea typeface="+mn-ea"/>
                          <a:cs typeface="Eurostile"/>
                        </a:rPr>
                        <a:t>NFLSK-UC </a:t>
                      </a:r>
                    </a:p>
                    <a:p>
                      <a:endParaRPr lang="en-US" sz="1100" kern="1200" dirty="0" smtClean="0">
                        <a:solidFill>
                          <a:schemeClr val="tx1"/>
                        </a:solidFill>
                        <a:latin typeface="Eurostile"/>
                        <a:ea typeface="+mn-ea"/>
                        <a:cs typeface="Eurostile"/>
                      </a:endParaRPr>
                    </a:p>
                    <a:p>
                      <a:r>
                        <a:rPr lang="en-US" sz="1100" kern="1200" dirty="0" smtClean="0">
                          <a:solidFill>
                            <a:schemeClr val="tx1"/>
                          </a:solidFill>
                          <a:latin typeface="Eurostile"/>
                          <a:ea typeface="+mn-ea"/>
                          <a:cs typeface="Eurostile"/>
                        </a:rPr>
                        <a:t>Housing part#:</a:t>
                      </a:r>
                    </a:p>
                    <a:p>
                      <a:r>
                        <a:rPr lang="en-US" sz="1100" kern="1200" dirty="0" smtClean="0">
                          <a:solidFill>
                            <a:schemeClr val="tx1"/>
                          </a:solidFill>
                          <a:latin typeface="Eurostile"/>
                          <a:ea typeface="+mn-ea"/>
                          <a:cs typeface="Eurostile"/>
                        </a:rPr>
                        <a:t>B5390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Copper,</a:t>
                      </a:r>
                      <a:r>
                        <a:rPr lang="en-US" sz="1100" baseline="0" dirty="0" smtClean="0">
                          <a:latin typeface="Eurostile"/>
                          <a:cs typeface="Eurostile"/>
                        </a:rPr>
                        <a:t> A</a:t>
                      </a:r>
                      <a:r>
                        <a:rPr lang="en-US" sz="1100" dirty="0" smtClean="0">
                          <a:latin typeface="Eurostile"/>
                          <a:cs typeface="Eurostile"/>
                        </a:rPr>
                        <a:t>luminum</a:t>
                      </a:r>
                      <a:r>
                        <a:rPr lang="en-US" sz="1100" baseline="0" dirty="0" smtClean="0">
                          <a:latin typeface="Eurostile"/>
                          <a:cs typeface="Eurostile"/>
                        </a:rPr>
                        <a:t> housing</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Diffused lens cover</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Each</a:t>
                      </a:r>
                      <a:r>
                        <a:rPr lang="en-US" sz="1100" baseline="0" dirty="0" smtClean="0">
                          <a:latin typeface="Eurostile"/>
                          <a:cs typeface="Eurostile"/>
                        </a:rPr>
                        <a:t> </a:t>
                      </a:r>
                      <a:r>
                        <a:rPr lang="en-US" sz="1100" dirty="0" smtClean="0">
                          <a:latin typeface="Eurostile"/>
                          <a:cs typeface="Eurostile"/>
                        </a:rPr>
                        <a:t>strip:</a:t>
                      </a:r>
                      <a:r>
                        <a:rPr lang="en-US" sz="1100" baseline="0" dirty="0" smtClean="0">
                          <a:latin typeface="Eurostile"/>
                          <a:cs typeface="Eurostile"/>
                        </a:rPr>
                        <a:t> 900 cut length (as close as cut indicating dashed lines allow);  </a:t>
                      </a:r>
                    </a:p>
                    <a:p>
                      <a:endParaRPr lang="en-US" sz="1100" baseline="0" dirty="0" smtClean="0">
                        <a:latin typeface="Eurostile"/>
                        <a:cs typeface="Eurostile"/>
                      </a:endParaRPr>
                    </a:p>
                    <a:p>
                      <a:r>
                        <a:rPr lang="en-US" sz="1100" baseline="0" dirty="0" smtClean="0">
                          <a:latin typeface="Eurostile"/>
                          <a:cs typeface="Eurostile"/>
                        </a:rPr>
                        <a:t>Strip: W=8, total H=2</a:t>
                      </a:r>
                    </a:p>
                    <a:p>
                      <a:endParaRPr lang="en-US" sz="1100" baseline="0" dirty="0" smtClean="0">
                        <a:latin typeface="Eurostile"/>
                        <a:cs typeface="Eurostile"/>
                      </a:endParaRPr>
                    </a:p>
                    <a:p>
                      <a:r>
                        <a:rPr lang="en-US" sz="1100" baseline="0" dirty="0" smtClean="0">
                          <a:latin typeface="Eurostile"/>
                          <a:cs typeface="Eurostile"/>
                        </a:rPr>
                        <a:t>Housing:</a:t>
                      </a:r>
                    </a:p>
                    <a:p>
                      <a:r>
                        <a:rPr lang="en-US" sz="1100" baseline="0" dirty="0" smtClean="0">
                          <a:latin typeface="Eurostile"/>
                          <a:cs typeface="Eurostile"/>
                        </a:rPr>
                        <a:t>W=15, H=6</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LED </a:t>
                      </a:r>
                      <a:r>
                        <a:rPr lang="en-US" sz="1100" kern="1200" dirty="0" smtClean="0">
                          <a:solidFill>
                            <a:schemeClr val="tx1"/>
                          </a:solidFill>
                          <a:latin typeface="Eurostile"/>
                          <a:ea typeface="+mn-ea"/>
                          <a:cs typeface="Eurostile"/>
                        </a:rPr>
                        <a:t>4500K color temperature, Natural White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Switch</a:t>
                      </a:r>
                      <a:r>
                        <a:rPr lang="en-US" sz="1100" baseline="0" dirty="0" smtClean="0">
                          <a:latin typeface="Eurostile"/>
                          <a:cs typeface="Eurostile"/>
                        </a:rPr>
                        <a:t> with pilot lamp</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 Reflected Ceiling</a:t>
                      </a:r>
                      <a:r>
                        <a:rPr lang="en-US" sz="1100" baseline="0" dirty="0" smtClean="0">
                          <a:latin typeface="Eurostile"/>
                          <a:cs typeface="Eurostile"/>
                        </a:rPr>
                        <a:t> Plan - First Floor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pPr algn="l">
                        <a:spcAft>
                          <a:spcPts val="0"/>
                        </a:spcAft>
                      </a:pPr>
                      <a:r>
                        <a:rPr lang="en-US" sz="1100" dirty="0" smtClean="0">
                          <a:effectLst/>
                          <a:latin typeface="Eurostile"/>
                          <a:ea typeface="ＭＳ 明朝"/>
                          <a:cs typeface="Eurostile"/>
                          <a:hlinkClick r:id="rId3"/>
                        </a:rPr>
                        <a:t>http://www.superbrightleds.com/moreinfo/top-emitting/nflsk-uc-series-under-cabinet-led-flexible-light-strip-kit/1426/</a:t>
                      </a:r>
                      <a:r>
                        <a:rPr lang="en-US" sz="1100" baseline="0" dirty="0" smtClean="0">
                          <a:effectLst/>
                          <a:latin typeface="Eurostile"/>
                          <a:ea typeface="ＭＳ 明朝"/>
                          <a:cs typeface="Eurostile"/>
                        </a:rPr>
                        <a:t> </a:t>
                      </a:r>
                      <a:endParaRPr lang="en-US" sz="1100" dirty="0" smtClean="0">
                        <a:effectLst/>
                        <a:latin typeface="Eurostile"/>
                        <a:ea typeface="ＭＳ 明朝"/>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i="0" baseline="0" dirty="0" smtClean="0">
                          <a:latin typeface="Eurostile"/>
                          <a:cs typeface="Eurostile"/>
                        </a:rPr>
                        <a:t>Requires </a:t>
                      </a:r>
                      <a:r>
                        <a:rPr lang="en-US" sz="1100" b="0" kern="1200" dirty="0" smtClean="0">
                          <a:solidFill>
                            <a:schemeClr val="tx1"/>
                          </a:solidFill>
                          <a:latin typeface="Eurostile"/>
                          <a:ea typeface="+mn-ea"/>
                          <a:cs typeface="Eurostile"/>
                        </a:rPr>
                        <a:t>12VDC CPS series Power Supply (from manufacturer).</a:t>
                      </a:r>
                      <a:endParaRPr lang="en-US" sz="1100" i="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i="0" baseline="0" dirty="0" smtClean="0">
                          <a:latin typeface="Eurostile"/>
                          <a:cs typeface="Eurostile"/>
                        </a:rPr>
                        <a:t>The 2 strips are to be installed parallel to each other, see drawing for placement.</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0" i="0" kern="1200" baseline="0" dirty="0" smtClean="0">
                          <a:solidFill>
                            <a:schemeClr val="tx1"/>
                          </a:solidFill>
                          <a:latin typeface="Eurostile"/>
                          <a:ea typeface="+mn-ea"/>
                          <a:cs typeface="Eurostile"/>
                        </a:rPr>
                        <a:t>To be installed inside housing with diffused lens cover:</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0" i="0" baseline="0" dirty="0" smtClean="0">
                          <a:latin typeface="Eurostile"/>
                          <a:cs typeface="Eurostile"/>
                          <a:hlinkClick r:id="rId4"/>
                        </a:rPr>
                        <a:t>http://www.superbrightleds.com/moreinfo/led-strips-and-bars/klus-b5390--eco-series-surface-mount-aluminum-led-profile-housing-tami/1559/3682/</a:t>
                      </a:r>
                      <a:r>
                        <a:rPr lang="en-US" sz="1100" b="0" i="0" baseline="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357231022"/>
              </p:ext>
            </p:extLst>
          </p:nvPr>
        </p:nvGraphicFramePr>
        <p:xfrm>
          <a:off x="625365" y="7047080"/>
          <a:ext cx="11024773" cy="714805"/>
        </p:xfrm>
        <a:graphic>
          <a:graphicData uri="http://schemas.openxmlformats.org/drawingml/2006/table">
            <a:tbl>
              <a:tblPr firstRow="1" bandRow="1">
                <a:tableStyleId>{2D5ABB26-0587-4C30-8999-92F81FD0307C}</a:tableStyleId>
              </a:tblPr>
              <a:tblGrid>
                <a:gridCol w="3598753"/>
                <a:gridCol w="1440086"/>
                <a:gridCol w="3232835"/>
                <a:gridCol w="2753099"/>
              </a:tblGrid>
              <a:tr h="183098">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194733">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69334">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Double</a:t>
                      </a:r>
                      <a:r>
                        <a:rPr lang="en-US" sz="1100" baseline="0" dirty="0" smtClean="0">
                          <a:latin typeface="Eurostile"/>
                          <a:cs typeface="Eurostile"/>
                        </a:rPr>
                        <a:t>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60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Single </a:t>
                      </a:r>
                      <a:r>
                        <a:rPr lang="en-US" sz="1100" baseline="0" dirty="0" smtClean="0">
                          <a:latin typeface="Eurostile"/>
                          <a:cs typeface="Eurostile"/>
                        </a:rPr>
                        <a:t>switched socket outlet</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14</a:t>
            </a:fld>
            <a:endParaRPr lang="en-US" dirty="0"/>
          </a:p>
        </p:txBody>
      </p:sp>
    </p:spTree>
    <p:extLst>
      <p:ext uri="{BB962C8B-B14F-4D97-AF65-F5344CB8AC3E}">
        <p14:creationId xmlns:p14="http://schemas.microsoft.com/office/powerpoint/2010/main" val="298523895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12"/>
              <a:defRPr/>
            </a:pPr>
            <a:r>
              <a:rPr lang="en-US" sz="1800" b="1" dirty="0">
                <a:latin typeface="Eurostile"/>
                <a:ea typeface="ＭＳ 明朝"/>
                <a:cs typeface="Eurostile"/>
              </a:rPr>
              <a:t> </a:t>
            </a:r>
            <a:r>
              <a:rPr lang="en-US" sz="1800" b="1" dirty="0" smtClean="0">
                <a:latin typeface="Eurostile"/>
                <a:ea typeface="ＭＳ 明朝"/>
                <a:cs typeface="Eurostile"/>
              </a:rPr>
              <a:t> MASTER BEDROOM</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3263531086"/>
              </p:ext>
            </p:extLst>
          </p:nvPr>
        </p:nvGraphicFramePr>
        <p:xfrm>
          <a:off x="625365" y="1888055"/>
          <a:ext cx="11024768" cy="5564294"/>
        </p:xfrm>
        <a:graphic>
          <a:graphicData uri="http://schemas.openxmlformats.org/drawingml/2006/table">
            <a:tbl>
              <a:tblPr firstRow="1" bandRow="1">
                <a:tableStyleId>{2D5ABB26-0587-4C30-8999-92F81FD0307C}</a:tableStyleId>
              </a:tblPr>
              <a:tblGrid>
                <a:gridCol w="509168"/>
                <a:gridCol w="931334"/>
                <a:gridCol w="770466"/>
                <a:gridCol w="575734"/>
                <a:gridCol w="845239"/>
                <a:gridCol w="611496"/>
                <a:gridCol w="752610"/>
                <a:gridCol w="1152434"/>
                <a:gridCol w="619335"/>
                <a:gridCol w="1128915"/>
                <a:gridCol w="977504"/>
                <a:gridCol w="2150533"/>
              </a:tblGrid>
              <a:tr h="245534">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smtClean="0">
                        <a:effectLst/>
                        <a:latin typeface="Eurostile"/>
                        <a:ea typeface="ＭＳ 明朝"/>
                        <a:cs typeface="Eurostile"/>
                      </a:endParaRPr>
                    </a:p>
                    <a:p>
                      <a:pPr algn="l">
                        <a:spcAft>
                          <a:spcPts val="0"/>
                        </a:spcAft>
                      </a:pP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r>
                        <a:rPr lang="en-US" sz="1000" dirty="0" smtClean="0">
                          <a:latin typeface="Eurostile"/>
                          <a:cs typeface="Eurostile"/>
                        </a:rPr>
                        <a:t>23</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Pendant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Studio Italia Design / </a:t>
                      </a:r>
                      <a:r>
                        <a:rPr lang="en-US" sz="1000" dirty="0" err="1" smtClean="0">
                          <a:latin typeface="Eurostile"/>
                          <a:cs typeface="Eurostile"/>
                        </a:rPr>
                        <a:t>YLighting</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err="1" smtClean="0">
                          <a:latin typeface="Eurostile"/>
                          <a:cs typeface="Eurostile"/>
                        </a:rPr>
                        <a:t>Tris</a:t>
                      </a:r>
                      <a:r>
                        <a:rPr lang="en-US" sz="1000" dirty="0" smtClean="0">
                          <a:latin typeface="Eurostile"/>
                          <a:cs typeface="Eurostile"/>
                        </a:rPr>
                        <a:t> SO1</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2</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N/A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Chrome / Black Glass</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600 Diam.</a:t>
                      </a:r>
                    </a:p>
                    <a:p>
                      <a:r>
                        <a:rPr lang="en-US" sz="1000" dirty="0" smtClean="0">
                          <a:latin typeface="Eurostile"/>
                          <a:cs typeface="Eurostile"/>
                        </a:rPr>
                        <a:t>Drops:</a:t>
                      </a:r>
                    </a:p>
                    <a:p>
                      <a:r>
                        <a:rPr lang="en-US" sz="900" baseline="0" dirty="0" smtClean="0">
                          <a:latin typeface="Eurostile"/>
                          <a:cs typeface="Eurostile"/>
                        </a:rPr>
                        <a:t>For the one above bed: 860, allowing for getting in and out of bed and sitting on bed comfortably; </a:t>
                      </a:r>
                    </a:p>
                    <a:p>
                      <a:r>
                        <a:rPr lang="en-US" sz="900" baseline="0" dirty="0" smtClean="0">
                          <a:latin typeface="Eurostile"/>
                          <a:cs typeface="Eurostile"/>
                        </a:rPr>
                        <a:t>For the one in Dressing Area: 350, allowing for walking under</a:t>
                      </a:r>
                    </a:p>
                    <a:p>
                      <a:r>
                        <a:rPr lang="en-US" sz="900" baseline="0" dirty="0" smtClean="0">
                          <a:latin typeface="Eurostile"/>
                          <a:cs typeface="Eurostile"/>
                        </a:rPr>
                        <a:t>(max drop 2000)</a:t>
                      </a:r>
                      <a:endParaRPr lang="en-US" sz="9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pl-PL" sz="1000" kern="1200" dirty="0" smtClean="0">
                          <a:solidFill>
                            <a:schemeClr val="tx1"/>
                          </a:solidFill>
                          <a:latin typeface="Eurostile"/>
                          <a:ea typeface="+mn-ea"/>
                          <a:cs typeface="Eurostile"/>
                        </a:rPr>
                        <a:t>6 X 60W</a:t>
                      </a:r>
                      <a:r>
                        <a:rPr lang="pl-PL" sz="1000" kern="1200" baseline="0" dirty="0" smtClean="0">
                          <a:solidFill>
                            <a:schemeClr val="tx1"/>
                          </a:solidFill>
                          <a:latin typeface="Eurostile"/>
                          <a:ea typeface="+mn-ea"/>
                          <a:cs typeface="Eurostile"/>
                        </a:rPr>
                        <a:t> </a:t>
                      </a:r>
                      <a:r>
                        <a:rPr lang="pl-PL" sz="1000" kern="1200" dirty="0" smtClean="0">
                          <a:solidFill>
                            <a:schemeClr val="tx1"/>
                          </a:solidFill>
                          <a:latin typeface="Eurostile"/>
                          <a:ea typeface="+mn-ea"/>
                          <a:cs typeface="Eurostile"/>
                        </a:rPr>
                        <a:t>G9 halogen</a:t>
                      </a:r>
                      <a:r>
                        <a:rPr lang="en-US" sz="1000" kern="1200" dirty="0" smtClean="0">
                          <a:solidFill>
                            <a:schemeClr val="tx1"/>
                          </a:solidFill>
                          <a:latin typeface="Eurostile"/>
                          <a:ea typeface="+mn-ea"/>
                          <a:cs typeface="Eurostile"/>
                        </a:rPr>
                        <a:t>	</a:t>
                      </a:r>
                    </a:p>
                    <a:p>
                      <a:endParaRPr lang="en-US" sz="1000" kern="120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dirty="0" smtClean="0">
                          <a:latin typeface="Eurostile"/>
                          <a:cs typeface="Eurostile"/>
                        </a:rPr>
                        <a:t>Dimmer switches</a:t>
                      </a:r>
                      <a:r>
                        <a:rPr lang="en-US" sz="900" baseline="0" dirty="0" smtClean="0">
                          <a:latin typeface="Eurostile"/>
                          <a:cs typeface="Eurostile"/>
                        </a:rPr>
                        <a:t> for lighting control from 4 different locations (as shown on drawings); The 2 control switches located at bedside to be at height 900 (to top of plate) mm to allow for access from sitting in bed.</a:t>
                      </a:r>
                      <a:endParaRPr lang="en-US" sz="900" kern="120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(D17) Reflected Ceiling Plan – First Floor</a:t>
                      </a:r>
                      <a:endParaRPr lang="en-US" sz="1000" baseline="0" dirty="0" smtClean="0">
                        <a:latin typeface="Eurostile"/>
                        <a:cs typeface="Eurostile"/>
                      </a:endParaRPr>
                    </a:p>
                    <a:p>
                      <a:endParaRPr lang="en-US" sz="10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Product</a:t>
                      </a:r>
                      <a:r>
                        <a:rPr lang="en-US" sz="1000" baseline="0" dirty="0" smtClean="0">
                          <a:latin typeface="Eurostile"/>
                          <a:cs typeface="Eurostile"/>
                        </a:rPr>
                        <a:t> Info:</a:t>
                      </a:r>
                    </a:p>
                    <a:p>
                      <a:r>
                        <a:rPr lang="en-US" sz="1000" baseline="0" dirty="0" smtClean="0">
                          <a:latin typeface="Eurostile"/>
                          <a:cs typeface="Eurostile"/>
                          <a:hlinkClick r:id="rId3"/>
                        </a:rPr>
                        <a:t>http://www.ylighting.com/sid-tris-s.html</a:t>
                      </a:r>
                      <a:r>
                        <a:rPr lang="en-US" sz="1000" baseline="0" dirty="0" smtClean="0">
                          <a:latin typeface="Eurostile"/>
                          <a:cs typeface="Eurostile"/>
                        </a:rPr>
                        <a:t> </a:t>
                      </a:r>
                    </a:p>
                    <a:p>
                      <a:r>
                        <a:rPr lang="en-US" sz="1000" baseline="0" dirty="0" smtClean="0">
                          <a:latin typeface="Eurostile"/>
                          <a:cs typeface="Eurostile"/>
                          <a:hlinkClick r:id="rId4"/>
                        </a:rPr>
                        <a:t>http://www.sid-usa.com/prod2.php?nombre=TRIS&amp;subtipo=SO1</a:t>
                      </a:r>
                      <a:r>
                        <a:rPr lang="en-US" sz="1000" baseline="0" dirty="0" smtClean="0">
                          <a:latin typeface="Eurostile"/>
                          <a:cs typeface="Eurostile"/>
                        </a:rPr>
                        <a:t> </a:t>
                      </a:r>
                    </a:p>
                    <a:p>
                      <a:r>
                        <a:rPr lang="en-US" sz="1000" baseline="0" dirty="0" smtClean="0">
                          <a:latin typeface="Eurostile"/>
                          <a:cs typeface="Eurostile"/>
                        </a:rPr>
                        <a:t>Pendants position: one above bed in Sleeping Area, one is Dressing Area. The switches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151467">
                <a:tc>
                  <a:txBody>
                    <a:bodyPr/>
                    <a:lstStyle/>
                    <a:p>
                      <a:r>
                        <a:rPr lang="en-US" sz="1000" dirty="0" smtClean="0">
                          <a:latin typeface="Eurostile"/>
                          <a:cs typeface="Eurostile"/>
                        </a:rPr>
                        <a:t>24</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Pendant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Studio Italia Design</a:t>
                      </a:r>
                      <a:r>
                        <a:rPr lang="en-US" sz="1000" baseline="0" dirty="0" smtClean="0">
                          <a:latin typeface="Eurostile"/>
                          <a:cs typeface="Eurostile"/>
                        </a:rPr>
                        <a:t> / </a:t>
                      </a:r>
                      <a:r>
                        <a:rPr lang="en-US" sz="1000" dirty="0" err="1" smtClean="0">
                          <a:latin typeface="Eurostile"/>
                          <a:cs typeface="Eurostile"/>
                        </a:rPr>
                        <a:t>YLighting</a:t>
                      </a:r>
                      <a:endParaRPr lang="en-US" sz="100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dirty="0" smtClean="0">
                        <a:latin typeface="Eurostile"/>
                        <a:cs typeface="Eurostile"/>
                      </a:endParaRP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err="1" smtClean="0">
                          <a:latin typeface="Eurostile"/>
                          <a:cs typeface="Eurostile"/>
                        </a:rPr>
                        <a:t>Tris</a:t>
                      </a:r>
                      <a:r>
                        <a:rPr lang="en-US" sz="1000" dirty="0" smtClean="0">
                          <a:latin typeface="Eurostile"/>
                          <a:cs typeface="Eurostile"/>
                        </a:rPr>
                        <a:t> SO2</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2</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N/A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Chrome /</a:t>
                      </a:r>
                      <a:r>
                        <a:rPr lang="en-US" sz="1000" baseline="0" dirty="0" smtClean="0">
                          <a:latin typeface="Eurostile"/>
                          <a:cs typeface="Eurostile"/>
                        </a:rPr>
                        <a:t> Black Glass</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360 Diam. Drop:</a:t>
                      </a:r>
                      <a:r>
                        <a:rPr lang="en-US" sz="1000" baseline="0" dirty="0" smtClean="0">
                          <a:latin typeface="Eurostile"/>
                          <a:cs typeface="Eurostile"/>
                        </a:rPr>
                        <a:t> 350 for both, allowing for walking under</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(max drop 2000)</a:t>
                      </a:r>
                      <a:endParaRPr lang="en-US" sz="1000" dirty="0" smtClean="0">
                        <a:latin typeface="Eurostile"/>
                        <a:cs typeface="Eurostile"/>
                      </a:endParaRP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pl-PL" sz="1000" kern="1200" dirty="0" smtClean="0">
                          <a:solidFill>
                            <a:schemeClr val="tx1"/>
                          </a:solidFill>
                          <a:latin typeface="Eurostile"/>
                          <a:ea typeface="+mn-ea"/>
                          <a:cs typeface="Eurostile"/>
                        </a:rPr>
                        <a:t>3 X 40W, G9 halogen</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dirty="0" smtClean="0">
                          <a:latin typeface="Eurostile"/>
                          <a:cs typeface="Eurostile"/>
                        </a:rPr>
                        <a:t>Dimmer switches</a:t>
                      </a:r>
                      <a:r>
                        <a:rPr lang="en-US" sz="900" baseline="0" dirty="0" smtClean="0">
                          <a:latin typeface="Eurostile"/>
                          <a:cs typeface="Eurostile"/>
                        </a:rPr>
                        <a:t> for lighting control from 2 different locations (as shown on drawings)</a:t>
                      </a:r>
                      <a:endParaRPr lang="en-US" sz="900" kern="1200" dirty="0" smtClean="0">
                        <a:solidFill>
                          <a:schemeClr val="tx1"/>
                        </a:solidFill>
                        <a:latin typeface="Eurostile"/>
                        <a:ea typeface="+mn-ea"/>
                        <a:cs typeface="Eurostile"/>
                      </a:endParaRPr>
                    </a:p>
                    <a:p>
                      <a:endParaRPr lang="en-US" sz="9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(D17) Reflected Ceiling Plan – First</a:t>
                      </a:r>
                      <a:r>
                        <a:rPr lang="en-US" sz="1000" baseline="0" dirty="0" smtClean="0">
                          <a:latin typeface="Eurostile"/>
                          <a:cs typeface="Eurostile"/>
                        </a:rPr>
                        <a:t> </a:t>
                      </a:r>
                      <a:r>
                        <a:rPr lang="en-US" sz="1000" dirty="0" smtClean="0">
                          <a:latin typeface="Eurostile"/>
                          <a:cs typeface="Eurostile"/>
                        </a:rPr>
                        <a:t>Floor</a:t>
                      </a:r>
                      <a:endParaRPr lang="en-US" sz="10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dirty="0" smtClean="0">
                          <a:latin typeface="Eurostile"/>
                          <a:cs typeface="Eurostile"/>
                        </a:rPr>
                        <a:t>Product</a:t>
                      </a:r>
                      <a:r>
                        <a:rPr lang="en-US" sz="9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hlinkClick r:id="rId3"/>
                        </a:rPr>
                        <a:t>http://www.ylighting.com/sid-tris-s.html</a:t>
                      </a:r>
                      <a:r>
                        <a:rPr lang="en-US" sz="900" baseline="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hlinkClick r:id="rId5"/>
                        </a:rPr>
                        <a:t>http://www.sid-usa.com/prod2.php?nombre=TRIS&amp;subtipo=SO2</a:t>
                      </a:r>
                      <a:r>
                        <a:rPr lang="en-US" sz="900" baseline="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rPr>
                        <a:t>These 2 pendants are to illuminate the pathway from the Master Bedroom Entrance to the balcony door. The switch at balcony entrance to be located below window sill as location allows.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50145">
                <a:tc>
                  <a:txBody>
                    <a:bodyPr/>
                    <a:lstStyle/>
                    <a:p>
                      <a:r>
                        <a:rPr lang="en-US" sz="1000" dirty="0" smtClean="0">
                          <a:latin typeface="Eurostile"/>
                          <a:cs typeface="Eurostile"/>
                        </a:rPr>
                        <a:t>25</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LED Wall Lamp</a:t>
                      </a:r>
                      <a:endParaRPr lang="en-US" sz="100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effectLst/>
                          <a:latin typeface="Eurostile"/>
                          <a:ea typeface="ＭＳ 明朝"/>
                          <a:cs typeface="Eurostile"/>
                        </a:rPr>
                        <a:t>*</a:t>
                      </a:r>
                      <a:r>
                        <a:rPr lang="en-US" sz="1000" b="1" u="sng" dirty="0" smtClean="0">
                          <a:effectLst/>
                          <a:latin typeface="Eurostile"/>
                          <a:ea typeface="ＭＳ 明朝"/>
                          <a:cs typeface="Eurostile"/>
                        </a:rPr>
                        <a:t>See</a:t>
                      </a:r>
                      <a:r>
                        <a:rPr lang="en-US" sz="1000" b="1" u="sng" baseline="0" dirty="0" smtClean="0">
                          <a:effectLst/>
                          <a:latin typeface="Eurostile"/>
                          <a:ea typeface="ＭＳ 明朝"/>
                          <a:cs typeface="Eurostile"/>
                        </a:rPr>
                        <a:t> ADDITIONAL INFO &gt;&gt;&gt;&gt;&gt;&gt;&gt;</a:t>
                      </a:r>
                      <a:endParaRPr lang="en-US" sz="1000" b="1" u="sng" dirty="0" smtClean="0">
                        <a:effectLst/>
                        <a:latin typeface="Eurostile"/>
                        <a:ea typeface="ＭＳ 明朝"/>
                        <a:cs typeface="Eurostile"/>
                      </a:endParaRP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IKEA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kern="1200" dirty="0" smtClean="0">
                          <a:solidFill>
                            <a:schemeClr val="tx1"/>
                          </a:solidFill>
                          <a:latin typeface="Eurostile"/>
                          <a:ea typeface="+mn-ea"/>
                          <a:cs typeface="Eurostile"/>
                        </a:rPr>
                        <a:t>IKEA PS 2012</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2</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700" kern="1200" dirty="0" smtClean="0">
                          <a:solidFill>
                            <a:schemeClr val="tx1"/>
                          </a:solidFill>
                          <a:latin typeface="Eurostile"/>
                          <a:ea typeface="+mn-ea"/>
                          <a:cs typeface="Eurostile"/>
                        </a:rPr>
                        <a:t>002.117.00</a:t>
                      </a:r>
                      <a:endParaRPr lang="en-US" sz="7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Black</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Max. length: 900</a:t>
                      </a:r>
                    </a:p>
                    <a:p>
                      <a:r>
                        <a:rPr lang="en-US" sz="1000" kern="1200" dirty="0" smtClean="0">
                          <a:solidFill>
                            <a:schemeClr val="tx1"/>
                          </a:solidFill>
                          <a:latin typeface="Eurostile"/>
                          <a:ea typeface="+mn-ea"/>
                          <a:cs typeface="Eurostile"/>
                        </a:rPr>
                        <a:t>Max. width: 550</a:t>
                      </a:r>
                    </a:p>
                    <a:p>
                      <a:r>
                        <a:rPr lang="en-US" sz="1000" kern="1200" dirty="0" smtClean="0">
                          <a:solidFill>
                            <a:schemeClr val="tx1"/>
                          </a:solidFill>
                          <a:latin typeface="Eurostile"/>
                          <a:ea typeface="+mn-ea"/>
                          <a:cs typeface="Eurostile"/>
                        </a:rPr>
                        <a:t>Height: 300 </a:t>
                      </a:r>
                    </a:p>
                    <a:p>
                      <a:r>
                        <a:rPr lang="en-US" sz="1000" kern="1200" dirty="0" smtClean="0">
                          <a:solidFill>
                            <a:schemeClr val="tx1"/>
                          </a:solidFill>
                          <a:latin typeface="Eurostile"/>
                          <a:ea typeface="+mn-ea"/>
                          <a:cs typeface="Eurostile"/>
                        </a:rPr>
                        <a:t>Cord length: 2400</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Built-in LED light source, 2700 K, Warm White</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dirty="0" smtClean="0">
                          <a:latin typeface="Eurostile"/>
                          <a:cs typeface="Eurostile"/>
                        </a:rPr>
                        <a:t>Plugged</a:t>
                      </a:r>
                      <a:r>
                        <a:rPr lang="en-US" sz="900" baseline="0" dirty="0" smtClean="0">
                          <a:latin typeface="Eurostile"/>
                          <a:cs typeface="Eurostile"/>
                        </a:rPr>
                        <a:t> into lamp sockets controlled by wall switches in 2 different locations (one at outside entry point, and one inside the room for easy access once door is closed from the inside). Each lamp to have its own local switch as well.</a:t>
                      </a:r>
                      <a:endParaRPr lang="en-US" sz="9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Lamp sockets shown on (D19) Electrical Plan  - First Floor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i="0" dirty="0" smtClean="0">
                          <a:latin typeface="Eurostile"/>
                          <a:cs typeface="Eurostile"/>
                        </a:rPr>
                        <a:t>Product</a:t>
                      </a:r>
                      <a:r>
                        <a:rPr lang="en-US" sz="900" i="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i="0" baseline="0" dirty="0" smtClean="0">
                          <a:latin typeface="Eurostile"/>
                          <a:cs typeface="Eurostile"/>
                          <a:hlinkClick r:id="rId6"/>
                        </a:rPr>
                        <a:t>http://www.ikea.com/ca/en/catalog/products/00211700/</a:t>
                      </a:r>
                      <a:r>
                        <a:rPr lang="en-US" sz="900" i="0" baseline="0" dirty="0" smtClean="0">
                          <a:latin typeface="Eurostile"/>
                          <a:cs typeface="Eurostile"/>
                        </a:rPr>
                        <a:t> </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i="1" baseline="0" dirty="0" smtClean="0">
                          <a:latin typeface="Eurostile"/>
                          <a:cs typeface="Eurostile"/>
                        </a:rPr>
                        <a:t>Not to be hardwired. Installation height: 850 mm (floor to mid-base, with min height above low nightstand allowed). Please see Master Bedroom Elevation MB1and Furnishing Layout – First Floor drawing for positioning.</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i="1" baseline="0" dirty="0" smtClean="0">
                          <a:latin typeface="Eurostile"/>
                          <a:cs typeface="Eurostile"/>
                        </a:rPr>
                        <a:t>May be installed by the decorators (included here for clarity).</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90521294"/>
              </p:ext>
            </p:extLst>
          </p:nvPr>
        </p:nvGraphicFramePr>
        <p:xfrm>
          <a:off x="625365" y="7615935"/>
          <a:ext cx="11024773" cy="868897"/>
        </p:xfrm>
        <a:graphic>
          <a:graphicData uri="http://schemas.openxmlformats.org/drawingml/2006/table">
            <a:tbl>
              <a:tblPr firstRow="1" bandRow="1">
                <a:tableStyleId>{2D5ABB26-0587-4C30-8999-92F81FD0307C}</a:tableStyleId>
              </a:tblPr>
              <a:tblGrid>
                <a:gridCol w="3049168"/>
                <a:gridCol w="821267"/>
                <a:gridCol w="2142067"/>
                <a:gridCol w="5012271"/>
              </a:tblGrid>
              <a:tr h="183098">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194733">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69334">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Double</a:t>
                      </a:r>
                      <a:r>
                        <a:rPr lang="en-US" sz="1000" baseline="0" dirty="0" smtClean="0">
                          <a:latin typeface="Eurostile"/>
                          <a:cs typeface="Eurostile"/>
                        </a:rPr>
                        <a:t> switched socket outlet</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4</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(D19) Electrical Plan – First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000" baseline="0" dirty="0" smtClean="0">
                          <a:latin typeface="Eurostile"/>
                          <a:cs typeface="Eurostile"/>
                        </a:rPr>
                        <a:t>S</a:t>
                      </a:r>
                      <a:r>
                        <a:rPr lang="en-US" sz="1000" dirty="0" smtClean="0">
                          <a:latin typeface="Eurostile"/>
                          <a:cs typeface="Eurostile"/>
                        </a:rPr>
                        <a:t>tandard</a:t>
                      </a:r>
                      <a:r>
                        <a:rPr lang="en-US" sz="1000" baseline="0" dirty="0" smtClean="0">
                          <a:latin typeface="Eurostile"/>
                          <a:cs typeface="Eurostile"/>
                        </a:rPr>
                        <a:t> height.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60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0" dirty="0" smtClean="0">
                          <a:effectLst/>
                          <a:latin typeface="Eurostile"/>
                          <a:ea typeface="ＭＳ 明朝"/>
                          <a:cs typeface="Eurostile"/>
                        </a:rPr>
                        <a:t>Single </a:t>
                      </a:r>
                      <a:r>
                        <a:rPr lang="en-US" sz="1000" baseline="0" dirty="0" smtClean="0">
                          <a:latin typeface="Eurostile"/>
                          <a:cs typeface="Eurostile"/>
                        </a:rPr>
                        <a:t>switched socket outlet</a:t>
                      </a:r>
                      <a:endParaRPr lang="en-US" sz="10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0" dirty="0" smtClean="0">
                          <a:effectLst/>
                          <a:latin typeface="Eurostile"/>
                          <a:ea typeface="ＭＳ 明朝"/>
                          <a:cs typeface="Eurostile"/>
                        </a:rPr>
                        <a:t>4</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(D19) Electrical Plan – First Floor</a:t>
                      </a:r>
                      <a:endParaRPr lang="en-US" sz="10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rowSpan="2">
                  <a:txBody>
                    <a:bodyPr/>
                    <a:lstStyle/>
                    <a:p>
                      <a:r>
                        <a:rPr lang="en-US" sz="1000" dirty="0" smtClean="0">
                          <a:latin typeface="Eurostile"/>
                          <a:cs typeface="Eurostile"/>
                        </a:rPr>
                        <a:t>The ones</a:t>
                      </a:r>
                      <a:r>
                        <a:rPr lang="en-US" sz="1000" baseline="0" dirty="0" smtClean="0">
                          <a:latin typeface="Eurostile"/>
                          <a:cs typeface="Eurostile"/>
                        </a:rPr>
                        <a:t> at the bedside tables to be positioned at height of 150 mm to allow them to be hidden out of view behind the low sitting bed frame. All others at s</a:t>
                      </a:r>
                      <a:r>
                        <a:rPr lang="en-US" sz="1000" dirty="0" smtClean="0">
                          <a:latin typeface="Eurostile"/>
                          <a:cs typeface="Eurostile"/>
                        </a:rPr>
                        <a:t>tandard</a:t>
                      </a:r>
                      <a:r>
                        <a:rPr lang="en-US" sz="1000" baseline="0" dirty="0" smtClean="0">
                          <a:latin typeface="Eurostile"/>
                          <a:cs typeface="Eurostile"/>
                        </a:rPr>
                        <a:t> height.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160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0" dirty="0" smtClean="0">
                          <a:effectLst/>
                          <a:latin typeface="Eurostile"/>
                          <a:ea typeface="ＭＳ 明朝"/>
                          <a:cs typeface="Eurostile"/>
                        </a:rPr>
                        <a:t>Single lamp</a:t>
                      </a:r>
                      <a:r>
                        <a:rPr lang="en-US" sz="1000" b="0" baseline="0" dirty="0" smtClean="0">
                          <a:effectLst/>
                          <a:latin typeface="Eurostile"/>
                          <a:ea typeface="ＭＳ 明朝"/>
                          <a:cs typeface="Eurostile"/>
                        </a:rPr>
                        <a:t> </a:t>
                      </a:r>
                      <a:r>
                        <a:rPr lang="en-US" sz="1000" b="0" dirty="0" smtClean="0">
                          <a:effectLst/>
                          <a:latin typeface="Eurostile"/>
                          <a:ea typeface="ＭＳ 明朝"/>
                          <a:cs typeface="Eurostile"/>
                        </a:rPr>
                        <a:t>socket</a:t>
                      </a:r>
                      <a:r>
                        <a:rPr lang="en-US" sz="1000" b="0" baseline="0" dirty="0" smtClean="0">
                          <a:effectLst/>
                          <a:latin typeface="Eurostile"/>
                          <a:ea typeface="ＭＳ 明朝"/>
                          <a:cs typeface="Eurostile"/>
                        </a:rPr>
                        <a:t> outlet (controlled from wall switch)</a:t>
                      </a:r>
                      <a:endParaRPr lang="en-US" sz="10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0" dirty="0" smtClean="0">
                          <a:effectLst/>
                          <a:latin typeface="Eurostile"/>
                          <a:ea typeface="ＭＳ 明朝"/>
                          <a:cs typeface="Eurostile"/>
                        </a:rPr>
                        <a:t>5</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(D19) Electrical Plan – First Floor</a:t>
                      </a:r>
                      <a:endParaRPr lang="en-US" sz="10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v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15</a:t>
            </a:fld>
            <a:endParaRPr lang="en-US" dirty="0"/>
          </a:p>
        </p:txBody>
      </p:sp>
    </p:spTree>
    <p:extLst>
      <p:ext uri="{BB962C8B-B14F-4D97-AF65-F5344CB8AC3E}">
        <p14:creationId xmlns:p14="http://schemas.microsoft.com/office/powerpoint/2010/main" val="419417079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46510" y="1527207"/>
            <a:ext cx="3631685" cy="369332"/>
          </a:xfrm>
          <a:prstGeom prst="rect">
            <a:avLst/>
          </a:prstGeom>
          <a:noFill/>
        </p:spPr>
        <p:txBody>
          <a:bodyPr wrap="square" rtlCol="0">
            <a:spAutoFit/>
          </a:bodyPr>
          <a:lstStyle/>
          <a:p>
            <a:pPr marL="342900" indent="-342900">
              <a:buFont typeface="Wingdings" charset="2"/>
              <a:buAutoNum type="arabicPlain" startAt="13"/>
              <a:defRPr/>
            </a:pPr>
            <a:r>
              <a:rPr lang="en-US" sz="1800" b="1" smtClean="0">
                <a:latin typeface="Eurostile"/>
                <a:ea typeface="ＭＳ 明朝"/>
                <a:cs typeface="Eurostile"/>
              </a:rPr>
              <a:t> ENSUITE </a:t>
            </a:r>
            <a:r>
              <a:rPr lang="en-US" sz="1800" b="1" dirty="0" smtClean="0">
                <a:latin typeface="Eurostile"/>
                <a:ea typeface="ＭＳ 明朝"/>
                <a:cs typeface="Eurostile"/>
              </a:rPr>
              <a:t>BATHROOM</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1458684477"/>
              </p:ext>
            </p:extLst>
          </p:nvPr>
        </p:nvGraphicFramePr>
        <p:xfrm>
          <a:off x="625365" y="2175942"/>
          <a:ext cx="11024768" cy="4618239"/>
        </p:xfrm>
        <a:graphic>
          <a:graphicData uri="http://schemas.openxmlformats.org/drawingml/2006/table">
            <a:tbl>
              <a:tblPr firstRow="1" bandRow="1">
                <a:tableStyleId>{2D5ABB26-0587-4C30-8999-92F81FD0307C}</a:tableStyleId>
              </a:tblPr>
              <a:tblGrid>
                <a:gridCol w="559968"/>
                <a:gridCol w="821267"/>
                <a:gridCol w="863600"/>
                <a:gridCol w="651933"/>
                <a:gridCol w="863600"/>
                <a:gridCol w="832582"/>
                <a:gridCol w="742740"/>
                <a:gridCol w="813854"/>
                <a:gridCol w="845460"/>
                <a:gridCol w="1430498"/>
                <a:gridCol w="914400"/>
                <a:gridCol w="1684866"/>
              </a:tblGrid>
              <a:tr h="33580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r>
                        <a:rPr lang="en-US" sz="1100" dirty="0" smtClean="0">
                          <a:latin typeface="Eurostile"/>
                          <a:cs typeface="Eurostile"/>
                        </a:rPr>
                        <a:t>17</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Pendant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John Lewis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Celeste</a:t>
                      </a:r>
                      <a:r>
                        <a:rPr lang="en-US" sz="1100" kern="1200" baseline="0" dirty="0" smtClean="0">
                          <a:solidFill>
                            <a:schemeClr val="tx1"/>
                          </a:solidFill>
                          <a:latin typeface="Eurostile"/>
                          <a:ea typeface="+mn-ea"/>
                          <a:cs typeface="Eurostile"/>
                        </a:rPr>
                        <a:t> Small</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70143009</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Silver, Glass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fr-FR" sz="1100" kern="1200" dirty="0" smtClean="0">
                          <a:solidFill>
                            <a:schemeClr val="tx1"/>
                          </a:solidFill>
                          <a:latin typeface="Eurostile"/>
                          <a:ea typeface="+mn-ea"/>
                          <a:cs typeface="Eurostile"/>
                        </a:rPr>
                        <a:t>H220 x W250 x D220,</a:t>
                      </a:r>
                    </a:p>
                    <a:p>
                      <a:r>
                        <a:rPr lang="fr-FR" sz="1100" kern="1200" dirty="0" smtClean="0">
                          <a:solidFill>
                            <a:schemeClr val="tx1"/>
                          </a:solidFill>
                          <a:latin typeface="Eurostile"/>
                          <a:ea typeface="+mn-ea"/>
                          <a:cs typeface="Eurostile"/>
                        </a:rPr>
                        <a:t>Drop 500 (</a:t>
                      </a:r>
                      <a:r>
                        <a:rPr lang="en-GB" sz="1100" kern="1200" dirty="0" smtClean="0">
                          <a:solidFill>
                            <a:schemeClr val="tx1"/>
                          </a:solidFill>
                          <a:latin typeface="Eurostile"/>
                          <a:ea typeface="+mn-ea"/>
                          <a:cs typeface="Eurostile"/>
                        </a:rPr>
                        <a:t>Bottom</a:t>
                      </a:r>
                      <a:r>
                        <a:rPr lang="en-GB" sz="1100" kern="1200" baseline="0" dirty="0" smtClean="0">
                          <a:solidFill>
                            <a:schemeClr val="tx1"/>
                          </a:solidFill>
                          <a:latin typeface="Eurostile"/>
                          <a:ea typeface="+mn-ea"/>
                          <a:cs typeface="Eurostile"/>
                        </a:rPr>
                        <a:t> of light at eye level </a:t>
                      </a:r>
                      <a:r>
                        <a:rPr lang="en-GB" sz="1100" kern="1200" baseline="0" noProof="0" dirty="0" smtClean="0">
                          <a:solidFill>
                            <a:schemeClr val="tx1"/>
                          </a:solidFill>
                          <a:latin typeface="Eurostile"/>
                          <a:ea typeface="+mn-ea"/>
                          <a:cs typeface="Eurostile"/>
                        </a:rPr>
                        <a:t>for</a:t>
                      </a:r>
                      <a:r>
                        <a:rPr lang="en-GB" sz="1100" kern="1200" baseline="0" dirty="0" smtClean="0">
                          <a:solidFill>
                            <a:schemeClr val="tx1"/>
                          </a:solidFill>
                          <a:latin typeface="Eurostile"/>
                          <a:ea typeface="+mn-ea"/>
                          <a:cs typeface="Eurostile"/>
                        </a:rPr>
                        <a:t> a tall person</a:t>
                      </a:r>
                      <a:r>
                        <a:rPr lang="fr-FR" sz="1100" kern="1200" dirty="0" smtClean="0">
                          <a:solidFill>
                            <a:schemeClr val="tx1"/>
                          </a:solidFill>
                          <a:latin typeface="Eurostile"/>
                          <a:ea typeface="+mn-ea"/>
                          <a:cs typeface="Eurostile"/>
                        </a:rPr>
                        <a:t>)</a:t>
                      </a:r>
                    </a:p>
                    <a:p>
                      <a:r>
                        <a:rPr lang="fr-FR" sz="1100" kern="1200" dirty="0" smtClean="0">
                          <a:solidFill>
                            <a:schemeClr val="tx1"/>
                          </a:solidFill>
                          <a:latin typeface="Eurostile"/>
                          <a:ea typeface="+mn-ea"/>
                          <a:cs typeface="Eurostile"/>
                        </a:rPr>
                        <a:t>(Max drop 1100)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 x 40W Max ES </a:t>
                      </a:r>
                      <a:r>
                        <a:rPr lang="en-US" sz="1100" kern="1200" dirty="0" err="1" smtClean="0">
                          <a:solidFill>
                            <a:schemeClr val="tx1"/>
                          </a:solidFill>
                          <a:latin typeface="Eurostile"/>
                          <a:ea typeface="+mn-ea"/>
                          <a:cs typeface="Eurostile"/>
                        </a:rPr>
                        <a:t>Gls</a:t>
                      </a:r>
                      <a:r>
                        <a:rPr lang="en-US" sz="1100" kern="1200" dirty="0" smtClean="0">
                          <a:solidFill>
                            <a:schemeClr val="tx1"/>
                          </a:solidFill>
                          <a:latin typeface="Eurostile"/>
                          <a:ea typeface="+mn-ea"/>
                          <a:cs typeface="Eurostile"/>
                        </a:rPr>
                        <a:t> Standard 'a'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Dimmer switches for control from 2 different locations, both RCD/GFCI protected and located in Bathroom Zone 3, one at entry and one between sinks (ensure appropriate height for placement outside of sink Zones 2)</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 Reflected Ceiling Plan – First Floor</a:t>
                      </a:r>
                      <a:endParaRPr lang="en-US" sz="1100" baseline="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p>
                    <a:p>
                      <a:r>
                        <a:rPr lang="en-US" sz="1100" baseline="0" dirty="0" smtClean="0">
                          <a:latin typeface="Eurostile"/>
                          <a:cs typeface="Eurostile"/>
                          <a:hlinkClick r:id="rId3"/>
                        </a:rPr>
                        <a:t>http://www.johnlewis.com/john-lewis-celeste-silver-small/p231656747</a:t>
                      </a:r>
                      <a:r>
                        <a:rPr lang="en-US" sz="1100" baseline="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087736">
                <a:tc>
                  <a:txBody>
                    <a:bodyPr/>
                    <a:lstStyle/>
                    <a:p>
                      <a:r>
                        <a:rPr lang="en-US" sz="1100" dirty="0" smtClean="0">
                          <a:latin typeface="Eurostile"/>
                          <a:cs typeface="Eurostile"/>
                        </a:rPr>
                        <a:t>18</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Flush Ceiling 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John Lewis</a:t>
                      </a: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Torus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10505010</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Chrome, White Acrylic</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fr-FR" sz="1100" kern="1200" dirty="0" smtClean="0">
                          <a:solidFill>
                            <a:schemeClr val="tx1"/>
                          </a:solidFill>
                          <a:latin typeface="Eurostile"/>
                          <a:ea typeface="+mn-ea"/>
                          <a:cs typeface="Eurostile"/>
                        </a:rPr>
                        <a:t>H105 x Dia.345</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 x 2GX13 fluorescent circular bulb</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Not dimmable. On/off</a:t>
                      </a:r>
                      <a:r>
                        <a:rPr lang="en-US" sz="1000" baseline="0" dirty="0" smtClean="0">
                          <a:latin typeface="Eurostile"/>
                          <a:cs typeface="Eurostile"/>
                        </a:rPr>
                        <a:t> switch at entry point RCD/GFCI protected and located in Bathroom Zone 3 (as shown on drawing)</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 Reflected Ceiling Plan – First Floor</a:t>
                      </a: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hlinkClick r:id="rId4"/>
                        </a:rPr>
                        <a:t>http://www.johnlewis.com/john-lewis-torus-flush-bathroom-ceiling-light/p231744065</a:t>
                      </a:r>
                      <a:r>
                        <a:rPr lang="en-US" sz="1100" baseline="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999065">
                <a:tc>
                  <a:txBody>
                    <a:bodyPr/>
                    <a:lstStyle/>
                    <a:p>
                      <a:r>
                        <a:rPr lang="en-US" sz="1100" dirty="0" smtClean="0">
                          <a:latin typeface="Eurostile"/>
                          <a:cs typeface="Eurostile"/>
                        </a:rPr>
                        <a:t>19</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Recessed Low</a:t>
                      </a:r>
                      <a:r>
                        <a:rPr lang="en-US" sz="1100" baseline="0" dirty="0" smtClean="0">
                          <a:latin typeface="Eurostile"/>
                          <a:cs typeface="Eurostile"/>
                        </a:rPr>
                        <a:t> Voltage </a:t>
                      </a:r>
                      <a:r>
                        <a:rPr lang="en-US" sz="1100" dirty="0" smtClean="0">
                          <a:latin typeface="Eurostile"/>
                          <a:cs typeface="Eurostile"/>
                        </a:rPr>
                        <a:t> Downlight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Saxby Lighting</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kern="1200" dirty="0" smtClean="0">
                          <a:solidFill>
                            <a:schemeClr val="tx1"/>
                          </a:solidFill>
                          <a:latin typeface="Eurostile"/>
                          <a:ea typeface="+mn-ea"/>
                          <a:cs typeface="Eurostile"/>
                        </a:rPr>
                        <a:t>Shield LV IP65 50W</a:t>
                      </a:r>
                      <a:endParaRPr lang="en-US" sz="11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DLF805C</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Chrome,</a:t>
                      </a:r>
                      <a:r>
                        <a:rPr lang="en-US" sz="1100" baseline="0" dirty="0" smtClean="0">
                          <a:latin typeface="Eurostile"/>
                          <a:cs typeface="Eurostile"/>
                        </a:rPr>
                        <a:t> Clear Glass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130H x 86 Dia.</a:t>
                      </a:r>
                      <a:r>
                        <a:rPr lang="en-US" sz="1100" kern="1200" baseline="0" dirty="0" smtClean="0">
                          <a:solidFill>
                            <a:schemeClr val="tx1"/>
                          </a:solidFill>
                          <a:latin typeface="Eurostile"/>
                          <a:ea typeface="+mn-ea"/>
                          <a:cs typeface="Eurostile"/>
                        </a:rPr>
                        <a:t> </a:t>
                      </a:r>
                      <a:r>
                        <a:rPr lang="en-US" sz="1100" kern="1200" dirty="0" smtClean="0">
                          <a:solidFill>
                            <a:schemeClr val="tx1"/>
                          </a:solidFill>
                          <a:latin typeface="Eurostile"/>
                          <a:ea typeface="+mn-ea"/>
                          <a:cs typeface="Eurostile"/>
                        </a:rPr>
                        <a:t>x 5 Projection </a:t>
                      </a:r>
                      <a:r>
                        <a:rPr lang="en-US" sz="1100" b="0" kern="1200" dirty="0" smtClean="0">
                          <a:solidFill>
                            <a:schemeClr val="tx1"/>
                          </a:solidFill>
                          <a:latin typeface="Eurostile"/>
                          <a:ea typeface="+mn-ea"/>
                          <a:cs typeface="Eurostile"/>
                        </a:rPr>
                        <a:t>Cut Out </a:t>
                      </a:r>
                      <a:r>
                        <a:rPr lang="en-US" sz="1100" b="1" kern="1200" dirty="0" smtClean="0">
                          <a:solidFill>
                            <a:schemeClr val="tx1"/>
                          </a:solidFill>
                          <a:latin typeface="Eurostile"/>
                          <a:ea typeface="+mn-ea"/>
                          <a:cs typeface="Eurostile"/>
                        </a:rPr>
                        <a:t>: </a:t>
                      </a:r>
                      <a:r>
                        <a:rPr lang="en-US" sz="1100" b="0" kern="1200" dirty="0" smtClean="0">
                          <a:solidFill>
                            <a:schemeClr val="tx1"/>
                          </a:solidFill>
                          <a:latin typeface="Eurostile"/>
                          <a:ea typeface="+mn-ea"/>
                          <a:cs typeface="Eurostile"/>
                        </a:rPr>
                        <a:t>66 Diameter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 x 50W GU5.3 MR16 reflector (included)</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Dimmer</a:t>
                      </a:r>
                      <a:r>
                        <a:rPr lang="en-US" sz="1000" baseline="0" dirty="0" smtClean="0">
                          <a:latin typeface="Eurostile"/>
                          <a:cs typeface="Eurostile"/>
                        </a:rPr>
                        <a:t> switch positioned near entry point, RCD/GFCI protected and located in Bathroom Zone 3.</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 Reflected Ceiling Plan – First Floor</a:t>
                      </a: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5"/>
                        </a:rPr>
                        <a:t>http://www.saxbylighting.com/index.php?pg=details&amp;prod=1347</a:t>
                      </a:r>
                      <a:r>
                        <a:rPr lang="en-US" sz="1100" dirty="0" smtClean="0">
                          <a:latin typeface="Eurostile"/>
                          <a:cs typeface="Eurostile"/>
                        </a:rPr>
                        <a:t> </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208302058"/>
              </p:ext>
            </p:extLst>
          </p:nvPr>
        </p:nvGraphicFramePr>
        <p:xfrm>
          <a:off x="625361" y="7142757"/>
          <a:ext cx="11024773" cy="837885"/>
        </p:xfrm>
        <a:graphic>
          <a:graphicData uri="http://schemas.openxmlformats.org/drawingml/2006/table">
            <a:tbl>
              <a:tblPr firstRow="1" bandRow="1">
                <a:tableStyleId>{2D5ABB26-0587-4C30-8999-92F81FD0307C}</a:tableStyleId>
              </a:tblPr>
              <a:tblGrid>
                <a:gridCol w="2617372"/>
                <a:gridCol w="829734"/>
                <a:gridCol w="2116666"/>
                <a:gridCol w="5461001"/>
              </a:tblGrid>
              <a:tr h="265539">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37066">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11680">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Single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Height of outlets</a:t>
                      </a:r>
                      <a:r>
                        <a:rPr lang="en-US" sz="1100" b="0" baseline="0" dirty="0" smtClean="0">
                          <a:effectLst/>
                          <a:latin typeface="Eurostile"/>
                          <a:ea typeface="ＭＳ 明朝"/>
                          <a:cs typeface="Eurostile"/>
                        </a:rPr>
                        <a:t> </a:t>
                      </a:r>
                      <a:r>
                        <a:rPr lang="en-US" sz="1100" b="0" dirty="0" smtClean="0">
                          <a:effectLst/>
                          <a:latin typeface="Eurostile"/>
                          <a:ea typeface="ＭＳ 明朝"/>
                          <a:cs typeface="Eurostile"/>
                        </a:rPr>
                        <a:t>to</a:t>
                      </a:r>
                      <a:r>
                        <a:rPr lang="en-US" sz="1100" b="0" baseline="0" dirty="0" smtClean="0">
                          <a:effectLst/>
                          <a:latin typeface="Eurostile"/>
                          <a:ea typeface="ＭＳ 明朝"/>
                          <a:cs typeface="Eurostile"/>
                        </a:rPr>
                        <a:t> ensure their positioning in Bathroom Zone 3 (outside of Sink Bathroom Zone 2)</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dirty="0"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16</a:t>
            </a:fld>
            <a:endParaRPr lang="en-US" dirty="0"/>
          </a:p>
        </p:txBody>
      </p:sp>
    </p:spTree>
    <p:extLst>
      <p:ext uri="{BB962C8B-B14F-4D97-AF65-F5344CB8AC3E}">
        <p14:creationId xmlns:p14="http://schemas.microsoft.com/office/powerpoint/2010/main" val="323941739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46510" y="1527207"/>
            <a:ext cx="1595557" cy="369332"/>
          </a:xfrm>
          <a:prstGeom prst="rect">
            <a:avLst/>
          </a:prstGeom>
          <a:noFill/>
        </p:spPr>
        <p:txBody>
          <a:bodyPr wrap="square" rtlCol="0">
            <a:spAutoFit/>
          </a:bodyPr>
          <a:lstStyle/>
          <a:p>
            <a:pPr marL="342900" indent="-342900">
              <a:buFont typeface="Wingdings" charset="2"/>
              <a:buAutoNum type="arabicPlain" startAt="14"/>
              <a:defRPr/>
            </a:pPr>
            <a:r>
              <a:rPr lang="en-US" sz="1800" b="1" dirty="0" smtClean="0">
                <a:latin typeface="Eurostile"/>
                <a:ea typeface="ＭＳ 明朝"/>
                <a:cs typeface="Eurostile"/>
              </a:rPr>
              <a:t> PATIO</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2039317752"/>
              </p:ext>
            </p:extLst>
          </p:nvPr>
        </p:nvGraphicFramePr>
        <p:xfrm>
          <a:off x="625365" y="2167466"/>
          <a:ext cx="11024767" cy="2850399"/>
        </p:xfrm>
        <a:graphic>
          <a:graphicData uri="http://schemas.openxmlformats.org/drawingml/2006/table">
            <a:tbl>
              <a:tblPr firstRow="1" bandRow="1">
                <a:tableStyleId>{2D5ABB26-0587-4C30-8999-92F81FD0307C}</a:tableStyleId>
              </a:tblPr>
              <a:tblGrid>
                <a:gridCol w="526102"/>
                <a:gridCol w="945756"/>
                <a:gridCol w="916574"/>
                <a:gridCol w="663726"/>
                <a:gridCol w="790149"/>
                <a:gridCol w="790150"/>
                <a:gridCol w="774346"/>
                <a:gridCol w="916574"/>
                <a:gridCol w="916573"/>
                <a:gridCol w="1311649"/>
                <a:gridCol w="1050898"/>
                <a:gridCol w="1422270"/>
              </a:tblGrid>
              <a:tr h="33580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algn="l">
                        <a:spcAft>
                          <a:spcPts val="0"/>
                        </a:spcAft>
                      </a:pPr>
                      <a:r>
                        <a:rPr lang="en-US" sz="1100" b="1" dirty="0" smtClean="0">
                          <a:effectLst/>
                          <a:latin typeface="Eurostile"/>
                          <a:ea typeface="ＭＳ 明朝"/>
                          <a:cs typeface="Eurostile"/>
                        </a:rPr>
                        <a:t>Ref ID within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r>
                        <a:rPr lang="en-US" sz="1100" dirty="0" smtClean="0">
                          <a:latin typeface="Eurostile"/>
                          <a:cs typeface="Eurostile"/>
                        </a:rPr>
                        <a:t>11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Outdoor Pendant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Troy Lighting</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kern="1200" dirty="0" smtClean="0">
                          <a:solidFill>
                            <a:schemeClr val="tx1"/>
                          </a:solidFill>
                          <a:latin typeface="Eurostile"/>
                          <a:ea typeface="+mn-ea"/>
                          <a:cs typeface="Eurostile"/>
                        </a:rPr>
                        <a:t>Nautilus</a:t>
                      </a:r>
                      <a:endParaRPr lang="en-US" sz="11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F2267EB</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English Bronze / Glass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pl-PL" sz="1100" kern="1200" dirty="0" smtClean="0">
                          <a:solidFill>
                            <a:schemeClr val="tx1"/>
                          </a:solidFill>
                          <a:latin typeface="Eurostile"/>
                          <a:ea typeface="+mn-ea"/>
                          <a:cs typeface="Eurostile"/>
                        </a:rPr>
                        <a:t>260.35(10 1/4”)W </a:t>
                      </a:r>
                    </a:p>
                    <a:p>
                      <a:r>
                        <a:rPr lang="pl-PL" sz="1100" kern="1200" dirty="0" smtClean="0">
                          <a:solidFill>
                            <a:schemeClr val="tx1"/>
                          </a:solidFill>
                          <a:latin typeface="Eurostile"/>
                          <a:ea typeface="+mn-ea"/>
                          <a:cs typeface="Eurostile"/>
                        </a:rPr>
                        <a:t>x </a:t>
                      </a:r>
                    </a:p>
                    <a:p>
                      <a:r>
                        <a:rPr lang="pl-PL" sz="1100" kern="1200" dirty="0" smtClean="0">
                          <a:solidFill>
                            <a:schemeClr val="tx1"/>
                          </a:solidFill>
                          <a:latin typeface="Eurostile"/>
                          <a:ea typeface="+mn-ea"/>
                          <a:cs typeface="Eurostile"/>
                        </a:rPr>
                        <a:t>333.38(13.125”)H</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a:t>
                      </a:r>
                      <a:r>
                        <a:rPr lang="en-US" sz="1100" kern="1200" baseline="0" dirty="0" smtClean="0">
                          <a:solidFill>
                            <a:schemeClr val="tx1"/>
                          </a:solidFill>
                          <a:latin typeface="Eurostile"/>
                          <a:ea typeface="+mn-ea"/>
                          <a:cs typeface="Eurostile"/>
                        </a:rPr>
                        <a:t> x</a:t>
                      </a:r>
                      <a:r>
                        <a:rPr lang="en-US" sz="1100" kern="1200" dirty="0" smtClean="0">
                          <a:solidFill>
                            <a:schemeClr val="tx1"/>
                          </a:solidFill>
                          <a:latin typeface="Eurostile"/>
                          <a:ea typeface="+mn-ea"/>
                          <a:cs typeface="Eurostile"/>
                        </a:rPr>
                        <a:t> 60 watt Candelabra bulb incandescent </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Dimmer switches</a:t>
                      </a:r>
                      <a:r>
                        <a:rPr lang="en-US" sz="1100" baseline="0" dirty="0" smtClean="0">
                          <a:latin typeface="Eurostile"/>
                          <a:cs typeface="Eurostile"/>
                        </a:rPr>
                        <a:t> for lighting control from 2 different locations (as shown on drawings).</a:t>
                      </a:r>
                    </a:p>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The outside dimmer to be weatherproof (WP); the inside dimmer to be positioned under window sill as location allows.</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(D16) Reflected Ceiling Plan – Ground Floor</a:t>
                      </a:r>
                      <a:endParaRPr lang="en-US" sz="1100" baseline="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p>
                    <a:p>
                      <a:r>
                        <a:rPr lang="en-US" sz="1100" baseline="0" dirty="0" smtClean="0">
                          <a:latin typeface="Eurostile"/>
                          <a:cs typeface="Eurostile"/>
                          <a:hlinkClick r:id="rId3"/>
                        </a:rPr>
                        <a:t>http://www.troylightinglights.com/product/troy-lighting-nautilus-outdoor-pendants-chandeliers-f2267eb.html</a:t>
                      </a:r>
                      <a:r>
                        <a:rPr lang="en-US" sz="1100" baseline="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186621927"/>
              </p:ext>
            </p:extLst>
          </p:nvPr>
        </p:nvGraphicFramePr>
        <p:xfrm>
          <a:off x="625361" y="5779666"/>
          <a:ext cx="11024773" cy="714285"/>
        </p:xfrm>
        <a:graphic>
          <a:graphicData uri="http://schemas.openxmlformats.org/drawingml/2006/table">
            <a:tbl>
              <a:tblPr firstRow="1" bandRow="1">
                <a:tableStyleId>{2D5ABB26-0587-4C30-8999-92F81FD0307C}</a:tableStyleId>
              </a:tblPr>
              <a:tblGrid>
                <a:gridCol w="3598753"/>
                <a:gridCol w="1440086"/>
                <a:gridCol w="3232835"/>
                <a:gridCol w="2753099"/>
              </a:tblGrid>
              <a:tr h="265539">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37066">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11680">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Double</a:t>
                      </a:r>
                      <a:r>
                        <a:rPr lang="en-US" sz="1000" baseline="0" dirty="0" smtClean="0">
                          <a:latin typeface="Eurostile"/>
                          <a:cs typeface="Eurostile"/>
                        </a:rPr>
                        <a:t> switched socket outlet – Weatherproof (WP)</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(D18) Electrical Plan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000" dirty="0" smtClean="0">
                          <a:latin typeface="Eurostile"/>
                          <a:cs typeface="Eurostile"/>
                        </a:rPr>
                        <a:t>Standard</a:t>
                      </a:r>
                      <a:r>
                        <a:rPr lang="en-US" sz="1000" baseline="0" dirty="0" smtClean="0">
                          <a:latin typeface="Eurostile"/>
                          <a:cs typeface="Eurostile"/>
                        </a:rPr>
                        <a:t> height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17</a:t>
            </a:fld>
            <a:endParaRPr lang="en-US" dirty="0"/>
          </a:p>
        </p:txBody>
      </p:sp>
    </p:spTree>
    <p:extLst>
      <p:ext uri="{BB962C8B-B14F-4D97-AF65-F5344CB8AC3E}">
        <p14:creationId xmlns:p14="http://schemas.microsoft.com/office/powerpoint/2010/main" val="307157866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46510" y="1527207"/>
            <a:ext cx="1595557" cy="369332"/>
          </a:xfrm>
          <a:prstGeom prst="rect">
            <a:avLst/>
          </a:prstGeom>
          <a:noFill/>
        </p:spPr>
        <p:txBody>
          <a:bodyPr wrap="square" rtlCol="0">
            <a:spAutoFit/>
          </a:bodyPr>
          <a:lstStyle/>
          <a:p>
            <a:pPr marL="342900" indent="-342900">
              <a:buFont typeface="Wingdings" charset="2"/>
              <a:buAutoNum type="arabicPlain" startAt="15"/>
              <a:defRPr/>
            </a:pPr>
            <a:r>
              <a:rPr lang="en-US" sz="1800" b="1" dirty="0" smtClean="0">
                <a:latin typeface="Eurostile"/>
                <a:ea typeface="ＭＳ 明朝"/>
                <a:cs typeface="Eurostile"/>
              </a:rPr>
              <a:t> BALCONY</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917603343"/>
              </p:ext>
            </p:extLst>
          </p:nvPr>
        </p:nvGraphicFramePr>
        <p:xfrm>
          <a:off x="625365" y="2167466"/>
          <a:ext cx="11024766" cy="2606559"/>
        </p:xfrm>
        <a:graphic>
          <a:graphicData uri="http://schemas.openxmlformats.org/drawingml/2006/table">
            <a:tbl>
              <a:tblPr firstRow="1" bandRow="1">
                <a:tableStyleId>{2D5ABB26-0587-4C30-8999-92F81FD0307C}</a:tableStyleId>
              </a:tblPr>
              <a:tblGrid>
                <a:gridCol w="509168"/>
                <a:gridCol w="736600"/>
                <a:gridCol w="795867"/>
                <a:gridCol w="711200"/>
                <a:gridCol w="852426"/>
                <a:gridCol w="900174"/>
                <a:gridCol w="846057"/>
                <a:gridCol w="1098307"/>
                <a:gridCol w="884968"/>
                <a:gridCol w="1109611"/>
                <a:gridCol w="1158118"/>
                <a:gridCol w="1422270"/>
              </a:tblGrid>
              <a:tr h="33580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 ID within room</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r>
                        <a:rPr lang="en-US" sz="1100" dirty="0" smtClean="0">
                          <a:latin typeface="Eurostile"/>
                          <a:cs typeface="Eurostile"/>
                        </a:rPr>
                        <a:t>7</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Exterior Wall 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Access Lighting / Lumens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kern="1200" dirty="0" err="1" smtClean="0">
                          <a:solidFill>
                            <a:schemeClr val="tx1"/>
                          </a:solidFill>
                          <a:latin typeface="Eurostile"/>
                          <a:ea typeface="+mn-ea"/>
                          <a:cs typeface="Eurostile"/>
                        </a:rPr>
                        <a:t>Nauticus</a:t>
                      </a:r>
                      <a:endParaRPr lang="en-US" sz="11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20291-BL/FST (R277218)</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Black,</a:t>
                      </a:r>
                      <a:r>
                        <a:rPr lang="en-US" sz="1100" baseline="0" dirty="0" smtClean="0">
                          <a:latin typeface="Eurostile"/>
                          <a:cs typeface="Eurostile"/>
                        </a:rPr>
                        <a:t> Frosted Glass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Height 107.95(4.25”)</a:t>
                      </a:r>
                    </a:p>
                    <a:p>
                      <a:r>
                        <a:rPr lang="en-US" sz="1100" kern="1200" dirty="0" smtClean="0">
                          <a:solidFill>
                            <a:schemeClr val="tx1"/>
                          </a:solidFill>
                          <a:latin typeface="Eurostile"/>
                          <a:ea typeface="+mn-ea"/>
                          <a:cs typeface="Eurostile"/>
                        </a:rPr>
                        <a:t>Width 209.55(8.25”)</a:t>
                      </a:r>
                    </a:p>
                    <a:p>
                      <a:r>
                        <a:rPr lang="en-US" sz="1100" kern="1200" dirty="0" smtClean="0">
                          <a:solidFill>
                            <a:schemeClr val="tx1"/>
                          </a:solidFill>
                          <a:latin typeface="Eurostile"/>
                          <a:ea typeface="+mn-ea"/>
                          <a:cs typeface="Eurostile"/>
                        </a:rPr>
                        <a:t>Depth 88.9(3.5”)</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One 60 Watt Type E26 Medium Base Incandescent lamp (not included).</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Dimmer</a:t>
                      </a:r>
                      <a:r>
                        <a:rPr lang="en-US" sz="1100" baseline="0" dirty="0" smtClean="0">
                          <a:latin typeface="Eurostile"/>
                          <a:cs typeface="Eurostile"/>
                        </a:rPr>
                        <a:t> switch positioned inside near balcony door, under window sill, as location allows. </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endParaRPr lang="en-US" sz="1100" baseline="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p>
                    <a:p>
                      <a:r>
                        <a:rPr lang="en-US" sz="1100" baseline="0" dirty="0" smtClean="0">
                          <a:latin typeface="Eurostile"/>
                          <a:cs typeface="Eurostile"/>
                          <a:hlinkClick r:id="rId3"/>
                        </a:rPr>
                        <a:t>http://www.lumens.com/nauticus-ceiling/wall-by-access-lighting-uu372096.html</a:t>
                      </a:r>
                      <a:r>
                        <a:rPr lang="en-US" sz="1100" baseline="0" dirty="0" smtClean="0">
                          <a:latin typeface="Eurostile"/>
                          <a:cs typeface="Eurostile"/>
                        </a:rPr>
                        <a:t> </a:t>
                      </a:r>
                    </a:p>
                    <a:p>
                      <a:endParaRPr lang="en-US" sz="1100" baseline="0" dirty="0" smtClean="0">
                        <a:latin typeface="Eurostile"/>
                        <a:cs typeface="Eurostile"/>
                      </a:endParaRPr>
                    </a:p>
                    <a:p>
                      <a:r>
                        <a:rPr lang="en-US" sz="1100" baseline="0" dirty="0" smtClean="0">
                          <a:latin typeface="Eurostile"/>
                          <a:cs typeface="Eurostile"/>
                        </a:rPr>
                        <a:t>Height for wall lights installation: 1700 mm</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059958800"/>
              </p:ext>
            </p:extLst>
          </p:nvPr>
        </p:nvGraphicFramePr>
        <p:xfrm>
          <a:off x="625361" y="5305514"/>
          <a:ext cx="11024773" cy="714285"/>
        </p:xfrm>
        <a:graphic>
          <a:graphicData uri="http://schemas.openxmlformats.org/drawingml/2006/table">
            <a:tbl>
              <a:tblPr firstRow="1" bandRow="1">
                <a:tableStyleId>{2D5ABB26-0587-4C30-8999-92F81FD0307C}</a:tableStyleId>
              </a:tblPr>
              <a:tblGrid>
                <a:gridCol w="3598753"/>
                <a:gridCol w="1440086"/>
                <a:gridCol w="3232835"/>
                <a:gridCol w="2753099"/>
              </a:tblGrid>
              <a:tr h="265539">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37066">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11680">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Double</a:t>
                      </a:r>
                      <a:r>
                        <a:rPr lang="en-US" sz="1000" baseline="0" dirty="0" smtClean="0">
                          <a:latin typeface="Eurostile"/>
                          <a:cs typeface="Eurostile"/>
                        </a:rPr>
                        <a:t> switched socket outlet – Weatherproof (WP)</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(D19) Electrical </a:t>
                      </a:r>
                      <a:r>
                        <a:rPr lang="en-US" sz="1000" baseline="0" dirty="0" smtClean="0">
                          <a:latin typeface="Eurostile"/>
                          <a:cs typeface="Eurostile"/>
                        </a:rPr>
                        <a:t>Plan – First Floor</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000" dirty="0" smtClean="0">
                          <a:latin typeface="Eurostile"/>
                          <a:cs typeface="Eurostile"/>
                        </a:rPr>
                        <a:t>Standard</a:t>
                      </a:r>
                      <a:r>
                        <a:rPr lang="en-US" sz="1000" baseline="0" dirty="0" smtClean="0">
                          <a:latin typeface="Eurostile"/>
                          <a:cs typeface="Eurostile"/>
                        </a:rPr>
                        <a:t> height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18</a:t>
            </a:fld>
            <a:endParaRPr lang="en-US" dirty="0"/>
          </a:p>
        </p:txBody>
      </p:sp>
    </p:spTree>
    <p:extLst>
      <p:ext uri="{BB962C8B-B14F-4D97-AF65-F5344CB8AC3E}">
        <p14:creationId xmlns:p14="http://schemas.microsoft.com/office/powerpoint/2010/main" val="321463465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46510" y="1467938"/>
            <a:ext cx="3631685" cy="369332"/>
          </a:xfrm>
          <a:prstGeom prst="rect">
            <a:avLst/>
          </a:prstGeom>
          <a:noFill/>
        </p:spPr>
        <p:txBody>
          <a:bodyPr wrap="square" rtlCol="0">
            <a:spAutoFit/>
          </a:bodyPr>
          <a:lstStyle/>
          <a:p>
            <a:pPr marL="342900" indent="-342900">
              <a:buFont typeface="Wingdings" charset="2"/>
              <a:buAutoNum type="arabicPlain" startAt="2"/>
              <a:defRPr/>
            </a:pPr>
            <a:r>
              <a:rPr lang="en-US" sz="1800" b="1" dirty="0" smtClean="0">
                <a:latin typeface="Eurostile"/>
                <a:ea typeface="ＭＳ 明朝"/>
                <a:cs typeface="Eurostile"/>
              </a:rPr>
              <a:t>HALL, STAIRS AND LANDING</a:t>
            </a:r>
            <a:endParaRPr lang="en-US" sz="1800" b="1" dirty="0">
              <a:latin typeface="Eurostile"/>
              <a:ea typeface="ＭＳ 明朝"/>
              <a:cs typeface="Eurostile"/>
            </a:endParaRPr>
          </a:p>
        </p:txBody>
      </p:sp>
      <p:graphicFrame>
        <p:nvGraphicFramePr>
          <p:cNvPr id="15" name="Table 14"/>
          <p:cNvGraphicFramePr>
            <a:graphicFrameLocks noGrp="1"/>
          </p:cNvGraphicFramePr>
          <p:nvPr>
            <p:extLst>
              <p:ext uri="{D42A27DB-BD31-4B8C-83A1-F6EECF244321}">
                <p14:modId xmlns:p14="http://schemas.microsoft.com/office/powerpoint/2010/main" val="1390247691"/>
              </p:ext>
            </p:extLst>
          </p:nvPr>
        </p:nvGraphicFramePr>
        <p:xfrm>
          <a:off x="625365" y="1921923"/>
          <a:ext cx="11067103" cy="5105999"/>
        </p:xfrm>
        <a:graphic>
          <a:graphicData uri="http://schemas.openxmlformats.org/drawingml/2006/table">
            <a:tbl>
              <a:tblPr firstRow="1" bandRow="1">
                <a:tableStyleId>{2D5ABB26-0587-4C30-8999-92F81FD0307C}</a:tableStyleId>
              </a:tblPr>
              <a:tblGrid>
                <a:gridCol w="543035"/>
                <a:gridCol w="685800"/>
                <a:gridCol w="753533"/>
                <a:gridCol w="819759"/>
                <a:gridCol w="864571"/>
                <a:gridCol w="729729"/>
                <a:gridCol w="737661"/>
                <a:gridCol w="912162"/>
                <a:gridCol w="943888"/>
                <a:gridCol w="1491185"/>
                <a:gridCol w="1007344"/>
                <a:gridCol w="1578436"/>
              </a:tblGrid>
              <a:tr h="351873">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526992">
                <a:tc>
                  <a:txBody>
                    <a:bodyPr/>
                    <a:lstStyle/>
                    <a:p>
                      <a:pPr algn="l">
                        <a:spcAft>
                          <a:spcPts val="0"/>
                        </a:spcAft>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466412">
                <a:tc>
                  <a:txBody>
                    <a:bodyPr/>
                    <a:lstStyle/>
                    <a:p>
                      <a:r>
                        <a:rPr lang="en-US" sz="1100" dirty="0" smtClean="0">
                          <a:latin typeface="Eurostile"/>
                          <a:cs typeface="Eurostile"/>
                        </a:rPr>
                        <a:t>6</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Pendant</a:t>
                      </a:r>
                      <a:r>
                        <a:rPr lang="en-US" sz="1100" baseline="0" dirty="0" smtClean="0">
                          <a:latin typeface="Eurostile"/>
                          <a:cs typeface="Eurostile"/>
                        </a:rPr>
                        <a:t> Uplighter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John Lewis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Easy-to-fit Ida Uplighter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4 </a:t>
                      </a:r>
                    </a:p>
                    <a:p>
                      <a:r>
                        <a:rPr lang="en-US" sz="1100" dirty="0" smtClean="0">
                          <a:latin typeface="Eurostile"/>
                          <a:cs typeface="Eurostile"/>
                        </a:rPr>
                        <a:t>(2 for Hall and</a:t>
                      </a:r>
                      <a:r>
                        <a:rPr lang="en-US" sz="1100" baseline="0" dirty="0" smtClean="0">
                          <a:latin typeface="Eurostile"/>
                          <a:cs typeface="Eurostile"/>
                        </a:rPr>
                        <a:t> 2 for Landing</a:t>
                      </a:r>
                      <a:r>
                        <a:rPr lang="en-US" sz="1100" dirty="0" smtClean="0">
                          <a:latin typeface="Eurostile"/>
                          <a:cs typeface="Eurostile"/>
                        </a:rPr>
                        <a: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149222</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Cream Fabric</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fr-FR" sz="1100" kern="1200" dirty="0" smtClean="0">
                          <a:solidFill>
                            <a:schemeClr val="tx1"/>
                          </a:solidFill>
                          <a:latin typeface="Eurostile"/>
                          <a:ea typeface="+mn-ea"/>
                          <a:cs typeface="Eurostile"/>
                        </a:rPr>
                        <a:t>350W</a:t>
                      </a:r>
                      <a:r>
                        <a:rPr lang="fr-FR" sz="1100" kern="1200" baseline="0" dirty="0" smtClean="0">
                          <a:solidFill>
                            <a:schemeClr val="tx1"/>
                          </a:solidFill>
                          <a:latin typeface="Eurostile"/>
                          <a:ea typeface="+mn-ea"/>
                          <a:cs typeface="Eurostile"/>
                        </a:rPr>
                        <a:t> x 350D x</a:t>
                      </a:r>
                    </a:p>
                    <a:p>
                      <a:r>
                        <a:rPr lang="fr-FR" sz="1100" kern="1200" dirty="0" smtClean="0">
                          <a:solidFill>
                            <a:schemeClr val="tx1"/>
                          </a:solidFill>
                          <a:latin typeface="Eurostile"/>
                          <a:ea typeface="+mn-ea"/>
                          <a:cs typeface="Eurostile"/>
                        </a:rPr>
                        <a:t>170H</a:t>
                      </a:r>
                    </a:p>
                    <a:p>
                      <a:r>
                        <a:rPr lang="fr-FR" sz="1100" kern="1200" dirty="0" smtClean="0">
                          <a:solidFill>
                            <a:schemeClr val="tx1"/>
                          </a:solidFill>
                          <a:latin typeface="Eurostile"/>
                          <a:ea typeface="+mn-ea"/>
                          <a:cs typeface="Eurostile"/>
                        </a:rPr>
                        <a:t>Drop</a:t>
                      </a:r>
                      <a:r>
                        <a:rPr lang="fr-FR" sz="1100" kern="1200" baseline="0" dirty="0" smtClean="0">
                          <a:solidFill>
                            <a:schemeClr val="tx1"/>
                          </a:solidFill>
                          <a:latin typeface="Eurostile"/>
                          <a:ea typeface="+mn-ea"/>
                          <a:cs typeface="Eurostile"/>
                        </a:rPr>
                        <a:t> 350</a:t>
                      </a:r>
                      <a:endParaRPr lang="fr-FR" sz="1100" kern="1200" dirty="0" smtClean="0">
                        <a:solidFill>
                          <a:schemeClr val="tx1"/>
                        </a:solidFill>
                        <a:latin typeface="Eurostile"/>
                        <a:ea typeface="+mn-ea"/>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Max 60W</a:t>
                      </a:r>
                      <a:r>
                        <a:rPr lang="en-US" sz="1100" kern="1200" baseline="0" dirty="0" smtClean="0">
                          <a:solidFill>
                            <a:schemeClr val="tx1"/>
                          </a:solidFill>
                          <a:latin typeface="Eurostile"/>
                          <a:ea typeface="+mn-ea"/>
                          <a:cs typeface="Eurostile"/>
                        </a:rPr>
                        <a:t> Standard (not included)</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The</a:t>
                      </a:r>
                      <a:r>
                        <a:rPr lang="en-US" sz="1050" baseline="0" dirty="0" smtClean="0">
                          <a:latin typeface="Eurostile"/>
                          <a:cs typeface="Eurostile"/>
                        </a:rPr>
                        <a:t> </a:t>
                      </a:r>
                      <a:r>
                        <a:rPr lang="en-US" sz="1050" dirty="0" smtClean="0">
                          <a:latin typeface="Eurostile"/>
                          <a:cs typeface="Eurostile"/>
                        </a:rPr>
                        <a:t>2 pendant uplighters in Hall and the</a:t>
                      </a:r>
                      <a:r>
                        <a:rPr lang="en-US" sz="1050" baseline="0" dirty="0" smtClean="0">
                          <a:latin typeface="Eurostile"/>
                          <a:cs typeface="Eurostile"/>
                        </a:rPr>
                        <a:t> 2 pendant uplighters in Landing to be on separate circuits, each using</a:t>
                      </a:r>
                      <a:r>
                        <a:rPr lang="en-US" sz="1050" dirty="0" smtClean="0">
                          <a:latin typeface="Eurostile"/>
                          <a:cs typeface="Eurostile"/>
                        </a:rPr>
                        <a:t>: dimmer switches</a:t>
                      </a:r>
                      <a:r>
                        <a:rPr lang="en-US" sz="1050" baseline="0" dirty="0" smtClean="0">
                          <a:latin typeface="Eurostile"/>
                          <a:cs typeface="Eurostile"/>
                        </a:rPr>
                        <a:t> for lighting control from 3 different locations </a:t>
                      </a:r>
                      <a:r>
                        <a:rPr lang="en-US" sz="1050" dirty="0" smtClean="0">
                          <a:latin typeface="Eurostile"/>
                          <a:cs typeface="Eurostile"/>
                        </a:rPr>
                        <a:t>(as shown</a:t>
                      </a:r>
                      <a:r>
                        <a:rPr lang="en-US" sz="1050" baseline="0" dirty="0" smtClean="0">
                          <a:latin typeface="Eurostile"/>
                          <a:cs typeface="Eurostile"/>
                        </a:rPr>
                        <a:t> on drawings</a:t>
                      </a:r>
                      <a:r>
                        <a:rPr lang="en-US" sz="1050" dirty="0" smtClean="0">
                          <a:latin typeface="Eurostile"/>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(D16) Reflected Ceiling Plan – Ground Floor</a:t>
                      </a:r>
                      <a:endParaRPr lang="en-US" sz="110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(D17)Reflected Ceiling Plan –</a:t>
                      </a:r>
                      <a:r>
                        <a:rPr lang="en-US" sz="1100" baseline="0" dirty="0" smtClean="0">
                          <a:latin typeface="Eurostile"/>
                          <a:cs typeface="Eurostile"/>
                        </a:rPr>
                        <a:t> First</a:t>
                      </a:r>
                      <a:r>
                        <a:rPr lang="en-US" sz="1100" dirty="0" smtClean="0">
                          <a:latin typeface="Eurostile"/>
                          <a:cs typeface="Eurostile"/>
                        </a:rPr>
                        <a:t>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3"/>
                        </a:rPr>
                        <a:t>http://www.johnlewis.com/john-lewis-easy-to-fit-ida-uplighter-shade/p149222</a:t>
                      </a:r>
                      <a:r>
                        <a:rPr lang="en-US" sz="1100" dirty="0" smtClean="0">
                          <a:latin typeface="Eurostile"/>
                          <a:cs typeface="Eurostile"/>
                        </a:rPr>
                        <a:t>  </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2459295">
                <a:tc>
                  <a:txBody>
                    <a:bodyPr/>
                    <a:lstStyle/>
                    <a:p>
                      <a:r>
                        <a:rPr lang="en-US" sz="1100" dirty="0" smtClean="0">
                          <a:latin typeface="Eurostile"/>
                          <a:cs typeface="Eurostile"/>
                        </a:rPr>
                        <a:t>7</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Wall Sconce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b="0" kern="1200" dirty="0" smtClean="0">
                          <a:solidFill>
                            <a:schemeClr val="tx1"/>
                          </a:solidFill>
                          <a:latin typeface="Eurostile"/>
                          <a:ea typeface="+mn-ea"/>
                          <a:cs typeface="Eurostile"/>
                        </a:rPr>
                        <a:t>Philips Forecast Lighting / </a:t>
                      </a:r>
                      <a:r>
                        <a:rPr lang="en-US" sz="1100" dirty="0" err="1" smtClean="0">
                          <a:latin typeface="Eurostile"/>
                          <a:cs typeface="Eurostile"/>
                        </a:rPr>
                        <a:t>YLighting</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err="1" smtClean="0">
                          <a:solidFill>
                            <a:schemeClr val="tx1"/>
                          </a:solidFill>
                          <a:latin typeface="Eurostile"/>
                          <a:ea typeface="+mn-ea"/>
                          <a:cs typeface="Eurostile"/>
                        </a:rPr>
                        <a:t>Nienke</a:t>
                      </a:r>
                      <a:r>
                        <a:rPr lang="en-US" sz="1100" kern="1200" dirty="0" smtClean="0">
                          <a:solidFill>
                            <a:schemeClr val="tx1"/>
                          </a:solidFill>
                          <a:latin typeface="Eurostile"/>
                          <a:ea typeface="+mn-ea"/>
                          <a:cs typeface="Eurostile"/>
                        </a:rPr>
                        <a:t> 1 Light Wall Sconce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8</a:t>
                      </a:r>
                    </a:p>
                    <a:p>
                      <a:r>
                        <a:rPr lang="en-US" sz="1100" dirty="0" smtClean="0">
                          <a:latin typeface="Eurostile"/>
                          <a:cs typeface="Eurostile"/>
                        </a:rPr>
                        <a:t>(3 for Hall, 2 for Staircase,</a:t>
                      </a:r>
                      <a:r>
                        <a:rPr lang="en-US" sz="1100" baseline="0" dirty="0" smtClean="0">
                          <a:latin typeface="Eurostile"/>
                          <a:cs typeface="Eurostile"/>
                        </a:rPr>
                        <a:t> 3 for Landing</a:t>
                      </a:r>
                      <a:r>
                        <a:rPr lang="en-US" sz="1100" dirty="0" smtClean="0">
                          <a:latin typeface="Eurostile"/>
                          <a:cs typeface="Eurostile"/>
                        </a:rPr>
                        <a: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kern="1200" dirty="0" smtClean="0">
                          <a:solidFill>
                            <a:schemeClr val="tx1"/>
                          </a:solidFill>
                          <a:latin typeface="Eurostile"/>
                          <a:ea typeface="+mn-ea"/>
                          <a:cs typeface="Eurostile"/>
                        </a:rPr>
                        <a:t>360621748</a:t>
                      </a:r>
                      <a:endParaRPr lang="en-US" sz="9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Nickel with Etched Glass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pl-PL" sz="1100" kern="1200" dirty="0" smtClean="0">
                          <a:solidFill>
                            <a:schemeClr val="tx1"/>
                          </a:solidFill>
                          <a:latin typeface="Eurostile"/>
                          <a:ea typeface="+mn-ea"/>
                          <a:cs typeface="Eurostile"/>
                        </a:rPr>
                        <a:t>285.75(11.25”)W X 228.6(9”)H X 120.65(4.75”)</a:t>
                      </a:r>
                      <a:r>
                        <a:rPr lang="en-GB" sz="1100" kern="1200" noProof="0" dirty="0" smtClean="0">
                          <a:solidFill>
                            <a:schemeClr val="tx1"/>
                          </a:solidFill>
                          <a:latin typeface="Eurostile"/>
                          <a:ea typeface="+mn-ea"/>
                          <a:cs typeface="Eurostile"/>
                        </a:rPr>
                        <a:t>extension</a:t>
                      </a:r>
                      <a:endParaRPr lang="en-GB" sz="1100" noProof="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 X 60W 120V E26 (medium base) A19 incandescent lamp (not included)</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The 3 sconces</a:t>
                      </a:r>
                      <a:r>
                        <a:rPr lang="en-US" sz="1050" baseline="0" dirty="0" smtClean="0">
                          <a:latin typeface="Eurostile"/>
                          <a:cs typeface="Eurostile"/>
                        </a:rPr>
                        <a:t> in Hall and the 3 sconces in Landing to be on separate circuits, each using</a:t>
                      </a:r>
                      <a:r>
                        <a:rPr lang="en-US" sz="1050" dirty="0" smtClean="0">
                          <a:latin typeface="Eurostile"/>
                          <a:cs typeface="Eurostile"/>
                        </a:rPr>
                        <a:t>: dimmer switches</a:t>
                      </a:r>
                      <a:r>
                        <a:rPr lang="en-US" sz="1050" baseline="0" dirty="0" smtClean="0">
                          <a:latin typeface="Eurostile"/>
                          <a:cs typeface="Eurostile"/>
                        </a:rPr>
                        <a:t> for lighting control from 3 different locations </a:t>
                      </a:r>
                      <a:r>
                        <a:rPr lang="en-US" sz="1050" dirty="0" smtClean="0">
                          <a:latin typeface="Eurostile"/>
                          <a:cs typeface="Eurostile"/>
                        </a:rPr>
                        <a:t>(as shown</a:t>
                      </a:r>
                      <a:r>
                        <a:rPr lang="en-US" sz="1050" baseline="0" dirty="0" smtClean="0">
                          <a:latin typeface="Eurostile"/>
                          <a:cs typeface="Eurostile"/>
                        </a:rPr>
                        <a:t> on drawings</a:t>
                      </a:r>
                      <a:r>
                        <a:rPr lang="en-US" sz="1050" dirty="0" smtClean="0">
                          <a:latin typeface="Eurostile"/>
                          <a:cs typeface="Eurostile"/>
                        </a:rPr>
                        <a:t>);</a:t>
                      </a:r>
                    </a:p>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The 2 Staircase sconces</a:t>
                      </a:r>
                      <a:r>
                        <a:rPr lang="en-US" sz="1050" baseline="0" dirty="0" smtClean="0">
                          <a:latin typeface="Eurostile"/>
                          <a:cs typeface="Eurostile"/>
                        </a:rPr>
                        <a:t> to have their own circuit using </a:t>
                      </a:r>
                      <a:r>
                        <a:rPr lang="en-US" sz="1050" dirty="0" smtClean="0">
                          <a:latin typeface="Eurostile"/>
                          <a:cs typeface="Eurostile"/>
                        </a:rPr>
                        <a:t>dimmer switches</a:t>
                      </a:r>
                      <a:r>
                        <a:rPr lang="en-US" sz="1050" baseline="0" dirty="0" smtClean="0">
                          <a:latin typeface="Eurostile"/>
                          <a:cs typeface="Eurostile"/>
                        </a:rPr>
                        <a:t> for lighting control from 2 different locations (as shown on drawings)</a:t>
                      </a:r>
                      <a:endParaRPr lang="en-US" sz="105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endParaRPr lang="en-US" sz="1100" baseline="0" dirty="0" smtClean="0">
                        <a:latin typeface="Eurostile"/>
                        <a:cs typeface="Eurostile"/>
                      </a:endParaRPr>
                    </a:p>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(D19) Electrical Plan – First Floor</a:t>
                      </a: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 info:</a:t>
                      </a:r>
                    </a:p>
                    <a:p>
                      <a:r>
                        <a:rPr lang="en-US" sz="1100" dirty="0" smtClean="0">
                          <a:latin typeface="Eurostile"/>
                          <a:cs typeface="Eurostile"/>
                          <a:hlinkClick r:id="rId4"/>
                        </a:rPr>
                        <a:t>http://www.ylighting.com/philips-forecast-lighting-nienke-1-light-wall-sconce.html</a:t>
                      </a:r>
                      <a:endParaRPr lang="en-US" sz="1100" dirty="0" smtClean="0">
                        <a:latin typeface="Eurostile"/>
                        <a:cs typeface="Eurostile"/>
                      </a:endParaRPr>
                    </a:p>
                    <a:p>
                      <a:endParaRPr lang="en-US" sz="1100" dirty="0" smtClean="0">
                        <a:latin typeface="Eurostile"/>
                        <a:cs typeface="Eurostile"/>
                      </a:endParaRPr>
                    </a:p>
                    <a:p>
                      <a:r>
                        <a:rPr lang="en-US" sz="1100" dirty="0" smtClean="0">
                          <a:latin typeface="Eurostile"/>
                          <a:cs typeface="Eurostile"/>
                        </a:rPr>
                        <a:t>Height</a:t>
                      </a:r>
                      <a:r>
                        <a:rPr lang="en-US" sz="1100" baseline="0" dirty="0" smtClean="0">
                          <a:latin typeface="Eurostile"/>
                          <a:cs typeface="Eurostile"/>
                        </a:rPr>
                        <a:t> for s</a:t>
                      </a:r>
                      <a:r>
                        <a:rPr lang="en-US" sz="1100" dirty="0" smtClean="0">
                          <a:latin typeface="Eurostile"/>
                          <a:cs typeface="Eurostile"/>
                        </a:rPr>
                        <a:t>conce</a:t>
                      </a:r>
                      <a:r>
                        <a:rPr lang="en-US" sz="1100" baseline="0" dirty="0" smtClean="0">
                          <a:latin typeface="Eurostile"/>
                          <a:cs typeface="Eurostile"/>
                        </a:rPr>
                        <a:t>s installation: 1750 mm</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6" name="TextBox 15"/>
          <p:cNvSpPr txBox="1"/>
          <p:nvPr/>
        </p:nvSpPr>
        <p:spPr>
          <a:xfrm>
            <a:off x="477833" y="7061790"/>
            <a:ext cx="11092502" cy="246221"/>
          </a:xfrm>
          <a:prstGeom prst="rect">
            <a:avLst/>
          </a:prstGeom>
          <a:noFill/>
        </p:spPr>
        <p:txBody>
          <a:bodyPr wrap="square" rtlCol="0">
            <a:spAutoFit/>
          </a:bodyPr>
          <a:lstStyle/>
          <a:p>
            <a:r>
              <a:rPr lang="en-US" sz="1000" dirty="0" smtClean="0">
                <a:latin typeface="Eurostile"/>
                <a:cs typeface="Eurostile"/>
              </a:rPr>
              <a:t>*</a:t>
            </a:r>
            <a:r>
              <a:rPr lang="en-US" sz="1000" i="1" u="sng" dirty="0" smtClean="0">
                <a:latin typeface="Eurostile"/>
                <a:cs typeface="Eurostile"/>
              </a:rPr>
              <a:t>Note</a:t>
            </a:r>
            <a:r>
              <a:rPr lang="en-US" sz="1000" i="1" dirty="0" smtClean="0">
                <a:latin typeface="Eurostile"/>
                <a:cs typeface="Eurostile"/>
              </a:rPr>
              <a:t>: Under-stairs </a:t>
            </a:r>
            <a:r>
              <a:rPr lang="en-US" sz="1000" i="1" dirty="0">
                <a:latin typeface="Eurostile"/>
                <a:cs typeface="Eurostile"/>
              </a:rPr>
              <a:t>b</a:t>
            </a:r>
            <a:r>
              <a:rPr lang="en-US" sz="1000" i="1" dirty="0" smtClean="0">
                <a:latin typeface="Eurostile"/>
                <a:cs typeface="Eurostile"/>
              </a:rPr>
              <a:t>uilt-in storage lighting is not included in this specification document. The lighting concept/suggestion for this unit is included in the Under-stairs </a:t>
            </a:r>
            <a:r>
              <a:rPr lang="en-US" sz="1000" i="1" dirty="0">
                <a:latin typeface="Eurostile"/>
                <a:cs typeface="Eurostile"/>
              </a:rPr>
              <a:t>Built-in </a:t>
            </a:r>
            <a:r>
              <a:rPr lang="en-US" sz="1000" i="1" dirty="0" smtClean="0">
                <a:latin typeface="Eurostile"/>
                <a:cs typeface="Eurostile"/>
              </a:rPr>
              <a:t>Storage Concept document.</a:t>
            </a:r>
            <a:endParaRPr lang="en-US" sz="1000" i="1" dirty="0">
              <a:latin typeface="Eurostile"/>
              <a:ea typeface="ＭＳ 明朝"/>
              <a:cs typeface="Eurostile"/>
            </a:endParaRPr>
          </a:p>
        </p:txBody>
      </p:sp>
      <p:graphicFrame>
        <p:nvGraphicFramePr>
          <p:cNvPr id="17" name="Table 16"/>
          <p:cNvGraphicFramePr>
            <a:graphicFrameLocks noGrp="1"/>
          </p:cNvGraphicFramePr>
          <p:nvPr>
            <p:extLst>
              <p:ext uri="{D42A27DB-BD31-4B8C-83A1-F6EECF244321}">
                <p14:modId xmlns:p14="http://schemas.microsoft.com/office/powerpoint/2010/main" val="1268687314"/>
              </p:ext>
            </p:extLst>
          </p:nvPr>
        </p:nvGraphicFramePr>
        <p:xfrm>
          <a:off x="625365" y="7474369"/>
          <a:ext cx="11067104" cy="1076960"/>
        </p:xfrm>
        <a:graphic>
          <a:graphicData uri="http://schemas.openxmlformats.org/drawingml/2006/table">
            <a:tbl>
              <a:tblPr firstRow="1" bandRow="1">
                <a:tableStyleId>{2D5ABB26-0587-4C30-8999-92F81FD0307C}</a:tableStyleId>
              </a:tblPr>
              <a:tblGrid>
                <a:gridCol w="3582308"/>
                <a:gridCol w="1433505"/>
                <a:gridCol w="3218062"/>
                <a:gridCol w="2833229"/>
              </a:tblGrid>
              <a:tr h="268877">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47590">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303474">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Double</a:t>
                      </a:r>
                      <a:r>
                        <a:rPr lang="en-US" sz="1100" baseline="0" dirty="0" smtClean="0">
                          <a:latin typeface="Eurostile"/>
                          <a:cs typeface="Eurostile"/>
                        </a:rPr>
                        <a:t>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r>
                        <a:rPr lang="en-US" sz="1100" baseline="0" dirty="0" smtClean="0">
                          <a:latin typeface="Eurostile"/>
                          <a:cs typeface="Eurostile"/>
                        </a:rPr>
                        <a:t>, </a:t>
                      </a:r>
                      <a:r>
                        <a:rPr lang="en-US" sz="1100" dirty="0" smtClean="0">
                          <a:latin typeface="Eurostile"/>
                          <a:cs typeface="Eurostile"/>
                        </a:rPr>
                        <a:t>(D19) Electrical Plan – First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25213">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Single switched socket</a:t>
                      </a:r>
                      <a:r>
                        <a:rPr lang="en-US" sz="1100" b="0" baseline="0" dirty="0" smtClean="0">
                          <a:effectLst/>
                          <a:latin typeface="Eurostile"/>
                          <a:ea typeface="ＭＳ 明朝"/>
                          <a:cs typeface="Eurostile"/>
                        </a:rPr>
                        <a:t> outlet</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1</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dirty="0"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2</a:t>
            </a:fld>
            <a:endParaRPr lang="en-US" dirty="0"/>
          </a:p>
        </p:txBody>
      </p:sp>
    </p:spTree>
    <p:extLst>
      <p:ext uri="{BB962C8B-B14F-4D97-AF65-F5344CB8AC3E}">
        <p14:creationId xmlns:p14="http://schemas.microsoft.com/office/powerpoint/2010/main" val="399180553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3"/>
              <a:defRPr/>
            </a:pPr>
            <a:r>
              <a:rPr lang="en-US" sz="1800" b="1" dirty="0" smtClean="0">
                <a:latin typeface="Eurostile"/>
                <a:ea typeface="ＭＳ 明朝"/>
                <a:cs typeface="Eurostile"/>
              </a:rPr>
              <a:t>STUDY</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708799771"/>
              </p:ext>
            </p:extLst>
          </p:nvPr>
        </p:nvGraphicFramePr>
        <p:xfrm>
          <a:off x="625365" y="2167466"/>
          <a:ext cx="11024770" cy="4215785"/>
        </p:xfrm>
        <a:graphic>
          <a:graphicData uri="http://schemas.openxmlformats.org/drawingml/2006/table">
            <a:tbl>
              <a:tblPr firstRow="1" bandRow="1">
                <a:tableStyleId>{2D5ABB26-0587-4C30-8999-92F81FD0307C}</a:tableStyleId>
              </a:tblPr>
              <a:tblGrid>
                <a:gridCol w="602302"/>
                <a:gridCol w="855133"/>
                <a:gridCol w="804333"/>
                <a:gridCol w="838200"/>
                <a:gridCol w="812800"/>
                <a:gridCol w="855134"/>
                <a:gridCol w="788778"/>
                <a:gridCol w="722794"/>
                <a:gridCol w="1013482"/>
                <a:gridCol w="1009779"/>
                <a:gridCol w="1025041"/>
                <a:gridCol w="1696994"/>
              </a:tblGrid>
              <a:tr h="33580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algn="l">
                        <a:spcAft>
                          <a:spcPts val="0"/>
                        </a:spcAft>
                      </a:pPr>
                      <a:r>
                        <a:rPr lang="en-US" sz="1100" b="1" dirty="0" smtClean="0">
                          <a:effectLst/>
                          <a:latin typeface="Eurostile"/>
                          <a:ea typeface="ＭＳ 明朝"/>
                          <a:cs typeface="Eurostile"/>
                        </a:rPr>
                        <a:t>Ref ID within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pPr algn="l">
                        <a:spcAft>
                          <a:spcPts val="0"/>
                        </a:spcAft>
                      </a:pPr>
                      <a:r>
                        <a:rPr lang="en-US" sz="1100" dirty="0" smtClean="0">
                          <a:effectLst/>
                          <a:latin typeface="Eurostile"/>
                          <a:ea typeface="ＭＳ 明朝"/>
                          <a:cs typeface="Eurostile"/>
                        </a:rPr>
                        <a:t>16</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AppleGothic"/>
                          <a:cs typeface="Eurostile"/>
                        </a:rPr>
                        <a:t>Flush Mount</a:t>
                      </a:r>
                      <a:r>
                        <a:rPr lang="en-US" sz="1100" baseline="0" dirty="0" smtClean="0">
                          <a:effectLst/>
                          <a:latin typeface="Eurostile"/>
                          <a:ea typeface="AppleGothic"/>
                          <a:cs typeface="Eurostile"/>
                        </a:rPr>
                        <a:t> </a:t>
                      </a:r>
                      <a:r>
                        <a:rPr lang="en-US" sz="1100" dirty="0" smtClean="0">
                          <a:effectLst/>
                          <a:latin typeface="Eurostile"/>
                          <a:ea typeface="AppleGothic"/>
                          <a:cs typeface="Eurostile"/>
                        </a:rPr>
                        <a:t>Ceiling Light</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Philips / </a:t>
                      </a:r>
                      <a:r>
                        <a:rPr lang="en-US" sz="1100" dirty="0" err="1" smtClean="0">
                          <a:latin typeface="Eurostile"/>
                          <a:cs typeface="Eurostile"/>
                        </a:rPr>
                        <a:t>Ylighting</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err="1" smtClean="0">
                          <a:solidFill>
                            <a:schemeClr val="tx1"/>
                          </a:solidFill>
                          <a:latin typeface="Eurostile"/>
                          <a:ea typeface="+mn-ea"/>
                          <a:cs typeface="Eurostile"/>
                        </a:rPr>
                        <a:t>Ecomoods</a:t>
                      </a:r>
                      <a:r>
                        <a:rPr lang="en-US" sz="1100" kern="1200" dirty="0" smtClean="0">
                          <a:solidFill>
                            <a:schemeClr val="tx1"/>
                          </a:solidFill>
                          <a:latin typeface="Eurostile"/>
                          <a:ea typeface="+mn-ea"/>
                          <a:cs typeface="Eurostile"/>
                        </a:rPr>
                        <a:t> Ceiling 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kern="1200" dirty="0" smtClean="0">
                          <a:solidFill>
                            <a:schemeClr val="tx1"/>
                          </a:solidFill>
                          <a:latin typeface="Eurostile"/>
                          <a:ea typeface="+mn-ea"/>
                          <a:cs typeface="Eurostile"/>
                        </a:rPr>
                        <a:t>326104848</a:t>
                      </a:r>
                      <a:endParaRPr lang="en-US" sz="9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Aluminum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pl-PL" sz="1100" kern="1200" dirty="0" smtClean="0">
                          <a:solidFill>
                            <a:schemeClr val="tx1"/>
                          </a:solidFill>
                          <a:latin typeface="Eurostile"/>
                          <a:ea typeface="+mn-ea"/>
                          <a:cs typeface="Eurostile"/>
                        </a:rPr>
                        <a:t>350.52(13.8”)Dia. X 50.8(2”)H</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 x 40W 120V 60Hz 2GX13 base </a:t>
                      </a:r>
                      <a:r>
                        <a:rPr lang="en-US" sz="1100" kern="1200" dirty="0" err="1" smtClean="0">
                          <a:solidFill>
                            <a:schemeClr val="tx1"/>
                          </a:solidFill>
                          <a:latin typeface="Eurostile"/>
                          <a:ea typeface="+mn-ea"/>
                          <a:cs typeface="Eurostile"/>
                        </a:rPr>
                        <a:t>Circline</a:t>
                      </a:r>
                      <a:r>
                        <a:rPr lang="en-US" sz="1100" kern="1200" dirty="0" smtClean="0">
                          <a:solidFill>
                            <a:schemeClr val="tx1"/>
                          </a:solidFill>
                          <a:latin typeface="Eurostile"/>
                          <a:ea typeface="+mn-ea"/>
                          <a:cs typeface="Eurostile"/>
                        </a:rPr>
                        <a:t> Fluorescent (included)</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Not dimmable.</a:t>
                      </a:r>
                      <a:r>
                        <a:rPr lang="en-US" sz="1100" baseline="0" dirty="0" smtClean="0">
                          <a:latin typeface="Eurostile"/>
                          <a:cs typeface="Eurostile"/>
                        </a:rPr>
                        <a:t> On/Off switch</a:t>
                      </a:r>
                      <a:r>
                        <a:rPr lang="en-US" sz="1100" dirty="0" smtClean="0">
                          <a:latin typeface="Eurostile"/>
                          <a:cs typeface="Eurostile"/>
                        </a:rPr>
                        <a:t> positioned</a:t>
                      </a:r>
                      <a:r>
                        <a:rPr lang="en-US" sz="1100" baseline="0" dirty="0" smtClean="0">
                          <a:latin typeface="Eurostile"/>
                          <a:cs typeface="Eurostile"/>
                        </a:rPr>
                        <a:t> at entry point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(D16) Reflected Ceiling Plan – Ground Floor</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 info:</a:t>
                      </a:r>
                    </a:p>
                    <a:p>
                      <a:r>
                        <a:rPr lang="en-US" sz="1100" dirty="0" smtClean="0">
                          <a:latin typeface="Eurostile"/>
                          <a:cs typeface="Eurostile"/>
                          <a:hlinkClick r:id="rId3"/>
                        </a:rPr>
                        <a:t>http://www.ylighting.com/philips-luminaires-ecomoods-1-light-32610-ceiling-light.html</a:t>
                      </a:r>
                      <a:r>
                        <a:rPr lang="en-US" sz="1100" dirty="0" smtClean="0">
                          <a:latin typeface="Eurostile"/>
                          <a:cs typeface="Eurostile"/>
                        </a:rPr>
                        <a:t> </a:t>
                      </a: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50145">
                <a:tc>
                  <a:txBody>
                    <a:bodyPr/>
                    <a:lstStyle/>
                    <a:p>
                      <a:pPr algn="l">
                        <a:spcAft>
                          <a:spcPts val="0"/>
                        </a:spcAft>
                      </a:pPr>
                      <a:r>
                        <a:rPr lang="en-US" sz="1100" dirty="0" smtClean="0">
                          <a:effectLst/>
                          <a:latin typeface="Eurostile"/>
                          <a:ea typeface="ＭＳ 明朝"/>
                          <a:cs typeface="Eurostile"/>
                        </a:rPr>
                        <a:t>17</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effectLst/>
                          <a:latin typeface="Eurostile"/>
                          <a:ea typeface="ＭＳ 明朝"/>
                          <a:cs typeface="Eurostile"/>
                        </a:rPr>
                        <a:t>Cabinet Spot Light</a:t>
                      </a:r>
                    </a:p>
                    <a:p>
                      <a:pPr algn="l">
                        <a:spcAft>
                          <a:spcPts val="0"/>
                        </a:spcAft>
                      </a:pPr>
                      <a:endParaRPr lang="en-US" sz="1100" dirty="0" smtClean="0">
                        <a:effectLst/>
                        <a:latin typeface="Eurostile"/>
                        <a:ea typeface="ＭＳ 明朝"/>
                        <a:cs typeface="Eurostile"/>
                      </a:endParaRPr>
                    </a:p>
                    <a:p>
                      <a:pPr algn="l">
                        <a:spcAft>
                          <a:spcPts val="0"/>
                        </a:spcAft>
                      </a:pPr>
                      <a:r>
                        <a:rPr lang="en-US" sz="1000" dirty="0" smtClean="0">
                          <a:effectLst/>
                          <a:latin typeface="Eurostile"/>
                          <a:ea typeface="ＭＳ 明朝"/>
                          <a:cs typeface="Eurostile"/>
                        </a:rPr>
                        <a:t>*</a:t>
                      </a:r>
                      <a:r>
                        <a:rPr lang="en-US" sz="1000" b="1" u="sng" dirty="0" smtClean="0">
                          <a:effectLst/>
                          <a:latin typeface="Eurostile"/>
                          <a:ea typeface="ＭＳ 明朝"/>
                          <a:cs typeface="Eurostile"/>
                        </a:rPr>
                        <a:t>See</a:t>
                      </a:r>
                      <a:r>
                        <a:rPr lang="en-US" sz="1000" b="1" u="sng" baseline="0" dirty="0" smtClean="0">
                          <a:effectLst/>
                          <a:latin typeface="Eurostile"/>
                          <a:ea typeface="ＭＳ 明朝"/>
                          <a:cs typeface="Eurostile"/>
                        </a:rPr>
                        <a:t> ADDITIONAL INFO &gt;&gt;&gt;&gt;&gt;&gt;&gt;</a:t>
                      </a:r>
                      <a:endParaRPr lang="en-US" sz="1000" b="1" u="sng" dirty="0" smtClean="0">
                        <a:effectLst/>
                        <a:latin typeface="Eurostile"/>
                        <a:ea typeface="ＭＳ 明朝"/>
                        <a:cs typeface="Eurostile"/>
                      </a:endParaRPr>
                    </a:p>
                    <a:p>
                      <a:pPr algn="l">
                        <a:spcAft>
                          <a:spcPts val="0"/>
                        </a:spcAft>
                      </a:pPr>
                      <a:endParaRPr lang="en-US" sz="110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100" dirty="0" smtClean="0">
                          <a:latin typeface="Eurostile"/>
                          <a:cs typeface="Eurostile"/>
                        </a:rPr>
                        <a:t>IKEA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GRUNDTAL</a:t>
                      </a:r>
                      <a:r>
                        <a:rPr lang="en-US" sz="1100" baseline="0" dirty="0" smtClean="0">
                          <a:latin typeface="Eurostile"/>
                          <a:cs typeface="Eurostile"/>
                        </a:rPr>
                        <a:t> Spot Light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6 (2 packs)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Article Number : </a:t>
                      </a:r>
                    </a:p>
                    <a:p>
                      <a:r>
                        <a:rPr lang="en-US" sz="1000" kern="1200" dirty="0" smtClean="0">
                          <a:solidFill>
                            <a:schemeClr val="tx1"/>
                          </a:solidFill>
                          <a:latin typeface="Eurostile"/>
                          <a:ea typeface="+mn-ea"/>
                          <a:cs typeface="Eurostile"/>
                        </a:rPr>
                        <a:t>501.283.84</a:t>
                      </a:r>
                    </a:p>
                    <a:p>
                      <a:endParaRPr lang="en-US" sz="2400" kern="1200" dirty="0" smtClean="0">
                        <a:solidFill>
                          <a:schemeClr val="tx1"/>
                        </a:solidFill>
                        <a:latin typeface="+mn-lt"/>
                        <a:ea typeface="+mn-ea"/>
                        <a:cs typeface="+mn-cs"/>
                      </a:endParaRPr>
                    </a:p>
                    <a:p>
                      <a:endParaRPr lang="en-US" sz="2400" kern="1200" dirty="0" smtClean="0">
                        <a:solidFill>
                          <a:schemeClr val="tx1"/>
                        </a:solidFill>
                        <a:latin typeface="+mn-lt"/>
                        <a:ea typeface="+mn-ea"/>
                        <a:cs typeface="+mn-cs"/>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Nickel Plated</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Diameter: 6.6 cm</a:t>
                      </a:r>
                    </a:p>
                    <a:p>
                      <a:r>
                        <a:rPr lang="en-US" sz="1100" kern="1200" dirty="0" smtClean="0">
                          <a:solidFill>
                            <a:schemeClr val="tx1"/>
                          </a:solidFill>
                          <a:latin typeface="Eurostile"/>
                          <a:ea typeface="+mn-ea"/>
                          <a:cs typeface="Eurostile"/>
                        </a:rPr>
                        <a:t>Height: 2.8 cm</a:t>
                      </a:r>
                    </a:p>
                    <a:p>
                      <a:r>
                        <a:rPr lang="en-US" sz="1100" kern="1200" dirty="0" smtClean="0">
                          <a:solidFill>
                            <a:schemeClr val="tx1"/>
                          </a:solidFill>
                          <a:latin typeface="Eurostile"/>
                          <a:ea typeface="+mn-ea"/>
                          <a:cs typeface="Eurostile"/>
                        </a:rPr>
                        <a:t>Cord length: 350 cm</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Halogen bulb G4 12V 10W (included)</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Included with each package. To be plugged</a:t>
                      </a:r>
                      <a:r>
                        <a:rPr lang="en-US" sz="1100" baseline="0" dirty="0" smtClean="0">
                          <a:latin typeface="Eurostile"/>
                          <a:cs typeface="Eurostile"/>
                        </a:rPr>
                        <a:t> into lamp sockets controlled by a wall switch (as shown on drawing)</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Lamp sockets shown on (D18) Electrical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 info:</a:t>
                      </a:r>
                    </a:p>
                    <a:p>
                      <a:pPr algn="l">
                        <a:spcAft>
                          <a:spcPts val="0"/>
                        </a:spcAft>
                      </a:pPr>
                      <a:r>
                        <a:rPr lang="en-US" sz="1100" dirty="0" smtClean="0">
                          <a:latin typeface="Eurostile"/>
                          <a:cs typeface="Eurostile"/>
                          <a:hlinkClick r:id="rId4"/>
                        </a:rPr>
                        <a:t>http://www.ikea.com/ca/en/catalog/products/50119351/#/50119351</a:t>
                      </a:r>
                    </a:p>
                    <a:p>
                      <a:pPr algn="l">
                        <a:spcAft>
                          <a:spcPts val="0"/>
                        </a:spcAft>
                      </a:pPr>
                      <a:r>
                        <a:rPr lang="en-US" sz="900" i="1" dirty="0" smtClean="0">
                          <a:latin typeface="Eurostile"/>
                          <a:ea typeface="ＭＳ 明朝"/>
                          <a:cs typeface="Eurostile"/>
                        </a:rPr>
                        <a:t>Not to be hardwired.</a:t>
                      </a:r>
                      <a:r>
                        <a:rPr lang="en-US" sz="900" i="1" baseline="0" dirty="0" smtClean="0">
                          <a:latin typeface="Eurostile"/>
                          <a:ea typeface="ＭＳ 明朝"/>
                          <a:cs typeface="Eurostile"/>
                        </a:rPr>
                        <a:t> </a:t>
                      </a:r>
                      <a:r>
                        <a:rPr lang="en-US" sz="900" i="1" dirty="0" smtClean="0">
                          <a:latin typeface="Eurostile"/>
                          <a:ea typeface="ＭＳ 明朝"/>
                          <a:cs typeface="Eurostile"/>
                        </a:rPr>
                        <a:t>4 inside the GALANT wall cabinet, and 2 inside the GALANT storage combination with roll-front, equally spaced as shown on the Study Concept Board.</a:t>
                      </a:r>
                      <a:r>
                        <a:rPr lang="en-US" sz="900" i="1" baseline="0" dirty="0" smtClean="0">
                          <a:latin typeface="Eurostile"/>
                          <a:ea typeface="ＭＳ 明朝"/>
                          <a:cs typeface="Eurostile"/>
                        </a:rPr>
                        <a:t> May</a:t>
                      </a:r>
                      <a:r>
                        <a:rPr lang="en-US" sz="900" i="1" dirty="0" smtClean="0">
                          <a:latin typeface="Eurostile"/>
                          <a:ea typeface="ＭＳ 明朝"/>
                          <a:cs typeface="Eurostile"/>
                        </a:rPr>
                        <a:t> be installed by the decorators (included here for clarity). </a:t>
                      </a:r>
                      <a:endParaRPr lang="en-US" sz="900" dirty="0" smtClean="0">
                        <a:latin typeface="Eurostile"/>
                        <a:cs typeface="Eurostile"/>
                        <a:hlinkClick r:id="rId4"/>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1483639846"/>
              </p:ext>
            </p:extLst>
          </p:nvPr>
        </p:nvGraphicFramePr>
        <p:xfrm>
          <a:off x="625361" y="6677128"/>
          <a:ext cx="11024773" cy="1454648"/>
        </p:xfrm>
        <a:graphic>
          <a:graphicData uri="http://schemas.openxmlformats.org/drawingml/2006/table">
            <a:tbl>
              <a:tblPr firstRow="1" bandRow="1">
                <a:tableStyleId>{2D5ABB26-0587-4C30-8999-92F81FD0307C}</a:tableStyleId>
              </a:tblPr>
              <a:tblGrid>
                <a:gridCol w="3598753"/>
                <a:gridCol w="1440086"/>
                <a:gridCol w="3232835"/>
                <a:gridCol w="2753099"/>
              </a:tblGrid>
              <a:tr h="265539">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37066">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81483">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Double</a:t>
                      </a:r>
                      <a:r>
                        <a:rPr lang="en-US" sz="1100" baseline="0" dirty="0" smtClean="0">
                          <a:latin typeface="Eurostile"/>
                          <a:cs typeface="Eurostile"/>
                        </a:rPr>
                        <a:t>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3</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89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Single lamp</a:t>
                      </a:r>
                      <a:r>
                        <a:rPr lang="en-US" sz="1100" b="0" baseline="0" dirty="0" smtClean="0">
                          <a:effectLst/>
                          <a:latin typeface="Eurostile"/>
                          <a:ea typeface="ＭＳ 明朝"/>
                          <a:cs typeface="Eurostile"/>
                        </a:rPr>
                        <a:t> </a:t>
                      </a:r>
                      <a:r>
                        <a:rPr lang="en-US" sz="1100" b="0" dirty="0" smtClean="0">
                          <a:effectLst/>
                          <a:latin typeface="Eurostile"/>
                          <a:ea typeface="ＭＳ 明朝"/>
                          <a:cs typeface="Eurostile"/>
                        </a:rPr>
                        <a:t>socket</a:t>
                      </a:r>
                      <a:r>
                        <a:rPr lang="en-US" sz="1100" b="0" baseline="0" dirty="0" smtClean="0">
                          <a:effectLst/>
                          <a:latin typeface="Eurostile"/>
                          <a:ea typeface="ＭＳ 明朝"/>
                          <a:cs typeface="Eurostile"/>
                        </a:rPr>
                        <a:t> outlet (controlled from wall switch)</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89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Double</a:t>
                      </a:r>
                      <a:r>
                        <a:rPr lang="en-US" sz="1100" b="0" baseline="0" dirty="0" smtClean="0">
                          <a:effectLst/>
                          <a:latin typeface="Eurostile"/>
                          <a:ea typeface="ＭＳ 明朝"/>
                          <a:cs typeface="Eurostile"/>
                        </a:rPr>
                        <a:t> </a:t>
                      </a:r>
                      <a:r>
                        <a:rPr lang="en-US" sz="1100" b="0" dirty="0" smtClean="0">
                          <a:effectLst/>
                          <a:latin typeface="Eurostile"/>
                          <a:ea typeface="ＭＳ 明朝"/>
                          <a:cs typeface="Eurostile"/>
                        </a:rPr>
                        <a:t>lamp</a:t>
                      </a:r>
                      <a:r>
                        <a:rPr lang="en-US" sz="1100" b="0" baseline="0" dirty="0" smtClean="0">
                          <a:effectLst/>
                          <a:latin typeface="Eurostile"/>
                          <a:ea typeface="ＭＳ 明朝"/>
                          <a:cs typeface="Eurostile"/>
                        </a:rPr>
                        <a:t> </a:t>
                      </a:r>
                      <a:r>
                        <a:rPr lang="en-US" sz="1100" b="0" dirty="0" smtClean="0">
                          <a:effectLst/>
                          <a:latin typeface="Eurostile"/>
                          <a:ea typeface="ＭＳ 明朝"/>
                          <a:cs typeface="Eurostile"/>
                        </a:rPr>
                        <a:t>socket</a:t>
                      </a:r>
                      <a:r>
                        <a:rPr lang="en-US" sz="1100" b="0" baseline="0" dirty="0" smtClean="0">
                          <a:effectLst/>
                          <a:latin typeface="Eurostile"/>
                          <a:ea typeface="ＭＳ 明朝"/>
                          <a:cs typeface="Eurostile"/>
                        </a:rPr>
                        <a:t> outlet (controlled from wall switch)</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1</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Standard</a:t>
                      </a:r>
                      <a:r>
                        <a:rPr lang="en-US" sz="1100" baseline="0" dirty="0" smtClean="0">
                          <a:latin typeface="Eurostile"/>
                          <a:cs typeface="Eurostile"/>
                        </a:rPr>
                        <a:t> height</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dirty="0"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3</a:t>
            </a:fld>
            <a:endParaRPr lang="en-US" dirty="0"/>
          </a:p>
        </p:txBody>
      </p:sp>
    </p:spTree>
    <p:extLst>
      <p:ext uri="{BB962C8B-B14F-4D97-AF65-F5344CB8AC3E}">
        <p14:creationId xmlns:p14="http://schemas.microsoft.com/office/powerpoint/2010/main" val="163021990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4"/>
              <a:defRPr/>
            </a:pPr>
            <a:r>
              <a:rPr lang="en-US" sz="1800" b="1" dirty="0" smtClean="0">
                <a:latin typeface="Eurostile"/>
                <a:ea typeface="ＭＳ 明朝"/>
                <a:cs typeface="Eurostile"/>
              </a:rPr>
              <a:t>DOWNSTAIRS BATHROOM</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117027647"/>
              </p:ext>
            </p:extLst>
          </p:nvPr>
        </p:nvGraphicFramePr>
        <p:xfrm>
          <a:off x="625365" y="1998126"/>
          <a:ext cx="11024769" cy="4748571"/>
        </p:xfrm>
        <a:graphic>
          <a:graphicData uri="http://schemas.openxmlformats.org/drawingml/2006/table">
            <a:tbl>
              <a:tblPr firstRow="1" bandRow="1">
                <a:tableStyleId>{2D5ABB26-0587-4C30-8999-92F81FD0307C}</a:tableStyleId>
              </a:tblPr>
              <a:tblGrid>
                <a:gridCol w="573356"/>
                <a:gridCol w="573356"/>
                <a:gridCol w="1049074"/>
                <a:gridCol w="770529"/>
                <a:gridCol w="802635"/>
                <a:gridCol w="601976"/>
                <a:gridCol w="866846"/>
                <a:gridCol w="698292"/>
                <a:gridCol w="1027372"/>
                <a:gridCol w="1644099"/>
                <a:gridCol w="972490"/>
                <a:gridCol w="1444744"/>
              </a:tblGrid>
              <a:tr h="313732">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469870">
                <a:tc>
                  <a:txBody>
                    <a:bodyPr/>
                    <a:lstStyle/>
                    <a:p>
                      <a:pPr algn="l">
                        <a:spcAft>
                          <a:spcPts val="0"/>
                        </a:spcAft>
                      </a:pPr>
                      <a:r>
                        <a:rPr lang="en-US" sz="1100" b="1" dirty="0" smtClean="0">
                          <a:effectLst/>
                          <a:latin typeface="Eurostile"/>
                          <a:ea typeface="ＭＳ 明朝"/>
                          <a:cs typeface="Eurostile"/>
                        </a:rPr>
                        <a:t>Ref ID within</a:t>
                      </a:r>
                      <a:r>
                        <a:rPr lang="en-US" sz="1100" b="1" baseline="0" dirty="0" smtClean="0">
                          <a:effectLst/>
                          <a:latin typeface="Eurostile"/>
                          <a:ea typeface="ＭＳ 明朝"/>
                          <a:cs typeface="Eurostile"/>
                        </a:rPr>
                        <a:t> room</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919022">
                <a:tc>
                  <a:txBody>
                    <a:bodyPr/>
                    <a:lstStyle/>
                    <a:p>
                      <a:r>
                        <a:rPr lang="en-US" sz="1050" dirty="0" smtClean="0">
                          <a:latin typeface="Eurostile"/>
                          <a:cs typeface="Eurostile"/>
                        </a:rPr>
                        <a:t>16</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Ceiling Light</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err="1" smtClean="0">
                          <a:latin typeface="Eurostile"/>
                          <a:cs typeface="Eurostile"/>
                        </a:rPr>
                        <a:t>Marset</a:t>
                      </a:r>
                      <a:r>
                        <a:rPr lang="en-US" sz="1050" dirty="0" smtClean="0">
                          <a:latin typeface="Eurostile"/>
                          <a:cs typeface="Eurostile"/>
                        </a:rPr>
                        <a:t> /</a:t>
                      </a:r>
                      <a:r>
                        <a:rPr lang="en-US" sz="1050" baseline="0" dirty="0" smtClean="0">
                          <a:latin typeface="Eurostile"/>
                          <a:cs typeface="Eurostile"/>
                        </a:rPr>
                        <a:t> AllModernOutlet</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Tango Lighting Flash Ceiling Lamp</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2</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N/A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Transparent, Chrome</a:t>
                      </a:r>
                      <a:r>
                        <a:rPr lang="en-US" sz="1050" baseline="0" dirty="0" smtClean="0">
                          <a:latin typeface="Eurostile"/>
                          <a:cs typeface="Eurostile"/>
                        </a:rPr>
                        <a:t> </a:t>
                      </a:r>
                      <a:r>
                        <a:rPr lang="en-US" sz="1050" dirty="0" smtClean="0">
                          <a:latin typeface="Eurostile"/>
                          <a:cs typeface="Eurostile"/>
                        </a:rPr>
                        <a:t>back plate</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fr-FR" sz="1050" kern="1200" dirty="0" smtClean="0">
                          <a:solidFill>
                            <a:schemeClr val="tx1"/>
                          </a:solidFill>
                          <a:latin typeface="Eurostile"/>
                          <a:ea typeface="+mn-ea"/>
                          <a:cs typeface="Eurostile"/>
                        </a:rPr>
                        <a:t>101.6(4") H x 152.4(6") D</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1 x 60W G9 base Halogen (not included)</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Dimmer</a:t>
                      </a:r>
                      <a:r>
                        <a:rPr lang="en-US" sz="1050" baseline="0" dirty="0" smtClean="0">
                          <a:latin typeface="Eurostile"/>
                          <a:cs typeface="Eurostile"/>
                        </a:rPr>
                        <a:t> switch positioned at entry point, RCD/GFCI protected and located in Bathroom Zone 3</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(D16) Reflected Ceiling Plan – Ground Floor</a:t>
                      </a:r>
                      <a:endParaRPr lang="en-US" sz="1050" baseline="0" dirty="0" smtClean="0">
                        <a:latin typeface="Eurostile"/>
                        <a:cs typeface="Eurostile"/>
                      </a:endParaRPr>
                    </a:p>
                    <a:p>
                      <a:endParaRPr lang="en-US" sz="105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Product</a:t>
                      </a:r>
                      <a:r>
                        <a:rPr lang="en-US" sz="1050" baseline="0" dirty="0" smtClean="0">
                          <a:latin typeface="Eurostile"/>
                          <a:cs typeface="Eurostile"/>
                        </a:rPr>
                        <a:t> Info:</a:t>
                      </a:r>
                    </a:p>
                    <a:p>
                      <a:r>
                        <a:rPr lang="en-US" sz="1050" dirty="0" smtClean="0">
                          <a:latin typeface="Eurostile"/>
                          <a:cs typeface="Eurostile"/>
                          <a:hlinkClick r:id="rId3"/>
                        </a:rPr>
                        <a:t>http://www.allmodernoutlet.com/tango-lighting-flash-ceiling-lamp-by-marset/</a:t>
                      </a:r>
                      <a:r>
                        <a:rPr lang="en-US" sz="1050" dirty="0" smtClean="0">
                          <a:latin typeface="Eurostile"/>
                          <a:cs typeface="Eurostile"/>
                        </a:rPr>
                        <a:t> </a:t>
                      </a:r>
                      <a:endParaRPr lang="en-US" sz="105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409610">
                <a:tc>
                  <a:txBody>
                    <a:bodyPr/>
                    <a:lstStyle/>
                    <a:p>
                      <a:r>
                        <a:rPr lang="en-US" sz="1050" dirty="0" smtClean="0">
                          <a:latin typeface="Eurostile"/>
                          <a:cs typeface="Eurostile"/>
                        </a:rPr>
                        <a:t>17</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Wall Light</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John</a:t>
                      </a:r>
                      <a:r>
                        <a:rPr lang="en-US" sz="1050" baseline="0" dirty="0" smtClean="0">
                          <a:latin typeface="Eurostile"/>
                          <a:cs typeface="Eurostile"/>
                        </a:rPr>
                        <a:t> Lewis</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err="1" smtClean="0">
                          <a:solidFill>
                            <a:schemeClr val="tx1"/>
                          </a:solidFill>
                          <a:latin typeface="Eurostile"/>
                          <a:ea typeface="+mn-ea"/>
                          <a:cs typeface="Eurostile"/>
                        </a:rPr>
                        <a:t>Kashimo</a:t>
                      </a:r>
                      <a:r>
                        <a:rPr lang="en-US" sz="1050" kern="1200" dirty="0" smtClean="0">
                          <a:solidFill>
                            <a:schemeClr val="tx1"/>
                          </a:solidFill>
                          <a:latin typeface="Eurostile"/>
                          <a:ea typeface="+mn-ea"/>
                          <a:cs typeface="Eurostile"/>
                        </a:rPr>
                        <a:t> Over Mirror Bathroom Light</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800" kern="1200" dirty="0" smtClean="0">
                          <a:solidFill>
                            <a:schemeClr val="tx1"/>
                          </a:solidFill>
                          <a:latin typeface="Eurostile"/>
                          <a:ea typeface="+mn-ea"/>
                          <a:cs typeface="Eurostile"/>
                        </a:rPr>
                        <a:t>70230205</a:t>
                      </a:r>
                      <a:endParaRPr lang="en-US" sz="8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Chrome</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fr-FR" sz="1050" kern="1200" dirty="0" smtClean="0">
                          <a:solidFill>
                            <a:schemeClr val="tx1"/>
                          </a:solidFill>
                          <a:latin typeface="Eurostile"/>
                          <a:ea typeface="+mn-ea"/>
                          <a:cs typeface="Eurostile"/>
                        </a:rPr>
                        <a:t>H40 x W350 x D180</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kern="1200" dirty="0" smtClean="0">
                          <a:solidFill>
                            <a:schemeClr val="tx1"/>
                          </a:solidFill>
                          <a:latin typeface="Eurostile"/>
                          <a:ea typeface="+mn-ea"/>
                          <a:cs typeface="Eurostile"/>
                        </a:rPr>
                        <a:t>1x 8W low energy bulb</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On/Off </a:t>
                      </a:r>
                      <a:r>
                        <a:rPr lang="en-US" sz="1050" baseline="0" dirty="0" smtClean="0">
                          <a:latin typeface="Eurostile"/>
                          <a:cs typeface="Eurostile"/>
                        </a:rPr>
                        <a:t>switches: for lighting control from 2 different locations: one at entry point, and one beside sink, both RCD/GFCI protected and located in Bathroom Zone 3 (ensure appropriate height for placement outside of sink Zone 2)</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(D18) Electrical Plan – Ground Floor</a:t>
                      </a:r>
                      <a:endParaRPr lang="en-US" sz="1050" baseline="0" dirty="0" smtClean="0">
                        <a:latin typeface="Eurostile"/>
                        <a:cs typeface="Eurostile"/>
                      </a:endParaRPr>
                    </a:p>
                    <a:p>
                      <a:endParaRPr lang="en-US" sz="105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Product</a:t>
                      </a:r>
                      <a:r>
                        <a:rPr lang="en-US" sz="1050" baseline="0" dirty="0" smtClean="0">
                          <a:latin typeface="Eurostile"/>
                          <a:cs typeface="Eurostile"/>
                        </a:rPr>
                        <a:t> Info:</a:t>
                      </a:r>
                    </a:p>
                    <a:p>
                      <a:r>
                        <a:rPr lang="en-US" sz="1050" dirty="0" smtClean="0">
                          <a:latin typeface="Eurostile"/>
                          <a:cs typeface="Eurostile"/>
                          <a:hlinkClick r:id="rId4"/>
                        </a:rPr>
                        <a:t>http://www.johnlewis.com/kashimo-over-mirror-bathroom-light/p181637</a:t>
                      </a:r>
                      <a:endParaRPr lang="en-US" sz="1050" dirty="0" smtClean="0">
                        <a:latin typeface="Eurostile"/>
                        <a:cs typeface="Eurostile"/>
                      </a:endParaRPr>
                    </a:p>
                    <a:p>
                      <a:r>
                        <a:rPr lang="en-US" sz="1050" dirty="0" smtClean="0">
                          <a:latin typeface="Eurostile"/>
                          <a:cs typeface="Eurostile"/>
                        </a:rPr>
                        <a:t>Wall light installation height: 2000 mm</a:t>
                      </a:r>
                      <a:endParaRPr lang="en-US" sz="105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261419">
                <a:tc>
                  <a:txBody>
                    <a:bodyPr/>
                    <a:lstStyle/>
                    <a:p>
                      <a:r>
                        <a:rPr lang="en-US" sz="1050" dirty="0" smtClean="0">
                          <a:latin typeface="Eurostile"/>
                          <a:cs typeface="Eurostile"/>
                        </a:rPr>
                        <a:t>18</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Wall </a:t>
                      </a:r>
                      <a:r>
                        <a:rPr lang="en-US" sz="1050" baseline="0" dirty="0" smtClean="0">
                          <a:latin typeface="Eurostile"/>
                          <a:cs typeface="Eurostile"/>
                        </a:rPr>
                        <a:t>Light</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Panache</a:t>
                      </a:r>
                      <a:r>
                        <a:rPr lang="en-US" sz="1050" baseline="0" dirty="0" smtClean="0">
                          <a:latin typeface="Eurostile"/>
                          <a:cs typeface="Eurostile"/>
                        </a:rPr>
                        <a:t> Casa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Vanity Wall</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N/A</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White/Pewter</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da-DK" sz="1050" kern="1200" dirty="0" smtClean="0">
                          <a:solidFill>
                            <a:schemeClr val="tx1"/>
                          </a:solidFill>
                          <a:latin typeface="Eurostile"/>
                          <a:ea typeface="+mn-ea"/>
                          <a:cs typeface="Eurostile"/>
                        </a:rPr>
                        <a:t>Shade: 200/150 Dia. x 200 H </a:t>
                      </a:r>
                    </a:p>
                    <a:p>
                      <a:r>
                        <a:rPr lang="da-DK" sz="1050" kern="1200" dirty="0" smtClean="0">
                          <a:solidFill>
                            <a:schemeClr val="tx1"/>
                          </a:solidFill>
                          <a:latin typeface="Eurostile"/>
                          <a:ea typeface="+mn-ea"/>
                          <a:cs typeface="Eurostile"/>
                        </a:rPr>
                        <a:t>Arm:</a:t>
                      </a:r>
                      <a:r>
                        <a:rPr lang="da-DK" sz="1050" kern="1200" baseline="0" dirty="0" smtClean="0">
                          <a:solidFill>
                            <a:schemeClr val="tx1"/>
                          </a:solidFill>
                          <a:latin typeface="Eurostile"/>
                          <a:ea typeface="+mn-ea"/>
                          <a:cs typeface="Eurostile"/>
                        </a:rPr>
                        <a:t> max 700L</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50" dirty="0" smtClean="0">
                          <a:latin typeface="Eurostile"/>
                          <a:cs typeface="Eurostile"/>
                        </a:rPr>
                        <a:t>1 x 50W</a:t>
                      </a:r>
                      <a:r>
                        <a:rPr lang="en-US" sz="1050" baseline="0" dirty="0" smtClean="0">
                          <a:latin typeface="Eurostile"/>
                          <a:cs typeface="Eurostile"/>
                        </a:rPr>
                        <a:t> Standard</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On/Off </a:t>
                      </a:r>
                      <a:r>
                        <a:rPr lang="en-US" sz="1050" baseline="0" dirty="0" smtClean="0">
                          <a:latin typeface="Eurostile"/>
                          <a:cs typeface="Eurostile"/>
                        </a:rPr>
                        <a:t>switches: for lighting control from 2 different locations: one positioned at entry point, and one near wall light, both RCD/GFCI protected and located in Bathroom Zone 3.</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(D18) Electrical Plan – Ground Floor</a:t>
                      </a:r>
                      <a:endParaRPr lang="en-US" sz="1050" baseline="0" dirty="0" smtClean="0">
                        <a:latin typeface="Eurostile"/>
                        <a:cs typeface="Eurostile"/>
                      </a:endParaRPr>
                    </a:p>
                    <a:p>
                      <a:endParaRPr lang="en-US" sz="105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Product</a:t>
                      </a:r>
                      <a:r>
                        <a:rPr lang="en-US" sz="1050" baseline="0" dirty="0" smtClean="0">
                          <a:latin typeface="Eurostile"/>
                          <a:cs typeface="Eurostile"/>
                        </a:rPr>
                        <a:t> Info:</a:t>
                      </a:r>
                      <a:endParaRPr lang="en-US" sz="1050" dirty="0" smtClean="0">
                        <a:latin typeface="Eurostile"/>
                        <a:cs typeface="Eurostile"/>
                      </a:endParaRPr>
                    </a:p>
                    <a:p>
                      <a:r>
                        <a:rPr lang="en-US" sz="1050" dirty="0" smtClean="0">
                          <a:latin typeface="Eurostile"/>
                          <a:cs typeface="Eurostile"/>
                          <a:hlinkClick r:id="rId5"/>
                        </a:rPr>
                        <a:t>http://www.panachecasa.com/vanity-wall-108</a:t>
                      </a:r>
                      <a:r>
                        <a:rPr lang="en-US" sz="1050" dirty="0" smtClean="0">
                          <a:latin typeface="Eurostile"/>
                          <a:cs typeface="Eurostile"/>
                        </a:rPr>
                        <a:t> </a:t>
                      </a:r>
                    </a:p>
                    <a:p>
                      <a:endParaRPr lang="en-US" sz="1050" dirty="0" smtClean="0">
                        <a:latin typeface="Eurostile"/>
                        <a:cs typeface="Eurostile"/>
                      </a:endParaRPr>
                    </a:p>
                    <a:p>
                      <a:r>
                        <a:rPr lang="en-US" sz="1050" dirty="0" smtClean="0">
                          <a:latin typeface="Eurostile"/>
                          <a:cs typeface="Eurostile"/>
                        </a:rPr>
                        <a:t>Wall</a:t>
                      </a:r>
                      <a:r>
                        <a:rPr lang="en-US" sz="1050" baseline="0" dirty="0" smtClean="0">
                          <a:latin typeface="Eurostile"/>
                          <a:cs typeface="Eurostile"/>
                        </a:rPr>
                        <a:t> light installation</a:t>
                      </a:r>
                      <a:r>
                        <a:rPr lang="en-US" sz="1050" dirty="0" smtClean="0">
                          <a:latin typeface="Eurostile"/>
                          <a:cs typeface="Eurostile"/>
                        </a:rPr>
                        <a:t> height:</a:t>
                      </a:r>
                      <a:r>
                        <a:rPr lang="en-US" sz="1050" baseline="0" dirty="0" smtClean="0">
                          <a:latin typeface="Eurostile"/>
                          <a:cs typeface="Eurostile"/>
                        </a:rPr>
                        <a:t> 1300 mm</a:t>
                      </a:r>
                      <a:endParaRPr lang="en-US" sz="105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25797807"/>
              </p:ext>
            </p:extLst>
          </p:nvPr>
        </p:nvGraphicFramePr>
        <p:xfrm>
          <a:off x="641126" y="6957264"/>
          <a:ext cx="11024773" cy="1478924"/>
        </p:xfrm>
        <a:graphic>
          <a:graphicData uri="http://schemas.openxmlformats.org/drawingml/2006/table">
            <a:tbl>
              <a:tblPr firstRow="1" bandRow="1">
                <a:tableStyleId>{2D5ABB26-0587-4C30-8999-92F81FD0307C}</a:tableStyleId>
              </a:tblPr>
              <a:tblGrid>
                <a:gridCol w="3598753"/>
                <a:gridCol w="882454"/>
                <a:gridCol w="2116667"/>
                <a:gridCol w="4426899"/>
              </a:tblGrid>
              <a:tr h="273270">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45534">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399994">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Double</a:t>
                      </a:r>
                      <a:r>
                        <a:rPr lang="en-US" sz="1050" baseline="0" dirty="0" smtClean="0">
                          <a:latin typeface="Eurostile"/>
                          <a:cs typeface="Eurostile"/>
                        </a:rPr>
                        <a:t> switched socket outlet, located in Bathroom Zone 3, RCD/GFCI protected </a:t>
                      </a:r>
                      <a:endParaRPr lang="en-US" sz="105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1</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(D18) Electrical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0" dirty="0" smtClean="0">
                          <a:effectLst/>
                          <a:latin typeface="Eurostile"/>
                          <a:ea typeface="ＭＳ 明朝"/>
                          <a:cs typeface="Eurostile"/>
                        </a:rPr>
                        <a:t>Height of outlet to</a:t>
                      </a:r>
                      <a:r>
                        <a:rPr lang="en-US" sz="1050" b="0" baseline="0" dirty="0" smtClean="0">
                          <a:effectLst/>
                          <a:latin typeface="Eurostile"/>
                          <a:ea typeface="ＭＳ 明朝"/>
                          <a:cs typeface="Eurostile"/>
                        </a:rPr>
                        <a:t> ensure its positioning in Bathroom Zone 3 (outside of Sink Bathroom Zone 2)</a:t>
                      </a:r>
                      <a:endParaRPr lang="en-US" sz="105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89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0" dirty="0" smtClean="0">
                          <a:effectLst/>
                          <a:latin typeface="Eurostile"/>
                          <a:ea typeface="ＭＳ 明朝"/>
                          <a:cs typeface="Eurostile"/>
                        </a:rPr>
                        <a:t>Single switched socket</a:t>
                      </a:r>
                      <a:r>
                        <a:rPr lang="en-US" sz="1050" b="0" baseline="0" dirty="0" smtClean="0">
                          <a:effectLst/>
                          <a:latin typeface="Eurostile"/>
                          <a:ea typeface="ＭＳ 明朝"/>
                          <a:cs typeface="Eurostile"/>
                        </a:rPr>
                        <a:t> outlet, located in Bathroom Zone 3, </a:t>
                      </a:r>
                      <a:r>
                        <a:rPr lang="en-US" sz="1050" baseline="0" dirty="0" smtClean="0">
                          <a:latin typeface="Eurostile"/>
                          <a:cs typeface="Eurostile"/>
                        </a:rPr>
                        <a:t>RCD/GFCI protected </a:t>
                      </a:r>
                      <a:endParaRPr lang="en-US" sz="105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b="0" dirty="0" smtClean="0">
                          <a:effectLst/>
                          <a:latin typeface="Eurostile"/>
                          <a:ea typeface="ＭＳ 明朝"/>
                          <a:cs typeface="Eurostile"/>
                        </a:rPr>
                        <a:t>1</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50" dirty="0" smtClean="0">
                          <a:latin typeface="Eurostile"/>
                          <a:cs typeface="Eurostile"/>
                        </a:rPr>
                        <a:t>(D18) Electrical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5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050" dirty="0" smtClean="0">
                          <a:latin typeface="Eurostile"/>
                          <a:cs typeface="Eurostile"/>
                        </a:rPr>
                        <a:t>Standard</a:t>
                      </a:r>
                      <a:r>
                        <a:rPr lang="en-US" sz="1050" baseline="0" dirty="0" smtClean="0">
                          <a:latin typeface="Eurostile"/>
                          <a:cs typeface="Eurostile"/>
                        </a:rPr>
                        <a:t> height</a:t>
                      </a:r>
                      <a:endParaRPr lang="en-US" sz="105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4</a:t>
            </a:fld>
            <a:endParaRPr lang="en-US" dirty="0"/>
          </a:p>
        </p:txBody>
      </p:sp>
    </p:spTree>
    <p:extLst>
      <p:ext uri="{BB962C8B-B14F-4D97-AF65-F5344CB8AC3E}">
        <p14:creationId xmlns:p14="http://schemas.microsoft.com/office/powerpoint/2010/main" val="35084461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5"/>
              <a:defRPr/>
            </a:pPr>
            <a:r>
              <a:rPr lang="en-US" sz="1800" b="1" dirty="0" smtClean="0">
                <a:latin typeface="Eurostile"/>
                <a:ea typeface="ＭＳ 明朝"/>
                <a:cs typeface="Eurostile"/>
              </a:rPr>
              <a:t>SITTING ROOM</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932773909"/>
              </p:ext>
            </p:extLst>
          </p:nvPr>
        </p:nvGraphicFramePr>
        <p:xfrm>
          <a:off x="625365" y="2167466"/>
          <a:ext cx="11024768" cy="2271279"/>
        </p:xfrm>
        <a:graphic>
          <a:graphicData uri="http://schemas.openxmlformats.org/drawingml/2006/table">
            <a:tbl>
              <a:tblPr firstRow="1" bandRow="1">
                <a:tableStyleId>{2D5ABB26-0587-4C30-8999-92F81FD0307C}</a:tableStyleId>
              </a:tblPr>
              <a:tblGrid>
                <a:gridCol w="593835"/>
                <a:gridCol w="878023"/>
                <a:gridCol w="798377"/>
                <a:gridCol w="774700"/>
                <a:gridCol w="787400"/>
                <a:gridCol w="723900"/>
                <a:gridCol w="937485"/>
                <a:gridCol w="813854"/>
                <a:gridCol w="1027195"/>
                <a:gridCol w="1109611"/>
                <a:gridCol w="1158118"/>
                <a:gridCol w="1422270"/>
              </a:tblGrid>
              <a:tr h="33580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algn="l">
                        <a:spcAft>
                          <a:spcPts val="0"/>
                        </a:spcAft>
                      </a:pPr>
                      <a:r>
                        <a:rPr lang="en-US" sz="1100" b="1" dirty="0" smtClean="0">
                          <a:effectLst/>
                          <a:latin typeface="Eurostile"/>
                          <a:ea typeface="ＭＳ 明朝"/>
                          <a:cs typeface="Eurostile"/>
                        </a:rPr>
                        <a:t>Ref ID within</a:t>
                      </a:r>
                      <a:r>
                        <a:rPr lang="en-US" sz="1100" b="1" baseline="0" dirty="0" smtClean="0">
                          <a:effectLst/>
                          <a:latin typeface="Eurostile"/>
                          <a:ea typeface="ＭＳ 明朝"/>
                          <a:cs typeface="Eurostile"/>
                        </a:rPr>
                        <a:t>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r>
                        <a:rPr lang="en-US" sz="1100" dirty="0" smtClean="0">
                          <a:latin typeface="Eurostile"/>
                          <a:cs typeface="Eurostile"/>
                        </a:rPr>
                        <a:t>24</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Chandelier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err="1" smtClean="0">
                          <a:latin typeface="Eurostile"/>
                          <a:cs typeface="Eurostile"/>
                        </a:rPr>
                        <a:t>Mvos</a:t>
                      </a:r>
                      <a:r>
                        <a:rPr lang="en-US" sz="1100" dirty="0" smtClean="0">
                          <a:latin typeface="Eurostile"/>
                          <a:cs typeface="Eurostile"/>
                        </a:rPr>
                        <a:t> / Bobby </a:t>
                      </a:r>
                      <a:r>
                        <a:rPr lang="en-US" sz="1100" dirty="0" err="1" smtClean="0">
                          <a:latin typeface="Eurostile"/>
                          <a:cs typeface="Eurostile"/>
                        </a:rPr>
                        <a:t>Berk</a:t>
                      </a:r>
                      <a:r>
                        <a:rPr lang="en-US" sz="1100" dirty="0" smtClean="0">
                          <a:latin typeface="Eurostile"/>
                          <a:cs typeface="Eurostile"/>
                        </a:rPr>
                        <a:t> Home</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Heavy Guy Chandelier</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N/A</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Black</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da-DK" sz="1100" kern="1200" dirty="0" smtClean="0">
                          <a:solidFill>
                            <a:schemeClr val="tx1"/>
                          </a:solidFill>
                          <a:latin typeface="Eurostile"/>
                          <a:ea typeface="+mn-ea"/>
                          <a:cs typeface="Eurostile"/>
                        </a:rPr>
                        <a:t>952.5 (37.5”)Dia. x 476.25(18.75”)H</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de-DE" sz="1100" kern="1200" dirty="0" smtClean="0">
                          <a:solidFill>
                            <a:schemeClr val="tx1"/>
                          </a:solidFill>
                          <a:latin typeface="Eurostile"/>
                          <a:ea typeface="+mn-ea"/>
                          <a:cs typeface="Eurostile"/>
                        </a:rPr>
                        <a:t>5 x 40W</a:t>
                      </a:r>
                      <a:r>
                        <a:rPr lang="de-DE" sz="1100" kern="1200" baseline="0" dirty="0" smtClean="0">
                          <a:solidFill>
                            <a:schemeClr val="tx1"/>
                          </a:solidFill>
                          <a:latin typeface="Eurostile"/>
                          <a:ea typeface="+mn-ea"/>
                          <a:cs typeface="Eurostile"/>
                        </a:rPr>
                        <a:t> </a:t>
                      </a:r>
                      <a:r>
                        <a:rPr lang="en-GB" sz="1100" kern="1200" baseline="0" noProof="0" dirty="0" smtClean="0">
                          <a:solidFill>
                            <a:schemeClr val="tx1"/>
                          </a:solidFill>
                          <a:latin typeface="Eurostile"/>
                          <a:ea typeface="+mn-ea"/>
                          <a:cs typeface="Eurostile"/>
                        </a:rPr>
                        <a:t>standard</a:t>
                      </a:r>
                      <a:endParaRPr lang="en-GB" sz="1100" noProof="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Dimmer at entry point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(D16) Reflected Ceiling Plan – Ground Floor</a:t>
                      </a:r>
                      <a:endParaRPr lang="en-US" sz="1100" baseline="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3"/>
                        </a:rPr>
                        <a:t>http://www.bobbyberkhome.com/product/pendant-lamps/10328-33897/heavy-guy-chandelier-in-black.html</a:t>
                      </a:r>
                      <a:r>
                        <a:rPr lang="en-US" sz="1100" dirty="0" smtClean="0">
                          <a:latin typeface="Eurostile"/>
                          <a:cs typeface="Eurostile"/>
                        </a:rPr>
                        <a:t> </a:t>
                      </a: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2048953708"/>
              </p:ext>
            </p:extLst>
          </p:nvPr>
        </p:nvGraphicFramePr>
        <p:xfrm>
          <a:off x="625361" y="5271606"/>
          <a:ext cx="11024773" cy="2143490"/>
        </p:xfrm>
        <a:graphic>
          <a:graphicData uri="http://schemas.openxmlformats.org/drawingml/2006/table">
            <a:tbl>
              <a:tblPr firstRow="1" bandRow="1">
                <a:tableStyleId>{2D5ABB26-0587-4C30-8999-92F81FD0307C}</a:tableStyleId>
              </a:tblPr>
              <a:tblGrid>
                <a:gridCol w="3598753"/>
                <a:gridCol w="1440086"/>
                <a:gridCol w="3232835"/>
                <a:gridCol w="2753099"/>
              </a:tblGrid>
              <a:tr h="299450">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87867">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81483">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Double</a:t>
                      </a:r>
                      <a:r>
                        <a:rPr lang="en-US" sz="1100" baseline="0" dirty="0" smtClean="0">
                          <a:latin typeface="Eurostile"/>
                          <a:cs typeface="Eurostile"/>
                        </a:rPr>
                        <a:t>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68850">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Single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Standard</a:t>
                      </a:r>
                      <a:r>
                        <a:rPr lang="en-US" sz="1100" baseline="0" dirty="0" smtClean="0">
                          <a:latin typeface="Eurostile"/>
                          <a:cs typeface="Eurostile"/>
                        </a:rPr>
                        <a:t> height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89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Single lamp</a:t>
                      </a:r>
                      <a:r>
                        <a:rPr lang="en-US" sz="1100" b="0" baseline="0" dirty="0" smtClean="0">
                          <a:effectLst/>
                          <a:latin typeface="Eurostile"/>
                          <a:ea typeface="ＭＳ 明朝"/>
                          <a:cs typeface="Eurostile"/>
                        </a:rPr>
                        <a:t> </a:t>
                      </a:r>
                      <a:r>
                        <a:rPr lang="en-US" sz="1100" b="0" dirty="0" smtClean="0">
                          <a:effectLst/>
                          <a:latin typeface="Eurostile"/>
                          <a:ea typeface="ＭＳ 明朝"/>
                          <a:cs typeface="Eurostile"/>
                        </a:rPr>
                        <a:t>socket</a:t>
                      </a:r>
                      <a:r>
                        <a:rPr lang="en-US" sz="1100" b="0" baseline="0" dirty="0" smtClean="0">
                          <a:effectLst/>
                          <a:latin typeface="Eurostile"/>
                          <a:ea typeface="ＭＳ 明朝"/>
                          <a:cs typeface="Eurostile"/>
                        </a:rPr>
                        <a:t> outlet (controlled from wall switch)</a:t>
                      </a: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3</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89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Floor socket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2</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89866">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Television Point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1</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100" b="0"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5</a:t>
            </a:fld>
            <a:endParaRPr lang="en-US" dirty="0"/>
          </a:p>
        </p:txBody>
      </p:sp>
    </p:spTree>
    <p:extLst>
      <p:ext uri="{BB962C8B-B14F-4D97-AF65-F5344CB8AC3E}">
        <p14:creationId xmlns:p14="http://schemas.microsoft.com/office/powerpoint/2010/main" val="28583344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6"/>
              <a:defRPr/>
            </a:pPr>
            <a:r>
              <a:rPr lang="en-US" sz="1800" b="1" dirty="0" smtClean="0">
                <a:latin typeface="Eurostile"/>
                <a:ea typeface="ＭＳ 明朝"/>
                <a:cs typeface="Eurostile"/>
              </a:rPr>
              <a:t>PLAYROOM</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3642905132"/>
              </p:ext>
            </p:extLst>
          </p:nvPr>
        </p:nvGraphicFramePr>
        <p:xfrm>
          <a:off x="625365" y="2167466"/>
          <a:ext cx="11024768" cy="3697624"/>
        </p:xfrm>
        <a:graphic>
          <a:graphicData uri="http://schemas.openxmlformats.org/drawingml/2006/table">
            <a:tbl>
              <a:tblPr firstRow="1" bandRow="1">
                <a:tableStyleId>{2D5ABB26-0587-4C30-8999-92F81FD0307C}</a:tableStyleId>
              </a:tblPr>
              <a:tblGrid>
                <a:gridCol w="526102"/>
                <a:gridCol w="770466"/>
                <a:gridCol w="889000"/>
                <a:gridCol w="651934"/>
                <a:gridCol w="778933"/>
                <a:gridCol w="880533"/>
                <a:gridCol w="996752"/>
                <a:gridCol w="813854"/>
                <a:gridCol w="1027195"/>
                <a:gridCol w="1109611"/>
                <a:gridCol w="1158118"/>
                <a:gridCol w="1422270"/>
              </a:tblGrid>
              <a:tr h="33580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365056">
                <a:tc>
                  <a:txBody>
                    <a:bodyPr/>
                    <a:lstStyle/>
                    <a:p>
                      <a:pPr algn="l">
                        <a:spcAft>
                          <a:spcPts val="0"/>
                        </a:spcAft>
                      </a:pPr>
                      <a:r>
                        <a:rPr lang="en-US" sz="1100" b="1" dirty="0" smtClean="0">
                          <a:effectLst/>
                          <a:latin typeface="Eurostile"/>
                          <a:ea typeface="ＭＳ 明朝"/>
                          <a:cs typeface="Eurostile"/>
                        </a:rPr>
                        <a:t>Ref ID within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350145">
                <a:tc>
                  <a:txBody>
                    <a:bodyPr/>
                    <a:lstStyle/>
                    <a:p>
                      <a:r>
                        <a:rPr lang="en-US" sz="1100" dirty="0" smtClean="0">
                          <a:latin typeface="Eurostile"/>
                          <a:cs typeface="Eurostile"/>
                        </a:rPr>
                        <a:t>16</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Pendant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err="1" smtClean="0">
                          <a:latin typeface="Eurostile"/>
                          <a:cs typeface="Eurostile"/>
                        </a:rPr>
                        <a:t>Anglepoise</a:t>
                      </a:r>
                      <a:r>
                        <a:rPr lang="en-US" sz="1100" dirty="0" smtClean="0">
                          <a:latin typeface="Eurostile"/>
                          <a:cs typeface="Eurostile"/>
                        </a:rPr>
                        <a:t> / John Lewis</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Duo Maxi Pendant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10410206</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White Shade, Red Flex</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fr-FR" sz="1100" kern="1200" dirty="0" smtClean="0">
                          <a:solidFill>
                            <a:schemeClr val="tx1"/>
                          </a:solidFill>
                          <a:latin typeface="Eurostile"/>
                          <a:ea typeface="+mn-ea"/>
                          <a:cs typeface="Eurostile"/>
                        </a:rPr>
                        <a:t>H300 x Dia. 230</a:t>
                      </a:r>
                    </a:p>
                    <a:p>
                      <a:r>
                        <a:rPr lang="fr-FR" sz="1100" kern="1200" dirty="0" smtClean="0">
                          <a:solidFill>
                            <a:schemeClr val="tx1"/>
                          </a:solidFill>
                          <a:latin typeface="Eurostile"/>
                          <a:ea typeface="+mn-ea"/>
                          <a:cs typeface="Eurostile"/>
                        </a:rPr>
                        <a:t>Drop 900, </a:t>
                      </a:r>
                      <a:r>
                        <a:rPr lang="en-GB" sz="1100" kern="1200" noProof="0" dirty="0" smtClean="0">
                          <a:solidFill>
                            <a:schemeClr val="tx1"/>
                          </a:solidFill>
                          <a:latin typeface="Eurostile"/>
                          <a:ea typeface="+mn-ea"/>
                          <a:cs typeface="Eurostile"/>
                        </a:rPr>
                        <a:t>task</a:t>
                      </a:r>
                      <a:r>
                        <a:rPr lang="en-GB" sz="1100" kern="1200" baseline="0" noProof="0" dirty="0" smtClean="0">
                          <a:solidFill>
                            <a:schemeClr val="tx1"/>
                          </a:solidFill>
                          <a:latin typeface="Eurostile"/>
                          <a:ea typeface="+mn-ea"/>
                          <a:cs typeface="Eurostile"/>
                        </a:rPr>
                        <a:t> lighting above children’s table</a:t>
                      </a:r>
                      <a:r>
                        <a:rPr lang="en-GB" sz="1100" kern="1200" noProof="0" dirty="0" smtClean="0">
                          <a:solidFill>
                            <a:schemeClr val="tx1"/>
                          </a:solidFill>
                          <a:latin typeface="Eurostile"/>
                          <a:ea typeface="+mn-ea"/>
                          <a:cs typeface="Eurostile"/>
                        </a:rPr>
                        <a:t> </a:t>
                      </a:r>
                      <a:r>
                        <a:rPr lang="fr-FR" sz="1100" kern="1200" dirty="0" smtClean="0">
                          <a:solidFill>
                            <a:schemeClr val="tx1"/>
                          </a:solidFill>
                          <a:latin typeface="Eurostile"/>
                          <a:ea typeface="+mn-ea"/>
                          <a:cs typeface="Eurostile"/>
                        </a:rPr>
                        <a:t>(max </a:t>
                      </a:r>
                      <a:r>
                        <a:rPr lang="en-US" sz="1100" kern="1200" dirty="0" smtClean="0">
                          <a:solidFill>
                            <a:schemeClr val="tx1"/>
                          </a:solidFill>
                          <a:latin typeface="Eurostile"/>
                          <a:ea typeface="+mn-ea"/>
                          <a:cs typeface="Eurostile"/>
                        </a:rPr>
                        <a:t>1615)</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1 x 42W ES halogen standard bulb (not</a:t>
                      </a:r>
                      <a:r>
                        <a:rPr lang="en-US" sz="1100" kern="1200" baseline="0" dirty="0" smtClean="0">
                          <a:solidFill>
                            <a:schemeClr val="tx1"/>
                          </a:solidFill>
                          <a:latin typeface="Eurostile"/>
                          <a:ea typeface="+mn-ea"/>
                          <a:cs typeface="Eurostile"/>
                        </a:rPr>
                        <a:t> included</a:t>
                      </a:r>
                      <a:r>
                        <a:rPr lang="en-US" sz="1100" kern="1200" dirty="0" smtClean="0">
                          <a:solidFill>
                            <a:schemeClr val="tx1"/>
                          </a:solidFill>
                          <a:latin typeface="Eurostile"/>
                          <a:ea typeface="+mn-ea"/>
                          <a:cs typeface="Eurostile"/>
                        </a:rPr>
                        <a: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Dimmer at entry</a:t>
                      </a:r>
                      <a:r>
                        <a:rPr lang="en-US" sz="1100" baseline="0" dirty="0" smtClean="0">
                          <a:latin typeface="Eurostile"/>
                          <a:cs typeface="Eurostile"/>
                        </a:rPr>
                        <a:t> point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(D16) Reflected Ceiling Plan – Ground Floor</a:t>
                      </a:r>
                      <a:endParaRPr lang="en-US" sz="1100" baseline="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Product</a:t>
                      </a:r>
                      <a:r>
                        <a:rPr lang="en-US" sz="1100" baseline="0" dirty="0" smtClean="0">
                          <a:latin typeface="Eurostile"/>
                          <a:cs typeface="Eurostile"/>
                        </a:rPr>
                        <a:t> Info:</a:t>
                      </a:r>
                    </a:p>
                    <a:p>
                      <a:r>
                        <a:rPr lang="en-US" sz="1100" dirty="0" smtClean="0">
                          <a:latin typeface="Eurostile"/>
                          <a:cs typeface="Eurostile"/>
                          <a:hlinkClick r:id="rId3"/>
                        </a:rPr>
                        <a:t>http://www.johnlewis.com/anglepoise-duo-maxi-pendant/p381425 </a:t>
                      </a:r>
                      <a:endParaRPr lang="en-US" sz="11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50145">
                <a:tc>
                  <a:txBody>
                    <a:bodyPr/>
                    <a:lstStyle/>
                    <a:p>
                      <a:r>
                        <a:rPr lang="en-US" sz="1100" dirty="0" smtClean="0">
                          <a:latin typeface="Eurostile"/>
                          <a:cs typeface="Eurostile"/>
                        </a:rPr>
                        <a:t>17</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Pendant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Zero</a:t>
                      </a:r>
                      <a:r>
                        <a:rPr lang="en-US" sz="1100" baseline="0" dirty="0" smtClean="0">
                          <a:latin typeface="Eurostile"/>
                          <a:cs typeface="Eurostile"/>
                        </a:rPr>
                        <a:t> / Northern Icon</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PXL Pendant Lamp,</a:t>
                      </a:r>
                      <a:r>
                        <a:rPr lang="en-US" sz="1100" baseline="0" dirty="0" smtClean="0">
                          <a:latin typeface="Eurostile"/>
                          <a:cs typeface="Eurostile"/>
                        </a:rPr>
                        <a:t> </a:t>
                      </a:r>
                      <a:r>
                        <a:rPr lang="en-US" sz="1100" dirty="0" smtClean="0">
                          <a:latin typeface="Eurostile"/>
                          <a:cs typeface="Eurostile"/>
                        </a:rPr>
                        <a:t>Saucer</a:t>
                      </a:r>
                      <a:r>
                        <a:rPr lang="en-US" sz="1100" baseline="0" dirty="0" smtClean="0">
                          <a:latin typeface="Eurostile"/>
                          <a:cs typeface="Eurostile"/>
                        </a:rPr>
                        <a:t> Shaped Version</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dirty="0" smtClean="0">
                          <a:latin typeface="Eurostile"/>
                          <a:cs typeface="Eurostile"/>
                        </a:rPr>
                        <a:t>1</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62327</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GB" sz="1100" noProof="0" dirty="0" smtClean="0">
                          <a:latin typeface="Eurostile"/>
                          <a:cs typeface="Eurostile"/>
                        </a:rPr>
                        <a:t>Multicolour</a:t>
                      </a:r>
                      <a:endParaRPr lang="en-GB" sz="1100" noProof="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da-DK" sz="1100" kern="1200" dirty="0" smtClean="0">
                          <a:solidFill>
                            <a:schemeClr val="tx1"/>
                          </a:solidFill>
                          <a:latin typeface="Eurostile"/>
                          <a:ea typeface="+mn-ea"/>
                          <a:cs typeface="Eurostile"/>
                        </a:rPr>
                        <a:t>Dia. 475 x H 280</a:t>
                      </a:r>
                    </a:p>
                    <a:p>
                      <a:r>
                        <a:rPr lang="da-DK" sz="1100" kern="1200" dirty="0" smtClean="0">
                          <a:solidFill>
                            <a:schemeClr val="tx1"/>
                          </a:solidFill>
                          <a:latin typeface="Eurostile"/>
                          <a:ea typeface="+mn-ea"/>
                          <a:cs typeface="Eurostile"/>
                        </a:rPr>
                        <a:t>Drop </a:t>
                      </a:r>
                      <a:r>
                        <a:rPr lang="en-GB" sz="1100" kern="1200" noProof="0" dirty="0" smtClean="0">
                          <a:solidFill>
                            <a:schemeClr val="tx1"/>
                          </a:solidFill>
                          <a:latin typeface="Eurostile"/>
                          <a:ea typeface="+mn-ea"/>
                          <a:cs typeface="Eurostile"/>
                        </a:rPr>
                        <a:t>350, to allow</a:t>
                      </a:r>
                      <a:r>
                        <a:rPr lang="en-GB" sz="1100" kern="1200" baseline="0" noProof="0" dirty="0" smtClean="0">
                          <a:solidFill>
                            <a:schemeClr val="tx1"/>
                          </a:solidFill>
                          <a:latin typeface="Eurostile"/>
                          <a:ea typeface="+mn-ea"/>
                          <a:cs typeface="Eurostile"/>
                        </a:rPr>
                        <a:t> for walking under</a:t>
                      </a:r>
                      <a:r>
                        <a:rPr lang="da-DK" sz="1100" kern="1200" dirty="0" smtClean="0">
                          <a:solidFill>
                            <a:schemeClr val="tx1"/>
                          </a:solidFill>
                          <a:latin typeface="Eurostile"/>
                          <a:ea typeface="+mn-ea"/>
                          <a:cs typeface="Eurostile"/>
                        </a:rPr>
                        <a:t> (2500 max)</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100" kern="1200" dirty="0" smtClean="0">
                          <a:solidFill>
                            <a:schemeClr val="tx1"/>
                          </a:solidFill>
                          <a:latin typeface="Eurostile"/>
                          <a:ea typeface="+mn-ea"/>
                          <a:cs typeface="Eurostile"/>
                        </a:rPr>
                        <a:t>T5 circular tube 40W, 55W or E27 max 53W</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On/Off switches</a:t>
                      </a:r>
                      <a:r>
                        <a:rPr lang="en-US" sz="1100" baseline="0" dirty="0" smtClean="0">
                          <a:latin typeface="Eurostile"/>
                          <a:cs typeface="Eurostile"/>
                        </a:rPr>
                        <a:t> for lighting control from 2 different locations (as shown on drawings)</a:t>
                      </a:r>
                      <a:endParaRPr lang="en-US" sz="1100" dirty="0" smtClean="0">
                        <a:latin typeface="Eurostile"/>
                        <a:cs typeface="Eurostile"/>
                      </a:endParaRPr>
                    </a:p>
                    <a:p>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(D16) Reflected Ceiling Plan – Ground Floor</a:t>
                      </a:r>
                      <a:endParaRPr lang="en-US" sz="1100" baseline="0" dirty="0" smtClean="0">
                        <a:latin typeface="Eurostile"/>
                        <a:cs typeface="Eurostile"/>
                      </a:endParaRPr>
                    </a:p>
                    <a:p>
                      <a:endParaRPr lang="en-US" sz="11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Product</a:t>
                      </a:r>
                      <a:r>
                        <a:rPr lang="en-US" sz="1100" baseline="0" dirty="0" smtClean="0">
                          <a:latin typeface="Eurostile"/>
                          <a:cs typeface="Eurostile"/>
                        </a:rPr>
                        <a:t> Info:</a:t>
                      </a:r>
                    </a:p>
                    <a:p>
                      <a:r>
                        <a:rPr lang="en-US" sz="1100" baseline="0" dirty="0" smtClean="0">
                          <a:latin typeface="Eurostile"/>
                          <a:cs typeface="Eurostile"/>
                          <a:hlinkClick r:id="rId4"/>
                        </a:rPr>
                        <a:t>https://www.northernicon.com/p-796-pxl-pendant-lamp-50.aspx</a:t>
                      </a:r>
                      <a:r>
                        <a:rPr lang="en-US" sz="1100" baseline="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12113397"/>
              </p:ext>
            </p:extLst>
          </p:nvPr>
        </p:nvGraphicFramePr>
        <p:xfrm>
          <a:off x="625361" y="6414651"/>
          <a:ext cx="11024773" cy="784088"/>
        </p:xfrm>
        <a:graphic>
          <a:graphicData uri="http://schemas.openxmlformats.org/drawingml/2006/table">
            <a:tbl>
              <a:tblPr firstRow="1" bandRow="1">
                <a:tableStyleId>{2D5ABB26-0587-4C30-8999-92F81FD0307C}</a:tableStyleId>
              </a:tblPr>
              <a:tblGrid>
                <a:gridCol w="3598753"/>
                <a:gridCol w="1440086"/>
                <a:gridCol w="3232835"/>
                <a:gridCol w="2753099"/>
              </a:tblGrid>
              <a:tr h="265539">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37066">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81483">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Double</a:t>
                      </a:r>
                      <a:r>
                        <a:rPr lang="en-US" sz="1100" baseline="0" dirty="0" smtClean="0">
                          <a:latin typeface="Eurostile"/>
                          <a:cs typeface="Eurostile"/>
                        </a:rPr>
                        <a:t>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3</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Standard</a:t>
                      </a:r>
                      <a:r>
                        <a:rPr lang="en-US" sz="1100" baseline="0" dirty="0" smtClean="0">
                          <a:latin typeface="Eurostile"/>
                          <a:cs typeface="Eurostile"/>
                        </a:rPr>
                        <a:t>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6</a:t>
            </a:fld>
            <a:endParaRPr lang="en-US" dirty="0"/>
          </a:p>
        </p:txBody>
      </p:sp>
    </p:spTree>
    <p:extLst>
      <p:ext uri="{BB962C8B-B14F-4D97-AF65-F5344CB8AC3E}">
        <p14:creationId xmlns:p14="http://schemas.microsoft.com/office/powerpoint/2010/main" val="396657825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46510" y="1476405"/>
            <a:ext cx="3631685" cy="369332"/>
          </a:xfrm>
          <a:prstGeom prst="rect">
            <a:avLst/>
          </a:prstGeom>
          <a:noFill/>
        </p:spPr>
        <p:txBody>
          <a:bodyPr wrap="square" rtlCol="0">
            <a:spAutoFit/>
          </a:bodyPr>
          <a:lstStyle/>
          <a:p>
            <a:pPr marL="342900" indent="-342900">
              <a:buFont typeface="Wingdings" charset="2"/>
              <a:buAutoNum type="arabicPlain" startAt="7"/>
              <a:defRPr/>
            </a:pPr>
            <a:r>
              <a:rPr lang="en-US" sz="1800" b="1" dirty="0" smtClean="0">
                <a:latin typeface="Eurostile"/>
                <a:ea typeface="ＭＳ 明朝"/>
                <a:cs typeface="Eurostile"/>
              </a:rPr>
              <a:t>DINING ROOM</a:t>
            </a:r>
            <a:endParaRPr lang="en-US" sz="1800" b="1" dirty="0">
              <a:latin typeface="Eurostile"/>
              <a:ea typeface="ＭＳ 明朝"/>
              <a:cs typeface="Eurostile"/>
            </a:endParaRPr>
          </a:p>
        </p:txBody>
      </p:sp>
      <p:graphicFrame>
        <p:nvGraphicFramePr>
          <p:cNvPr id="11" name="Table 10"/>
          <p:cNvGraphicFramePr>
            <a:graphicFrameLocks noGrp="1"/>
          </p:cNvGraphicFramePr>
          <p:nvPr>
            <p:extLst>
              <p:ext uri="{D42A27DB-BD31-4B8C-83A1-F6EECF244321}">
                <p14:modId xmlns:p14="http://schemas.microsoft.com/office/powerpoint/2010/main" val="1353501411"/>
              </p:ext>
            </p:extLst>
          </p:nvPr>
        </p:nvGraphicFramePr>
        <p:xfrm>
          <a:off x="625365" y="1886378"/>
          <a:ext cx="11024769" cy="5849854"/>
        </p:xfrm>
        <a:graphic>
          <a:graphicData uri="http://schemas.openxmlformats.org/drawingml/2006/table">
            <a:tbl>
              <a:tblPr firstRow="1" bandRow="1">
                <a:tableStyleId>{2D5ABB26-0587-4C30-8999-92F81FD0307C}</a:tableStyleId>
              </a:tblPr>
              <a:tblGrid>
                <a:gridCol w="576902"/>
                <a:gridCol w="728133"/>
                <a:gridCol w="846667"/>
                <a:gridCol w="916745"/>
                <a:gridCol w="793521"/>
                <a:gridCol w="702734"/>
                <a:gridCol w="885067"/>
                <a:gridCol w="1443266"/>
                <a:gridCol w="956733"/>
                <a:gridCol w="873322"/>
                <a:gridCol w="887745"/>
                <a:gridCol w="1413934"/>
              </a:tblGrid>
              <a:tr h="317734">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475862">
                <a:tc>
                  <a:txBody>
                    <a:bodyPr/>
                    <a:lstStyle/>
                    <a:p>
                      <a:pPr algn="l">
                        <a:spcAft>
                          <a:spcPts val="0"/>
                        </a:spcAft>
                      </a:pPr>
                      <a:r>
                        <a:rPr lang="en-US" sz="1100" b="1" dirty="0" smtClean="0">
                          <a:effectLst/>
                          <a:latin typeface="Eurostile"/>
                          <a:ea typeface="ＭＳ 明朝"/>
                          <a:cs typeface="Eurostile"/>
                        </a:rPr>
                        <a:t>Ref ID within</a:t>
                      </a:r>
                      <a:r>
                        <a:rPr lang="en-US" sz="1100" b="1" baseline="0" dirty="0" smtClean="0">
                          <a:effectLst/>
                          <a:latin typeface="Eurostile"/>
                          <a:ea typeface="ＭＳ 明朝"/>
                          <a:cs typeface="Eurostile"/>
                        </a:rPr>
                        <a:t>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COLOUR/FINISH OPTION</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950568">
                <a:tc>
                  <a:txBody>
                    <a:bodyPr/>
                    <a:lstStyle/>
                    <a:p>
                      <a:r>
                        <a:rPr lang="en-US" sz="1000" dirty="0" smtClean="0">
                          <a:latin typeface="Eurostile"/>
                          <a:cs typeface="Eurostile"/>
                        </a:rPr>
                        <a:t>11</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Pendant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err="1" smtClean="0">
                          <a:latin typeface="Eurostile"/>
                          <a:cs typeface="Eurostile"/>
                        </a:rPr>
                        <a:t>Limpalux</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dirty="0" err="1" smtClean="0">
                          <a:latin typeface="Eurostile"/>
                          <a:cs typeface="Eurostile"/>
                        </a:rPr>
                        <a:t>MoonJelly</a:t>
                      </a:r>
                      <a:endParaRPr lang="en-US" sz="1000" b="0" dirty="0" smtClean="0">
                        <a:latin typeface="Eurostile"/>
                        <a:cs typeface="Eurostile"/>
                      </a:endParaRPr>
                    </a:p>
                    <a:p>
                      <a:r>
                        <a:rPr lang="en-US" sz="1000" b="0" dirty="0" smtClean="0">
                          <a:latin typeface="Eurostile"/>
                          <a:cs typeface="Eurostile"/>
                        </a:rPr>
                        <a:t>510 - Lemon</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M-510-L</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Lemon</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da-DK" sz="1000" kern="1200" dirty="0" smtClean="0">
                          <a:solidFill>
                            <a:schemeClr val="tx1"/>
                          </a:solidFill>
                          <a:latin typeface="Eurostile"/>
                          <a:ea typeface="+mn-ea"/>
                          <a:cs typeface="Eurostile"/>
                        </a:rPr>
                        <a:t>Ø 510 / H 250</a:t>
                      </a:r>
                    </a:p>
                    <a:p>
                      <a:r>
                        <a:rPr lang="da-DK" sz="1000" kern="1200" dirty="0" smtClean="0">
                          <a:solidFill>
                            <a:schemeClr val="tx1"/>
                          </a:solidFill>
                          <a:latin typeface="Eurostile"/>
                          <a:ea typeface="+mn-ea"/>
                          <a:cs typeface="Eurostile"/>
                        </a:rPr>
                        <a:t>Drop: 850,</a:t>
                      </a:r>
                      <a:r>
                        <a:rPr lang="da-DK" sz="1000" kern="1200" baseline="0" dirty="0" smtClean="0">
                          <a:solidFill>
                            <a:schemeClr val="tx1"/>
                          </a:solidFill>
                          <a:latin typeface="Eurostile"/>
                          <a:ea typeface="+mn-ea"/>
                          <a:cs typeface="Eurostile"/>
                        </a:rPr>
                        <a:t> </a:t>
                      </a:r>
                      <a:r>
                        <a:rPr lang="en-GB" sz="1000" kern="1200" baseline="0" noProof="0" dirty="0" smtClean="0">
                          <a:solidFill>
                            <a:schemeClr val="tx1"/>
                          </a:solidFill>
                          <a:latin typeface="Eurostile"/>
                          <a:ea typeface="+mn-ea"/>
                          <a:cs typeface="Eurostile"/>
                        </a:rPr>
                        <a:t>allowing for min distance to table top of </a:t>
                      </a:r>
                      <a:r>
                        <a:rPr lang="da-DK" sz="1000" kern="1200" baseline="0" dirty="0" smtClean="0">
                          <a:solidFill>
                            <a:schemeClr val="tx1"/>
                          </a:solidFill>
                          <a:latin typeface="Eurostile"/>
                          <a:ea typeface="+mn-ea"/>
                          <a:cs typeface="Eurostile"/>
                        </a:rPr>
                        <a:t>762 (30”) </a:t>
                      </a:r>
                      <a:r>
                        <a:rPr lang="da-DK" sz="1000" kern="1200" dirty="0" smtClean="0">
                          <a:solidFill>
                            <a:schemeClr val="tx1"/>
                          </a:solidFill>
                          <a:latin typeface="Eurostile"/>
                          <a:ea typeface="+mn-ea"/>
                          <a:cs typeface="Eurostile"/>
                        </a:rPr>
                        <a:t>(</a:t>
                      </a:r>
                      <a:r>
                        <a:rPr lang="en-US" sz="1000" kern="1200" dirty="0" smtClean="0">
                          <a:solidFill>
                            <a:schemeClr val="tx1"/>
                          </a:solidFill>
                          <a:latin typeface="Eurostile"/>
                          <a:ea typeface="+mn-ea"/>
                          <a:cs typeface="Eurostile"/>
                        </a:rPr>
                        <a:t>2000 max drop )</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 x 60W max E27</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The</a:t>
                      </a:r>
                      <a:r>
                        <a:rPr lang="en-US" sz="1000" baseline="0" dirty="0" smtClean="0">
                          <a:latin typeface="Eurostile"/>
                          <a:cs typeface="Eurostile"/>
                        </a:rPr>
                        <a:t> 2 pendants are to be on the same circuit using d</a:t>
                      </a:r>
                      <a:r>
                        <a:rPr lang="en-US" sz="1000" dirty="0" smtClean="0">
                          <a:latin typeface="Eurostile"/>
                          <a:cs typeface="Eurostile"/>
                        </a:rPr>
                        <a:t>immer switches</a:t>
                      </a:r>
                      <a:r>
                        <a:rPr lang="en-US" sz="1000" baseline="0" dirty="0" smtClean="0">
                          <a:latin typeface="Eurostile"/>
                          <a:cs typeface="Eurostile"/>
                        </a:rPr>
                        <a:t> for lighting control from 2 different locations (as shown on drawings)</a:t>
                      </a:r>
                      <a:endParaRPr lang="en-US" sz="1000" dirty="0" smtClean="0">
                        <a:latin typeface="Eurostile"/>
                        <a:cs typeface="Eurostile"/>
                      </a:endParaRP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(D16) Reflected Ceiling Plan – Ground Floor</a:t>
                      </a:r>
                      <a:endParaRPr lang="en-US" sz="10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rPr>
                        <a:t>Product info:</a:t>
                      </a:r>
                    </a:p>
                    <a:p>
                      <a:r>
                        <a:rPr lang="en-US" sz="1000" baseline="0" dirty="0" smtClean="0">
                          <a:latin typeface="Eurostile"/>
                          <a:cs typeface="Eurostile"/>
                          <a:hlinkClick r:id="rId3"/>
                        </a:rPr>
                        <a:t>http://www.limpalux.de/shop/MOONJELLY/510-LEMON.html</a:t>
                      </a:r>
                      <a:r>
                        <a:rPr lang="en-US" sz="1000" baseline="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931328">
                <a:tc>
                  <a:txBody>
                    <a:bodyPr/>
                    <a:lstStyle/>
                    <a:p>
                      <a:r>
                        <a:rPr lang="en-US" sz="1000" dirty="0" smtClean="0">
                          <a:latin typeface="Eurostile"/>
                          <a:cs typeface="Eurostile"/>
                        </a:rPr>
                        <a:t>12</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Pendant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err="1" smtClean="0">
                          <a:latin typeface="Eurostile"/>
                          <a:cs typeface="Eurostile"/>
                        </a:rPr>
                        <a:t>Limpalux</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dirty="0" err="1" smtClean="0">
                          <a:latin typeface="Eurostile"/>
                          <a:cs typeface="Eurostile"/>
                        </a:rPr>
                        <a:t>MoonJelly</a:t>
                      </a:r>
                      <a:endParaRPr lang="en-US" sz="1000" b="0" dirty="0" smtClean="0">
                        <a:latin typeface="Eurostile"/>
                        <a:cs typeface="Eurostile"/>
                      </a:endParaRPr>
                    </a:p>
                    <a:p>
                      <a:r>
                        <a:rPr lang="en-US" sz="1000" b="0" dirty="0" smtClean="0">
                          <a:latin typeface="Eurostile"/>
                          <a:cs typeface="Eurostile"/>
                        </a:rPr>
                        <a:t>510 - White</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M-510-W</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White</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da-DK" sz="1000" kern="1200" dirty="0" smtClean="0">
                          <a:solidFill>
                            <a:schemeClr val="tx1"/>
                          </a:solidFill>
                          <a:latin typeface="Eurostile"/>
                          <a:ea typeface="+mn-ea"/>
                          <a:cs typeface="Eurostile"/>
                        </a:rPr>
                        <a:t>Ø 510 / H 250</a:t>
                      </a:r>
                    </a:p>
                    <a:p>
                      <a:r>
                        <a:rPr lang="da-DK" sz="1000" kern="1200" dirty="0" smtClean="0">
                          <a:solidFill>
                            <a:schemeClr val="tx1"/>
                          </a:solidFill>
                          <a:latin typeface="Eurostile"/>
                          <a:ea typeface="+mn-ea"/>
                          <a:cs typeface="Eurostile"/>
                        </a:rPr>
                        <a:t>Drop: 850, </a:t>
                      </a:r>
                      <a:r>
                        <a:rPr lang="en-GB" sz="1000" kern="1200" baseline="0" noProof="0" dirty="0" smtClean="0">
                          <a:solidFill>
                            <a:schemeClr val="tx1"/>
                          </a:solidFill>
                          <a:latin typeface="Eurostile"/>
                          <a:ea typeface="+mn-ea"/>
                          <a:cs typeface="Eurostile"/>
                        </a:rPr>
                        <a:t>allowing for min distance to table top of </a:t>
                      </a:r>
                      <a:r>
                        <a:rPr lang="da-DK" sz="1000" kern="1200" baseline="0" dirty="0" smtClean="0">
                          <a:solidFill>
                            <a:schemeClr val="tx1"/>
                          </a:solidFill>
                          <a:latin typeface="Eurostile"/>
                          <a:ea typeface="+mn-ea"/>
                          <a:cs typeface="Eurostile"/>
                        </a:rPr>
                        <a:t>762( 30”) </a:t>
                      </a:r>
                      <a:r>
                        <a:rPr lang="da-DK" sz="1000" kern="1200" dirty="0" smtClean="0">
                          <a:solidFill>
                            <a:schemeClr val="tx1"/>
                          </a:solidFill>
                          <a:latin typeface="Eurostile"/>
                          <a:ea typeface="+mn-ea"/>
                          <a:cs typeface="Eurostile"/>
                        </a:rPr>
                        <a:t> (</a:t>
                      </a:r>
                      <a:r>
                        <a:rPr lang="en-US" sz="1000" kern="1200" dirty="0" smtClean="0">
                          <a:solidFill>
                            <a:schemeClr val="tx1"/>
                          </a:solidFill>
                          <a:latin typeface="Eurostile"/>
                          <a:ea typeface="+mn-ea"/>
                          <a:cs typeface="Eurostile"/>
                        </a:rPr>
                        <a:t>2000 max)</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 x 60W max E27</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en-US"/>
                    </a:p>
                  </a:txBody>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(D16) Reflected Ceiling Plan – Ground Floor</a:t>
                      </a:r>
                      <a:endParaRPr lang="en-US" sz="10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aseline="0" dirty="0" smtClean="0">
                          <a:latin typeface="Eurostile"/>
                          <a:cs typeface="Eurostile"/>
                        </a:rPr>
                        <a:t>Product info:</a:t>
                      </a:r>
                    </a:p>
                    <a:p>
                      <a:r>
                        <a:rPr lang="en-US" sz="1000" baseline="0" dirty="0" smtClean="0">
                          <a:latin typeface="Eurostile"/>
                          <a:cs typeface="Eurostile"/>
                          <a:hlinkClick r:id="rId4"/>
                        </a:rPr>
                        <a:t>http://www.limpalux.de/shop/MOONJELLY/510-WHITE.html</a:t>
                      </a:r>
                      <a:r>
                        <a:rPr lang="en-US" sz="1000" baseline="0" dirty="0" smtClean="0">
                          <a:latin typeface="Eurostile"/>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97000">
                <a:tc>
                  <a:txBody>
                    <a:bodyPr/>
                    <a:lstStyle/>
                    <a:p>
                      <a:r>
                        <a:rPr lang="en-US" sz="1000" dirty="0" smtClean="0">
                          <a:latin typeface="Eurostile"/>
                          <a:cs typeface="Eurostile"/>
                        </a:rPr>
                        <a:t>14</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Pendant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err="1" smtClean="0">
                          <a:latin typeface="Eurostile"/>
                          <a:cs typeface="Eurostile"/>
                        </a:rPr>
                        <a:t>Possini</a:t>
                      </a:r>
                      <a:r>
                        <a:rPr lang="en-US" sz="1000" baseline="0" dirty="0" smtClean="0">
                          <a:latin typeface="Eurostile"/>
                          <a:cs typeface="Eurostile"/>
                        </a:rPr>
                        <a:t> / Lamps Plus</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kern="1200" dirty="0" err="1" smtClean="0">
                          <a:solidFill>
                            <a:schemeClr val="tx1"/>
                          </a:solidFill>
                          <a:latin typeface="Eurostile"/>
                          <a:ea typeface="+mn-ea"/>
                          <a:cs typeface="Eurostile"/>
                        </a:rPr>
                        <a:t>Possini</a:t>
                      </a:r>
                      <a:r>
                        <a:rPr lang="en-US" sz="1000" b="0" kern="1200" dirty="0" smtClean="0">
                          <a:solidFill>
                            <a:schemeClr val="tx1"/>
                          </a:solidFill>
                          <a:latin typeface="Eurostile"/>
                          <a:ea typeface="+mn-ea"/>
                          <a:cs typeface="Eurostile"/>
                        </a:rPr>
                        <a:t> Clear Glass Tube Mini Pendant Light</a:t>
                      </a:r>
                      <a:endParaRPr lang="en-US" sz="1000" b="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3</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tr-TR" sz="1000" kern="1200" dirty="0" smtClean="0">
                          <a:solidFill>
                            <a:schemeClr val="tx1"/>
                          </a:solidFill>
                          <a:latin typeface="Eurostile"/>
                          <a:ea typeface="+mn-ea"/>
                          <a:cs typeface="Eurostile"/>
                        </a:rPr>
                        <a:t>Style # N6753</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Chrome finish / Clear ribbed glass</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Glass body is 38.1(1 1/2”) wide by 304.8(12”) high.</a:t>
                      </a:r>
                    </a:p>
                    <a:p>
                      <a:r>
                        <a:rPr lang="en-US" sz="1000" kern="1200" dirty="0" smtClean="0">
                          <a:solidFill>
                            <a:schemeClr val="tx1"/>
                          </a:solidFill>
                          <a:latin typeface="Eurostile"/>
                          <a:ea typeface="+mn-ea"/>
                          <a:cs typeface="Eurostile"/>
                        </a:rPr>
                        <a:t>Comes with 3048(10’) adjustable cord.</a:t>
                      </a:r>
                    </a:p>
                    <a:p>
                      <a:r>
                        <a:rPr lang="en-US" sz="1000" kern="1200" dirty="0" smtClean="0">
                          <a:solidFill>
                            <a:schemeClr val="tx1"/>
                          </a:solidFill>
                          <a:latin typeface="Eurostile"/>
                          <a:ea typeface="+mn-ea"/>
                          <a:cs typeface="Eurostile"/>
                        </a:rPr>
                        <a:t>Canopy is 120.65(4 3/4”) wide.</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Eurostile"/>
                          <a:ea typeface="+mn-ea"/>
                          <a:cs typeface="Eurostile"/>
                        </a:rPr>
                        <a:t>Drop: 500 </a:t>
                      </a:r>
                      <a:r>
                        <a:rPr lang="fr-FR" sz="1000" kern="1200" dirty="0" smtClean="0">
                          <a:solidFill>
                            <a:schemeClr val="tx1"/>
                          </a:solidFill>
                          <a:latin typeface="Eurostile"/>
                          <a:ea typeface="+mn-ea"/>
                          <a:cs typeface="Eurostile"/>
                        </a:rPr>
                        <a:t>(</a:t>
                      </a:r>
                      <a:r>
                        <a:rPr lang="en-GB" sz="1000" kern="1200" dirty="0" smtClean="0">
                          <a:solidFill>
                            <a:schemeClr val="tx1"/>
                          </a:solidFill>
                          <a:latin typeface="Eurostile"/>
                          <a:ea typeface="+mn-ea"/>
                          <a:cs typeface="Eurostile"/>
                        </a:rPr>
                        <a:t>Bottom</a:t>
                      </a:r>
                      <a:r>
                        <a:rPr lang="en-GB" sz="1000" kern="1200" baseline="0" dirty="0" smtClean="0">
                          <a:solidFill>
                            <a:schemeClr val="tx1"/>
                          </a:solidFill>
                          <a:latin typeface="Eurostile"/>
                          <a:ea typeface="+mn-ea"/>
                          <a:cs typeface="Eurostile"/>
                        </a:rPr>
                        <a:t> of light at eye level </a:t>
                      </a:r>
                      <a:r>
                        <a:rPr lang="en-GB" sz="1000" kern="1200" baseline="0" noProof="0" dirty="0" smtClean="0">
                          <a:solidFill>
                            <a:schemeClr val="tx1"/>
                          </a:solidFill>
                          <a:latin typeface="Eurostile"/>
                          <a:ea typeface="+mn-ea"/>
                          <a:cs typeface="Eurostile"/>
                        </a:rPr>
                        <a:t>for</a:t>
                      </a:r>
                      <a:r>
                        <a:rPr lang="en-GB" sz="1000" kern="1200" baseline="0" dirty="0" smtClean="0">
                          <a:solidFill>
                            <a:schemeClr val="tx1"/>
                          </a:solidFill>
                          <a:latin typeface="Eurostile"/>
                          <a:ea typeface="+mn-ea"/>
                          <a:cs typeface="Eurostile"/>
                        </a:rPr>
                        <a:t> a tall person</a:t>
                      </a:r>
                      <a:r>
                        <a:rPr lang="fr-FR" sz="1000" kern="1200" dirty="0" smtClean="0">
                          <a:solidFill>
                            <a:schemeClr val="tx1"/>
                          </a:solidFill>
                          <a:latin typeface="Eurostile"/>
                          <a:ea typeface="+mn-ea"/>
                          <a:cs typeface="Eurostile"/>
                        </a:rPr>
                        <a:t>)</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1</a:t>
                      </a:r>
                      <a:r>
                        <a:rPr lang="en-US" sz="1000" kern="1200" baseline="0" dirty="0" smtClean="0">
                          <a:solidFill>
                            <a:schemeClr val="tx1"/>
                          </a:solidFill>
                          <a:latin typeface="Eurostile"/>
                          <a:ea typeface="+mn-ea"/>
                          <a:cs typeface="Eurostile"/>
                        </a:rPr>
                        <a:t> x </a:t>
                      </a:r>
                      <a:r>
                        <a:rPr lang="en-US" sz="1000" kern="1200" dirty="0" smtClean="0">
                          <a:solidFill>
                            <a:schemeClr val="tx1"/>
                          </a:solidFill>
                          <a:latin typeface="Eurostile"/>
                          <a:ea typeface="+mn-ea"/>
                          <a:cs typeface="Eurostile"/>
                        </a:rPr>
                        <a:t>20W</a:t>
                      </a:r>
                      <a:r>
                        <a:rPr lang="en-US" sz="1000" kern="1200" baseline="0" dirty="0" smtClean="0">
                          <a:solidFill>
                            <a:schemeClr val="tx1"/>
                          </a:solidFill>
                          <a:latin typeface="Eurostile"/>
                          <a:ea typeface="+mn-ea"/>
                          <a:cs typeface="Eurostile"/>
                        </a:rPr>
                        <a:t> </a:t>
                      </a:r>
                      <a:r>
                        <a:rPr lang="en-US" sz="1000" kern="1200" dirty="0" smtClean="0">
                          <a:solidFill>
                            <a:schemeClr val="tx1"/>
                          </a:solidFill>
                          <a:latin typeface="Eurostile"/>
                          <a:ea typeface="+mn-ea"/>
                          <a:cs typeface="Eurostile"/>
                        </a:rPr>
                        <a:t>G4 halogen bulb (included)</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Dimmer switches</a:t>
                      </a:r>
                      <a:r>
                        <a:rPr lang="en-US" sz="1000" baseline="0" dirty="0" smtClean="0">
                          <a:latin typeface="Eurostile"/>
                          <a:cs typeface="Eurostile"/>
                        </a:rPr>
                        <a:t> for lighting control from 2 different locations (as shown on drawings)</a:t>
                      </a:r>
                      <a:endParaRPr lang="en-US" sz="1000" dirty="0" smtClean="0">
                        <a:latin typeface="Eurostile"/>
                        <a:cs typeface="Eurostile"/>
                      </a:endParaRP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(D16) Reflected Ceiling Plan – Ground Floor</a:t>
                      </a:r>
                      <a:endParaRPr lang="en-US" sz="1000" baseline="0" dirty="0" smtClean="0">
                        <a:latin typeface="Eurostile"/>
                        <a:cs typeface="Eurostile"/>
                      </a:endParaRPr>
                    </a:p>
                    <a:p>
                      <a:endParaRPr lang="en-US" sz="10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Product</a:t>
                      </a:r>
                      <a:r>
                        <a:rPr lang="en-US" sz="1000" baseline="0" dirty="0" smtClean="0">
                          <a:latin typeface="Eurostile"/>
                          <a:cs typeface="Eurostile"/>
                        </a:rPr>
                        <a:t> Info:</a:t>
                      </a:r>
                    </a:p>
                    <a:p>
                      <a:r>
                        <a:rPr lang="en-US" sz="1000" baseline="0" dirty="0" smtClean="0">
                          <a:latin typeface="Eurostile"/>
                          <a:cs typeface="Eurostile"/>
                          <a:hlinkClick r:id="rId5"/>
                        </a:rPr>
                        <a:t>http://www.lampsplus.com/products/possini-clear-glass-tube-mini-pendant-light__n6753.html</a:t>
                      </a:r>
                      <a:r>
                        <a:rPr lang="en-US" sz="1000" baseline="0" dirty="0" smtClean="0">
                          <a:latin typeface="Eurostile"/>
                          <a:cs typeface="Eurostile"/>
                        </a:rPr>
                        <a:t> </a:t>
                      </a:r>
                    </a:p>
                    <a:p>
                      <a:r>
                        <a:rPr lang="en-US" sz="1000" kern="1200" dirty="0" smtClean="0">
                          <a:solidFill>
                            <a:schemeClr val="tx1"/>
                          </a:solidFill>
                          <a:latin typeface="Eurostile"/>
                          <a:ea typeface="+mn-ea"/>
                          <a:cs typeface="Eurostile"/>
                        </a:rPr>
                        <a:t>Electronic transformer included.</a:t>
                      </a:r>
                      <a:endParaRPr lang="en-US" sz="1000" baseline="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170086">
                <a:tc>
                  <a:txBody>
                    <a:bodyPr/>
                    <a:lstStyle/>
                    <a:p>
                      <a:pPr algn="l">
                        <a:spcAft>
                          <a:spcPts val="0"/>
                        </a:spcAft>
                      </a:pPr>
                      <a:r>
                        <a:rPr lang="en-US" sz="1000" dirty="0" smtClean="0">
                          <a:effectLst/>
                          <a:latin typeface="Eurostile"/>
                          <a:ea typeface="ＭＳ 明朝"/>
                          <a:cs typeface="Eurostile"/>
                        </a:rPr>
                        <a:t>15</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effectLst/>
                          <a:latin typeface="Eurostile"/>
                          <a:ea typeface="ＭＳ 明朝"/>
                          <a:cs typeface="Eurostile"/>
                        </a:rPr>
                        <a:t>Recessed</a:t>
                      </a:r>
                      <a:r>
                        <a:rPr lang="en-US" sz="1000" baseline="0" dirty="0" smtClean="0">
                          <a:effectLst/>
                          <a:latin typeface="Eurostile"/>
                          <a:ea typeface="ＭＳ 明朝"/>
                          <a:cs typeface="Eurostile"/>
                        </a:rPr>
                        <a:t> Light</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latin typeface="Eurostile"/>
                          <a:cs typeface="Eurostile"/>
                        </a:rPr>
                        <a:t>Galaxy</a:t>
                      </a:r>
                      <a:r>
                        <a:rPr lang="en-US" sz="1000" baseline="0" dirty="0" smtClean="0">
                          <a:latin typeface="Eurostile"/>
                          <a:cs typeface="Eurostile"/>
                        </a:rPr>
                        <a:t> Lighting / Lowes</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Eurostile"/>
                          <a:ea typeface="+mn-ea"/>
                          <a:cs typeface="Eurostile"/>
                        </a:rPr>
                        <a:t>Galaxy Lighting Low/Line Voltage Reflector Recessed Lighting Trim</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4</a:t>
                      </a: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kern="1200" dirty="0" err="1" smtClean="0">
                          <a:solidFill>
                            <a:schemeClr val="tx1"/>
                          </a:solidFill>
                          <a:latin typeface="Eurostile"/>
                          <a:ea typeface="+mn-ea"/>
                          <a:cs typeface="Eurostile"/>
                        </a:rPr>
                        <a:t>Mfr</a:t>
                      </a:r>
                      <a:r>
                        <a:rPr lang="en-US" sz="1000" b="0" kern="1200" dirty="0" smtClean="0">
                          <a:solidFill>
                            <a:schemeClr val="tx1"/>
                          </a:solidFill>
                          <a:latin typeface="Eurostile"/>
                          <a:ea typeface="+mn-ea"/>
                          <a:cs typeface="Eurostile"/>
                        </a:rPr>
                        <a:t> Part #</a:t>
                      </a:r>
                      <a:r>
                        <a:rPr lang="en-US" sz="1000" b="0" kern="1200" baseline="0" dirty="0" smtClean="0">
                          <a:solidFill>
                            <a:schemeClr val="tx1"/>
                          </a:solidFill>
                          <a:latin typeface="Eurostile"/>
                          <a:ea typeface="+mn-ea"/>
                          <a:cs typeface="Eurostile"/>
                        </a:rPr>
                        <a:t> </a:t>
                      </a:r>
                      <a:r>
                        <a:rPr lang="en-US" sz="1000" b="0" kern="1200" dirty="0" smtClean="0">
                          <a:solidFill>
                            <a:schemeClr val="tx1"/>
                          </a:solidFill>
                          <a:latin typeface="Eurostile"/>
                          <a:ea typeface="+mn-ea"/>
                          <a:cs typeface="Eurostile"/>
                        </a:rPr>
                        <a:t>402CH</a:t>
                      </a:r>
                      <a:r>
                        <a:rPr lang="en-US" sz="1000" b="0" kern="1200" baseline="0" dirty="0" smtClean="0">
                          <a:solidFill>
                            <a:schemeClr val="tx1"/>
                          </a:solidFill>
                          <a:latin typeface="Eurostile"/>
                          <a:ea typeface="+mn-ea"/>
                          <a:cs typeface="Eurostile"/>
                        </a:rPr>
                        <a:t> </a:t>
                      </a:r>
                      <a:r>
                        <a:rPr lang="en-US" sz="1000" b="0" kern="1200" dirty="0" smtClean="0">
                          <a:solidFill>
                            <a:schemeClr val="tx1"/>
                          </a:solidFill>
                          <a:latin typeface="Eurostile"/>
                          <a:ea typeface="+mn-ea"/>
                          <a:cs typeface="Eurostile"/>
                        </a:rPr>
                        <a:t>UPC# 775379028947</a:t>
                      </a:r>
                    </a:p>
                    <a:p>
                      <a:r>
                        <a:rPr lang="en-US" sz="1000" b="0" kern="1200" dirty="0" smtClean="0">
                          <a:solidFill>
                            <a:schemeClr val="tx1"/>
                          </a:solidFill>
                          <a:latin typeface="Eurostile"/>
                          <a:ea typeface="+mn-ea"/>
                          <a:cs typeface="Eurostile"/>
                        </a:rPr>
                        <a:t>Group # 68564545</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Chrome/White</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indent="0">
                        <a:buFontTx/>
                        <a:buNone/>
                      </a:pPr>
                      <a:r>
                        <a:rPr lang="en-US" sz="1000" baseline="0" dirty="0" smtClean="0">
                          <a:latin typeface="Eurostile"/>
                          <a:cs typeface="Eurostile"/>
                        </a:rPr>
                        <a:t>123.83</a:t>
                      </a:r>
                      <a:r>
                        <a:rPr lang="da-DK" sz="1000" kern="1200" dirty="0" smtClean="0">
                          <a:solidFill>
                            <a:schemeClr val="tx1"/>
                          </a:solidFill>
                          <a:latin typeface="Eurostile"/>
                          <a:ea typeface="+mn-ea"/>
                          <a:cs typeface="Eurostile"/>
                        </a:rPr>
                        <a:t>Ø</a:t>
                      </a:r>
                      <a:endParaRPr lang="en-US" sz="1000" baseline="0" dirty="0" smtClean="0">
                        <a:latin typeface="Eurostile"/>
                        <a:cs typeface="Eurostile"/>
                      </a:endParaRPr>
                    </a:p>
                    <a:p>
                      <a:pPr marL="0" indent="0">
                        <a:buFontTx/>
                        <a:buNone/>
                      </a:pPr>
                      <a:r>
                        <a:rPr lang="en-US" sz="1000" baseline="0" dirty="0" smtClean="0">
                          <a:latin typeface="Eurostile"/>
                          <a:cs typeface="Eurostile"/>
                        </a:rPr>
                        <a:t>28.58H</a:t>
                      </a:r>
                    </a:p>
                    <a:p>
                      <a:pPr marL="0" indent="0">
                        <a:buFontTx/>
                        <a:buNone/>
                      </a:pPr>
                      <a:r>
                        <a:rPr lang="en-US" sz="1000" baseline="0" dirty="0" smtClean="0">
                          <a:latin typeface="Eurostile"/>
                          <a:cs typeface="Eurostile"/>
                        </a:rPr>
                        <a:t>Can size: 101.6 (4’)</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MR16 12V, max</a:t>
                      </a:r>
                      <a:r>
                        <a:rPr lang="en-US" sz="1000" kern="1200" baseline="0" dirty="0" smtClean="0">
                          <a:solidFill>
                            <a:schemeClr val="tx1"/>
                          </a:solidFill>
                          <a:latin typeface="Eurostile"/>
                          <a:ea typeface="+mn-ea"/>
                          <a:cs typeface="Eurostile"/>
                        </a:rPr>
                        <a:t> 50W GX5.3 base</a:t>
                      </a:r>
                      <a:endParaRPr lang="en-US" sz="1000" kern="1200" dirty="0" smtClean="0">
                        <a:solidFill>
                          <a:schemeClr val="tx1"/>
                        </a:solidFill>
                        <a:latin typeface="Eurostile"/>
                        <a:ea typeface="+mn-ea"/>
                        <a:cs typeface="Eurostile"/>
                      </a:endParaRPr>
                    </a:p>
                    <a:p>
                      <a:r>
                        <a:rPr lang="en-US" sz="1000" kern="1200" dirty="0" smtClean="0">
                          <a:solidFill>
                            <a:schemeClr val="tx1"/>
                          </a:solidFill>
                          <a:latin typeface="Eurostile"/>
                          <a:ea typeface="+mn-ea"/>
                          <a:cs typeface="Eurostile"/>
                        </a:rPr>
                        <a:t>(req.</a:t>
                      </a:r>
                      <a:r>
                        <a:rPr lang="en-US" sz="1000" kern="1200" baseline="0" dirty="0" smtClean="0">
                          <a:solidFill>
                            <a:schemeClr val="tx1"/>
                          </a:solidFill>
                          <a:latin typeface="Eurostile"/>
                          <a:ea typeface="+mn-ea"/>
                          <a:cs typeface="Eurostile"/>
                        </a:rPr>
                        <a:t> transformer</a:t>
                      </a:r>
                      <a:r>
                        <a:rPr lang="en-US" sz="1000" kern="1200" dirty="0" smtClean="0">
                          <a:solidFill>
                            <a:schemeClr val="tx1"/>
                          </a:solidFill>
                          <a:latin typeface="Eurostile"/>
                          <a:ea typeface="+mn-ea"/>
                          <a:cs typeface="Eurostile"/>
                        </a:rPr>
                        <a:t>)</a:t>
                      </a:r>
                    </a:p>
                    <a:p>
                      <a:endParaRPr lang="en-US" sz="1000" kern="1200" dirty="0" smtClean="0">
                        <a:solidFill>
                          <a:schemeClr val="tx1"/>
                        </a:solidFill>
                        <a:latin typeface="Eurostile"/>
                        <a:ea typeface="+mn-ea"/>
                        <a:cs typeface="Eurostile"/>
                      </a:endParaRPr>
                    </a:p>
                    <a:p>
                      <a:r>
                        <a:rPr lang="en-US" sz="1000" kern="1200" baseline="0" dirty="0" smtClean="0">
                          <a:solidFill>
                            <a:schemeClr val="tx1"/>
                          </a:solidFill>
                          <a:latin typeface="Eurostile"/>
                          <a:ea typeface="+mn-ea"/>
                          <a:cs typeface="Eurostile"/>
                        </a:rPr>
                        <a:t>Three Flood (F), One Narrow Flood (NF) as marked</a:t>
                      </a:r>
                      <a:endParaRPr lang="en-US" sz="1000" kern="120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Dimmer switches</a:t>
                      </a:r>
                      <a:r>
                        <a:rPr lang="en-US" sz="1000" baseline="0" dirty="0" smtClean="0">
                          <a:latin typeface="Eurostile"/>
                          <a:cs typeface="Eurostile"/>
                        </a:rPr>
                        <a:t> for lighting control from 2 different locations (as shown on drawings)</a:t>
                      </a:r>
                      <a:endParaRPr lang="en-US" sz="10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(D16) Reflected Ceiling Plan – Ground Floor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hlinkClick r:id="rId6"/>
                        </a:rPr>
                        <a:t>http://www.galaxy-lighting.com/</a:t>
                      </a:r>
                      <a:endParaRPr lang="en-US" sz="1000" dirty="0" smtClean="0">
                        <a:latin typeface="Eurostile"/>
                        <a:cs typeface="Eurostile"/>
                        <a:hlinkClick r:id="rId6"/>
                      </a:endParaRPr>
                    </a:p>
                    <a:p>
                      <a:pPr algn="l">
                        <a:spcAft>
                          <a:spcPts val="0"/>
                        </a:spcAft>
                      </a:pPr>
                      <a:r>
                        <a:rPr lang="en-US" sz="1000" dirty="0" smtClean="0">
                          <a:effectLst/>
                          <a:latin typeface="Eurostile"/>
                          <a:ea typeface="ＭＳ 明朝"/>
                          <a:cs typeface="Eurostile"/>
                          <a:hlinkClick r:id="rId7"/>
                        </a:rPr>
                        <a:t>http://www.lowes.ca/recessed-lighting-trims_329.html?page=3</a:t>
                      </a:r>
                      <a:r>
                        <a:rPr lang="en-US" sz="1000" dirty="0" smtClean="0">
                          <a:effectLst/>
                          <a:latin typeface="Eurostile"/>
                          <a:ea typeface="ＭＳ 明朝"/>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846888840"/>
              </p:ext>
            </p:extLst>
          </p:nvPr>
        </p:nvGraphicFramePr>
        <p:xfrm>
          <a:off x="625361" y="7865541"/>
          <a:ext cx="11024773" cy="660408"/>
        </p:xfrm>
        <a:graphic>
          <a:graphicData uri="http://schemas.openxmlformats.org/drawingml/2006/table">
            <a:tbl>
              <a:tblPr firstRow="1" bandRow="1">
                <a:tableStyleId>{2D5ABB26-0587-4C30-8999-92F81FD0307C}</a:tableStyleId>
              </a:tblPr>
              <a:tblGrid>
                <a:gridCol w="3598753"/>
                <a:gridCol w="1440086"/>
                <a:gridCol w="3232835"/>
                <a:gridCol w="2753099"/>
              </a:tblGrid>
              <a:tr h="211662">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37066">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11680">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Double</a:t>
                      </a:r>
                      <a:r>
                        <a:rPr lang="en-US" sz="1000" baseline="0" dirty="0" smtClean="0">
                          <a:latin typeface="Eurostile"/>
                          <a:cs typeface="Eurostile"/>
                        </a:rPr>
                        <a:t> switched socket outlet</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3</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(D18) Electrical Plan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000" dirty="0" smtClean="0">
                          <a:latin typeface="Eurostile"/>
                          <a:cs typeface="Eurostile"/>
                        </a:rPr>
                        <a:t>Standard</a:t>
                      </a:r>
                      <a:r>
                        <a:rPr lang="en-US" sz="1000" baseline="0" dirty="0" smtClean="0">
                          <a:latin typeface="Eurostile"/>
                          <a:cs typeface="Eurostile"/>
                        </a:rPr>
                        <a:t> height</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7</a:t>
            </a:fld>
            <a:endParaRPr lang="en-US" dirty="0"/>
          </a:p>
        </p:txBody>
      </p:sp>
    </p:spTree>
    <p:extLst>
      <p:ext uri="{BB962C8B-B14F-4D97-AF65-F5344CB8AC3E}">
        <p14:creationId xmlns:p14="http://schemas.microsoft.com/office/powerpoint/2010/main" val="16543608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8521" y="1440936"/>
            <a:ext cx="3216818" cy="369332"/>
          </a:xfrm>
          <a:prstGeom prst="rect">
            <a:avLst/>
          </a:prstGeom>
          <a:noFill/>
        </p:spPr>
        <p:txBody>
          <a:bodyPr wrap="square" rtlCol="0">
            <a:spAutoFit/>
          </a:bodyPr>
          <a:lstStyle/>
          <a:p>
            <a:pPr marL="342900" indent="-342900">
              <a:buFont typeface="Wingdings" charset="2"/>
              <a:buAutoNum type="arabicPlain" startAt="8"/>
              <a:defRPr/>
            </a:pPr>
            <a:r>
              <a:rPr lang="en-US" sz="1800" b="1" dirty="0" smtClean="0">
                <a:latin typeface="Eurostile"/>
                <a:ea typeface="ＭＳ 明朝"/>
                <a:cs typeface="Eurostile"/>
              </a:rPr>
              <a:t>KITCHEN</a:t>
            </a:r>
            <a:endParaRPr lang="en-US" sz="1800" b="1" dirty="0">
              <a:latin typeface="Eurostile"/>
              <a:ea typeface="ＭＳ 明朝"/>
              <a:cs typeface="Eurostile"/>
            </a:endParaRPr>
          </a:p>
        </p:txBody>
      </p:sp>
      <p:graphicFrame>
        <p:nvGraphicFramePr>
          <p:cNvPr id="15" name="Table 14"/>
          <p:cNvGraphicFramePr>
            <a:graphicFrameLocks noGrp="1"/>
          </p:cNvGraphicFramePr>
          <p:nvPr>
            <p:extLst>
              <p:ext uri="{D42A27DB-BD31-4B8C-83A1-F6EECF244321}">
                <p14:modId xmlns:p14="http://schemas.microsoft.com/office/powerpoint/2010/main" val="3502227924"/>
              </p:ext>
            </p:extLst>
          </p:nvPr>
        </p:nvGraphicFramePr>
        <p:xfrm>
          <a:off x="625365" y="1962569"/>
          <a:ext cx="11024770" cy="6190831"/>
        </p:xfrm>
        <a:graphic>
          <a:graphicData uri="http://schemas.openxmlformats.org/drawingml/2006/table">
            <a:tbl>
              <a:tblPr firstRow="1" bandRow="1">
                <a:tableStyleId>{2D5ABB26-0587-4C30-8999-92F81FD0307C}</a:tableStyleId>
              </a:tblPr>
              <a:tblGrid>
                <a:gridCol w="559968"/>
                <a:gridCol w="745067"/>
                <a:gridCol w="787400"/>
                <a:gridCol w="778933"/>
                <a:gridCol w="927319"/>
                <a:gridCol w="757702"/>
                <a:gridCol w="797580"/>
                <a:gridCol w="949122"/>
                <a:gridCol w="1084709"/>
                <a:gridCol w="1108638"/>
                <a:gridCol w="978930"/>
                <a:gridCol w="1549402"/>
              </a:tblGrid>
              <a:tr h="23708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433491">
                <a:tc>
                  <a:txBody>
                    <a:bodyPr/>
                    <a:lstStyle/>
                    <a:p>
                      <a:pPr algn="l">
                        <a:spcAft>
                          <a:spcPts val="0"/>
                        </a:spcAft>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baseline="0" dirty="0" smtClean="0">
                          <a:effectLst/>
                          <a:latin typeface="Eurostile"/>
                          <a:ea typeface="ＭＳ 明朝"/>
                          <a:cs typeface="Eurostile"/>
                        </a:rPr>
                        <a:t>TYPE</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BRAND /</a:t>
                      </a:r>
                    </a:p>
                    <a:p>
                      <a:pPr algn="l">
                        <a:spcAft>
                          <a:spcPts val="0"/>
                        </a:spcAft>
                      </a:pPr>
                      <a:r>
                        <a:rPr lang="en-US" sz="1100" b="1" dirty="0" smtClean="0">
                          <a:effectLst/>
                          <a:latin typeface="Eurostile"/>
                          <a:ea typeface="ＭＳ 明朝"/>
                          <a:cs typeface="Eurostile"/>
                        </a:rPr>
                        <a:t>SUPPLIER</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a:effectLst/>
                          <a:latin typeface="Eurostile"/>
                          <a:ea typeface="ＭＳ 明朝"/>
                          <a:cs typeface="Eurostile"/>
                        </a:rPr>
                        <a:t>NAME</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QUANTITY</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CODE / REF</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COLOUR/FINISH OPTION</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DIMS INFO (mm)</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BULB</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CONTROL</a:t>
                      </a:r>
                      <a:r>
                        <a:rPr lang="en-US" sz="1100" b="1" baseline="0" dirty="0" smtClean="0">
                          <a:effectLst/>
                          <a:latin typeface="Eurostile"/>
                          <a:ea typeface="ＭＳ 明朝"/>
                          <a:cs typeface="Eurostile"/>
                        </a:rPr>
                        <a:t> SWITCH</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dirty="0" smtClean="0">
                          <a:effectLst/>
                          <a:latin typeface="Eurostile"/>
                          <a:ea typeface="ＭＳ 明朝"/>
                          <a:cs typeface="Eurostile"/>
                        </a:rPr>
                        <a:t>ADDITIONAL</a:t>
                      </a:r>
                      <a:r>
                        <a:rPr lang="en-US" sz="1100" b="1" baseline="0" dirty="0" smtClean="0">
                          <a:effectLst/>
                          <a:latin typeface="Eurostile"/>
                          <a:ea typeface="ＭＳ 明朝"/>
                          <a:cs typeface="Eurostile"/>
                        </a:rPr>
                        <a:t> INFO and WWW LINKS</a:t>
                      </a:r>
                      <a:endParaRPr lang="en-US" sz="11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1076460">
                <a:tc>
                  <a:txBody>
                    <a:bodyPr/>
                    <a:lstStyle/>
                    <a:p>
                      <a:pPr algn="l">
                        <a:spcAft>
                          <a:spcPts val="0"/>
                        </a:spcAft>
                      </a:pPr>
                      <a:r>
                        <a:rPr lang="en-US" sz="1000" dirty="0" smtClean="0">
                          <a:effectLst/>
                          <a:latin typeface="Eurostile"/>
                          <a:ea typeface="ＭＳ 明朝"/>
                          <a:cs typeface="Eurostile"/>
                        </a:rPr>
                        <a:t>28</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effectLst/>
                          <a:latin typeface="Eurostile"/>
                          <a:ea typeface="AppleGothic"/>
                          <a:cs typeface="Eurostile"/>
                        </a:rPr>
                        <a:t>Pendant</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latin typeface="Eurostile"/>
                          <a:cs typeface="Eurostile"/>
                        </a:rPr>
                        <a:t>CB2</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Siren</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1</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N/A</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Red</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Shade: </a:t>
                      </a:r>
                      <a:r>
                        <a:rPr lang="en-US" sz="1000" baseline="0" dirty="0" smtClean="0">
                          <a:latin typeface="Eurostile"/>
                          <a:cs typeface="Eurostile"/>
                        </a:rPr>
                        <a:t>508</a:t>
                      </a:r>
                      <a:r>
                        <a:rPr lang="da-DK" sz="1000" kern="1200" dirty="0" smtClean="0">
                          <a:solidFill>
                            <a:schemeClr val="tx1"/>
                          </a:solidFill>
                          <a:latin typeface="Eurostile"/>
                          <a:ea typeface="+mn-ea"/>
                          <a:cs typeface="Eurostile"/>
                        </a:rPr>
                        <a:t>Ø</a:t>
                      </a:r>
                      <a:r>
                        <a:rPr lang="en-US" sz="1000" baseline="0" dirty="0" smtClean="0">
                          <a:latin typeface="Eurostile"/>
                          <a:cs typeface="Eurostile"/>
                        </a:rPr>
                        <a:t> D,419.1H</a:t>
                      </a:r>
                    </a:p>
                    <a:p>
                      <a:pPr marL="0" indent="0">
                        <a:buFontTx/>
                        <a:buNone/>
                      </a:pPr>
                      <a:r>
                        <a:rPr lang="en-US" sz="1000" baseline="0" dirty="0" smtClean="0">
                          <a:latin typeface="Eurostile"/>
                          <a:cs typeface="Eurostile"/>
                        </a:rPr>
                        <a:t>Canopy: 152</a:t>
                      </a:r>
                      <a:r>
                        <a:rPr lang="da-DK" sz="1000" kern="1200" dirty="0" smtClean="0">
                          <a:solidFill>
                            <a:schemeClr val="tx1"/>
                          </a:solidFill>
                          <a:latin typeface="Eurostile"/>
                          <a:ea typeface="+mn-ea"/>
                          <a:cs typeface="Eurostile"/>
                        </a:rPr>
                        <a:t>Ø</a:t>
                      </a:r>
                      <a:r>
                        <a:rPr lang="en-US" sz="1000" baseline="0" dirty="0" smtClean="0">
                          <a:latin typeface="Eurostile"/>
                          <a:cs typeface="Eurostile"/>
                        </a:rPr>
                        <a:t>, 25.4H</a:t>
                      </a:r>
                    </a:p>
                    <a:p>
                      <a:pPr marL="0" indent="0">
                        <a:buFontTx/>
                        <a:buNone/>
                      </a:pPr>
                      <a:r>
                        <a:rPr lang="en-US" sz="1000" baseline="0" dirty="0" smtClean="0">
                          <a:latin typeface="Eurostile"/>
                          <a:cs typeface="Eurostile"/>
                        </a:rPr>
                        <a:t>Cord (drop): 720 (to allow for 30” (762) distance to countertop) (2590.8L max drop)</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23 watt max SB-CFL bulb, or </a:t>
                      </a:r>
                      <a:r>
                        <a:rPr lang="en-US" sz="1000" b="0" kern="1200" dirty="0" smtClean="0">
                          <a:solidFill>
                            <a:schemeClr val="tx1"/>
                          </a:solidFill>
                          <a:latin typeface="Eurostile"/>
                          <a:ea typeface="+mn-ea"/>
                          <a:cs typeface="Eurostile"/>
                        </a:rPr>
                        <a:t>100 watt max type A standard</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On/Off switches</a:t>
                      </a:r>
                      <a:r>
                        <a:rPr lang="en-US" sz="1000" baseline="0" dirty="0" smtClean="0">
                          <a:latin typeface="Eurostile"/>
                          <a:cs typeface="Eurostile"/>
                        </a:rPr>
                        <a:t> for lighting control from 2 different locations: one located at entry point on wall, second on outside of oven cabinet under peninsula countertop (as shown on drawing)</a:t>
                      </a:r>
                      <a:endParaRPr lang="en-US" sz="10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(D16) Reflected Ceiling Plan – Ground Floor</a:t>
                      </a:r>
                      <a:endParaRPr lang="en-US" sz="10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endParaRPr lang="en-US" sz="1000" dirty="0" smtClean="0">
                        <a:latin typeface="Eurostile"/>
                        <a:cs typeface="Eurostile"/>
                        <a:hlinkClick r:id="rId3"/>
                      </a:endParaRPr>
                    </a:p>
                    <a:p>
                      <a:pPr algn="l">
                        <a:spcAft>
                          <a:spcPts val="0"/>
                        </a:spcAft>
                      </a:pPr>
                      <a:r>
                        <a:rPr lang="en-US" sz="1000" dirty="0" smtClean="0">
                          <a:latin typeface="Eurostile"/>
                          <a:cs typeface="Eurostile"/>
                          <a:hlinkClick r:id="rId3"/>
                        </a:rPr>
                        <a:t>http://www.cb2.com/siren-pendant-lamp/s274243 </a:t>
                      </a:r>
                      <a:endParaRPr lang="en-US" sz="1000" dirty="0" smtClean="0">
                        <a:latin typeface="Eurostile"/>
                        <a:cs typeface="Eurostile"/>
                      </a:endParaRPr>
                    </a:p>
                    <a:p>
                      <a:pPr algn="l">
                        <a:spcAft>
                          <a:spcPts val="0"/>
                        </a:spcAft>
                      </a:pPr>
                      <a:r>
                        <a:rPr lang="en-US" sz="1000" dirty="0" smtClean="0">
                          <a:effectLst/>
                          <a:latin typeface="Eurostile"/>
                          <a:ea typeface="ＭＳ 明朝"/>
                          <a:cs typeface="Eurostile"/>
                          <a:hlinkClick r:id="rId4"/>
                        </a:rPr>
                        <a:t>http://www.cb2.com/Assembly-Instructions/English/siren_pendant.pdf</a:t>
                      </a:r>
                      <a:r>
                        <a:rPr lang="en-US" sz="1000" dirty="0" smtClean="0">
                          <a:effectLst/>
                          <a:latin typeface="Eurostile"/>
                          <a:ea typeface="ＭＳ 明朝"/>
                          <a:cs typeface="Eurostile"/>
                        </a:rPr>
                        <a:t> </a:t>
                      </a:r>
                      <a:endParaRPr lang="en-US" sz="1000" dirty="0">
                        <a:effectLst/>
                        <a:latin typeface="Eurostile"/>
                        <a:ea typeface="ＭＳ 明朝"/>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141306">
                <a:tc>
                  <a:txBody>
                    <a:bodyPr/>
                    <a:lstStyle/>
                    <a:p>
                      <a:pPr algn="l">
                        <a:spcAft>
                          <a:spcPts val="0"/>
                        </a:spcAft>
                      </a:pPr>
                      <a:r>
                        <a:rPr lang="en-US" sz="1000" dirty="0" smtClean="0">
                          <a:effectLst/>
                          <a:latin typeface="Eurostile"/>
                          <a:ea typeface="ＭＳ 明朝"/>
                          <a:cs typeface="Eurostile"/>
                        </a:rPr>
                        <a:t>29</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effectLst/>
                          <a:latin typeface="Eurostile"/>
                          <a:ea typeface="ＭＳ 明朝"/>
                          <a:cs typeface="Eurostile"/>
                        </a:rPr>
                        <a:t>Recessed</a:t>
                      </a:r>
                      <a:r>
                        <a:rPr lang="en-US" sz="1000" baseline="0" dirty="0" smtClean="0">
                          <a:effectLst/>
                          <a:latin typeface="Eurostile"/>
                          <a:ea typeface="ＭＳ 明朝"/>
                          <a:cs typeface="Eurostile"/>
                        </a:rPr>
                        <a:t> Lights, General</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latin typeface="Eurostile"/>
                          <a:cs typeface="Eurostile"/>
                        </a:rPr>
                        <a:t>Galaxy</a:t>
                      </a:r>
                      <a:r>
                        <a:rPr lang="en-US" sz="1000" baseline="0" dirty="0" smtClean="0">
                          <a:latin typeface="Eurostile"/>
                          <a:cs typeface="Eurostile"/>
                        </a:rPr>
                        <a:t> Lighting / Lowes</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Eurostile"/>
                          <a:ea typeface="+mn-ea"/>
                          <a:cs typeface="Eurostile"/>
                        </a:rPr>
                        <a:t>Galaxy Lighting Low/Line Voltage Reflector Recessed Lighting Trim</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5</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kern="1200" dirty="0" err="1" smtClean="0">
                          <a:solidFill>
                            <a:schemeClr val="tx1"/>
                          </a:solidFill>
                          <a:latin typeface="Eurostile"/>
                          <a:ea typeface="+mn-ea"/>
                          <a:cs typeface="Eurostile"/>
                        </a:rPr>
                        <a:t>Mfr</a:t>
                      </a:r>
                      <a:r>
                        <a:rPr lang="en-US" sz="1000" b="0" kern="1200" dirty="0" smtClean="0">
                          <a:solidFill>
                            <a:schemeClr val="tx1"/>
                          </a:solidFill>
                          <a:latin typeface="Eurostile"/>
                          <a:ea typeface="+mn-ea"/>
                          <a:cs typeface="Eurostile"/>
                        </a:rPr>
                        <a:t> Part #</a:t>
                      </a:r>
                      <a:r>
                        <a:rPr lang="en-US" sz="1000" b="0" kern="1200" baseline="0" dirty="0" smtClean="0">
                          <a:solidFill>
                            <a:schemeClr val="tx1"/>
                          </a:solidFill>
                          <a:latin typeface="Eurostile"/>
                          <a:ea typeface="+mn-ea"/>
                          <a:cs typeface="Eurostile"/>
                        </a:rPr>
                        <a:t> </a:t>
                      </a:r>
                      <a:r>
                        <a:rPr lang="en-US" sz="1000" b="0" kern="1200" dirty="0" smtClean="0">
                          <a:solidFill>
                            <a:schemeClr val="tx1"/>
                          </a:solidFill>
                          <a:latin typeface="Eurostile"/>
                          <a:ea typeface="+mn-ea"/>
                          <a:cs typeface="Eurostile"/>
                        </a:rPr>
                        <a:t>402CH</a:t>
                      </a:r>
                      <a:r>
                        <a:rPr lang="en-US" sz="1000" b="0" kern="1200" baseline="0" dirty="0" smtClean="0">
                          <a:solidFill>
                            <a:schemeClr val="tx1"/>
                          </a:solidFill>
                          <a:latin typeface="Eurostile"/>
                          <a:ea typeface="+mn-ea"/>
                          <a:cs typeface="Eurostile"/>
                        </a:rPr>
                        <a:t> </a:t>
                      </a:r>
                      <a:r>
                        <a:rPr lang="en-US" sz="1000" b="0" kern="1200" dirty="0" smtClean="0">
                          <a:solidFill>
                            <a:schemeClr val="tx1"/>
                          </a:solidFill>
                          <a:latin typeface="Eurostile"/>
                          <a:ea typeface="+mn-ea"/>
                          <a:cs typeface="Eurostile"/>
                        </a:rPr>
                        <a:t>UPC# 775379028947</a:t>
                      </a:r>
                    </a:p>
                    <a:p>
                      <a:r>
                        <a:rPr lang="en-US" sz="1000" b="0" kern="1200" dirty="0" smtClean="0">
                          <a:solidFill>
                            <a:schemeClr val="tx1"/>
                          </a:solidFill>
                          <a:latin typeface="Eurostile"/>
                          <a:ea typeface="+mn-ea"/>
                          <a:cs typeface="Eurostile"/>
                        </a:rPr>
                        <a:t>Group # 68564545</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Chrome/White</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indent="0">
                        <a:buFontTx/>
                        <a:buNone/>
                      </a:pPr>
                      <a:r>
                        <a:rPr lang="en-US" sz="1000" baseline="0" dirty="0" smtClean="0">
                          <a:latin typeface="Eurostile"/>
                          <a:cs typeface="Eurostile"/>
                        </a:rPr>
                        <a:t>123.83</a:t>
                      </a:r>
                      <a:r>
                        <a:rPr lang="da-DK" sz="1000" kern="1200" dirty="0" smtClean="0">
                          <a:solidFill>
                            <a:schemeClr val="tx1"/>
                          </a:solidFill>
                          <a:latin typeface="Eurostile"/>
                          <a:ea typeface="+mn-ea"/>
                          <a:cs typeface="Eurostile"/>
                        </a:rPr>
                        <a:t>Ø</a:t>
                      </a:r>
                      <a:endParaRPr lang="en-US" sz="1000" baseline="0" dirty="0" smtClean="0">
                        <a:latin typeface="Eurostile"/>
                        <a:cs typeface="Eurostile"/>
                      </a:endParaRPr>
                    </a:p>
                    <a:p>
                      <a:pPr marL="0" indent="0">
                        <a:buFontTx/>
                        <a:buNone/>
                      </a:pPr>
                      <a:r>
                        <a:rPr lang="en-US" sz="1000" baseline="0" dirty="0" smtClean="0">
                          <a:latin typeface="Eurostile"/>
                          <a:cs typeface="Eurostile"/>
                        </a:rPr>
                        <a:t>28.58H</a:t>
                      </a:r>
                    </a:p>
                    <a:p>
                      <a:pPr marL="0" indent="0">
                        <a:buFontTx/>
                        <a:buNone/>
                      </a:pPr>
                      <a:r>
                        <a:rPr lang="en-US" sz="1000" baseline="0" dirty="0" smtClean="0">
                          <a:latin typeface="Eurostile"/>
                          <a:cs typeface="Eurostile"/>
                        </a:rPr>
                        <a:t>Can size: 101.6 (4’)</a:t>
                      </a:r>
                    </a:p>
                    <a:p>
                      <a:pPr marL="0" indent="0">
                        <a:buFontTx/>
                        <a:buNone/>
                      </a:pPr>
                      <a:endParaRPr lang="en-US" sz="1000" baseline="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MR16 12V, max</a:t>
                      </a:r>
                      <a:r>
                        <a:rPr lang="en-US" sz="1000" kern="1200" baseline="0" dirty="0" smtClean="0">
                          <a:solidFill>
                            <a:schemeClr val="tx1"/>
                          </a:solidFill>
                          <a:latin typeface="Eurostile"/>
                          <a:ea typeface="+mn-ea"/>
                          <a:cs typeface="Eurostile"/>
                        </a:rPr>
                        <a:t> 50W GX5.3 base</a:t>
                      </a:r>
                      <a:endParaRPr lang="en-US" sz="1000" kern="1200" dirty="0" smtClean="0">
                        <a:solidFill>
                          <a:schemeClr val="tx1"/>
                        </a:solidFill>
                        <a:latin typeface="Eurostile"/>
                        <a:ea typeface="+mn-ea"/>
                        <a:cs typeface="Eurostile"/>
                      </a:endParaRPr>
                    </a:p>
                    <a:p>
                      <a:r>
                        <a:rPr lang="en-US" sz="1000" kern="1200" dirty="0" smtClean="0">
                          <a:solidFill>
                            <a:schemeClr val="tx1"/>
                          </a:solidFill>
                          <a:latin typeface="Eurostile"/>
                          <a:ea typeface="+mn-ea"/>
                          <a:cs typeface="Eurostile"/>
                        </a:rPr>
                        <a:t>(req.</a:t>
                      </a:r>
                      <a:r>
                        <a:rPr lang="en-US" sz="1000" kern="1200" baseline="0" dirty="0" smtClean="0">
                          <a:solidFill>
                            <a:schemeClr val="tx1"/>
                          </a:solidFill>
                          <a:latin typeface="Eurostile"/>
                          <a:ea typeface="+mn-ea"/>
                          <a:cs typeface="Eurostile"/>
                        </a:rPr>
                        <a:t> transformer</a:t>
                      </a:r>
                      <a:r>
                        <a:rPr lang="en-US" sz="1000" kern="1200" dirty="0" smtClean="0">
                          <a:solidFill>
                            <a:schemeClr val="tx1"/>
                          </a:solidFill>
                          <a:latin typeface="Eurostile"/>
                          <a:ea typeface="+mn-ea"/>
                          <a:cs typeface="Eurostile"/>
                        </a:rPr>
                        <a:t>)</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tx1"/>
                          </a:solidFill>
                          <a:latin typeface="Eurostile"/>
                          <a:ea typeface="+mn-ea"/>
                          <a:cs typeface="Eurostile"/>
                        </a:rPr>
                        <a:t>Two Flood (F), Two Wide Flood (WF), One Narrow Flood (NF)</a:t>
                      </a:r>
                      <a:endParaRPr lang="en-US" sz="1000" kern="120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Dimmer switches</a:t>
                      </a:r>
                      <a:r>
                        <a:rPr lang="en-US" sz="1000" baseline="0" dirty="0" smtClean="0">
                          <a:latin typeface="Eurostile"/>
                          <a:cs typeface="Eurostile"/>
                        </a:rPr>
                        <a:t> for lighting control from 3 different locations (as shown on drawing) {One added at entrance from outside for maximum convenience}</a:t>
                      </a:r>
                      <a:endParaRPr lang="en-US" sz="1000" kern="1200" dirty="0" smtClean="0">
                        <a:solidFill>
                          <a:schemeClr val="tx1"/>
                        </a:solidFill>
                        <a:latin typeface="Eurostile"/>
                        <a:ea typeface="+mn-ea"/>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(D16) Reflected Ceiling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hlinkClick r:id="rId3"/>
                        </a:rPr>
                        <a:t>http://www.galaxy-lighting.com/</a:t>
                      </a:r>
                      <a:endParaRPr lang="en-US" sz="1000" dirty="0" smtClean="0">
                        <a:latin typeface="Eurostile"/>
                        <a:cs typeface="Eurostile"/>
                        <a:hlinkClick r:id="rId3"/>
                      </a:endParaRPr>
                    </a:p>
                    <a:p>
                      <a:pPr algn="l">
                        <a:spcAft>
                          <a:spcPts val="0"/>
                        </a:spcAft>
                      </a:pPr>
                      <a:r>
                        <a:rPr lang="en-US" sz="1000" dirty="0" smtClean="0">
                          <a:effectLst/>
                          <a:latin typeface="Eurostile"/>
                          <a:ea typeface="ＭＳ 明朝"/>
                          <a:cs typeface="Eurostile"/>
                          <a:hlinkClick r:id="rId5"/>
                        </a:rPr>
                        <a:t>http://www.lowes.ca/recessed-lighting-trims_329.html?page=3</a:t>
                      </a:r>
                      <a:r>
                        <a:rPr lang="en-US" sz="1000" dirty="0" smtClean="0">
                          <a:effectLst/>
                          <a:latin typeface="Eurostile"/>
                          <a:ea typeface="ＭＳ 明朝"/>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05551">
                <a:tc>
                  <a:txBody>
                    <a:bodyPr/>
                    <a:lstStyle/>
                    <a:p>
                      <a:pPr algn="l">
                        <a:spcAft>
                          <a:spcPts val="0"/>
                        </a:spcAft>
                      </a:pPr>
                      <a:r>
                        <a:rPr lang="en-US" sz="1000" dirty="0" smtClean="0">
                          <a:effectLst/>
                          <a:latin typeface="Eurostile"/>
                          <a:ea typeface="ＭＳ 明朝"/>
                          <a:cs typeface="Eurostile"/>
                        </a:rPr>
                        <a:t>29</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effectLst/>
                          <a:latin typeface="Eurostile"/>
                          <a:ea typeface="ＭＳ 明朝"/>
                          <a:cs typeface="Eurostile"/>
                        </a:rPr>
                        <a:t>Recessed</a:t>
                      </a:r>
                      <a:r>
                        <a:rPr lang="en-US" sz="1000" baseline="0" dirty="0" smtClean="0">
                          <a:effectLst/>
                          <a:latin typeface="Eurostile"/>
                          <a:ea typeface="ＭＳ 明朝"/>
                          <a:cs typeface="Eurostile"/>
                        </a:rPr>
                        <a:t> Lights, Task</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1000" dirty="0" smtClean="0">
                          <a:latin typeface="Eurostile"/>
                          <a:cs typeface="Eurostile"/>
                        </a:rPr>
                        <a:t>Galaxy</a:t>
                      </a:r>
                      <a:r>
                        <a:rPr lang="en-US" sz="1000" baseline="0" dirty="0" smtClean="0">
                          <a:latin typeface="Eurostile"/>
                          <a:cs typeface="Eurostile"/>
                        </a:rPr>
                        <a:t> Lighting / Lowes</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latin typeface="Eurostile"/>
                          <a:ea typeface="+mn-ea"/>
                          <a:cs typeface="Eurostile"/>
                        </a:rPr>
                        <a:t>Galaxy Lighting Low/Line Voltage Reflector Recessed Lighting Trim</a:t>
                      </a:r>
                      <a:endParaRPr lang="en-US" sz="10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6</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b="0" kern="1200" dirty="0" err="1" smtClean="0">
                          <a:solidFill>
                            <a:schemeClr val="tx1"/>
                          </a:solidFill>
                          <a:latin typeface="Eurostile"/>
                          <a:ea typeface="+mn-ea"/>
                          <a:cs typeface="Eurostile"/>
                        </a:rPr>
                        <a:t>Mfr</a:t>
                      </a:r>
                      <a:r>
                        <a:rPr lang="en-US" sz="1000" b="0" kern="1200" dirty="0" smtClean="0">
                          <a:solidFill>
                            <a:schemeClr val="tx1"/>
                          </a:solidFill>
                          <a:latin typeface="Eurostile"/>
                          <a:ea typeface="+mn-ea"/>
                          <a:cs typeface="Eurostile"/>
                        </a:rPr>
                        <a:t> Part #</a:t>
                      </a:r>
                      <a:r>
                        <a:rPr lang="en-US" sz="1000" b="0" kern="1200" baseline="0" dirty="0" smtClean="0">
                          <a:solidFill>
                            <a:schemeClr val="tx1"/>
                          </a:solidFill>
                          <a:latin typeface="Eurostile"/>
                          <a:ea typeface="+mn-ea"/>
                          <a:cs typeface="Eurostile"/>
                        </a:rPr>
                        <a:t> </a:t>
                      </a:r>
                      <a:r>
                        <a:rPr lang="en-US" sz="1000" b="0" kern="1200" dirty="0" smtClean="0">
                          <a:solidFill>
                            <a:schemeClr val="tx1"/>
                          </a:solidFill>
                          <a:latin typeface="Eurostile"/>
                          <a:ea typeface="+mn-ea"/>
                          <a:cs typeface="Eurostile"/>
                        </a:rPr>
                        <a:t>402CH</a:t>
                      </a:r>
                      <a:r>
                        <a:rPr lang="en-US" sz="1000" b="0" kern="1200" baseline="0" dirty="0" smtClean="0">
                          <a:solidFill>
                            <a:schemeClr val="tx1"/>
                          </a:solidFill>
                          <a:latin typeface="Eurostile"/>
                          <a:ea typeface="+mn-ea"/>
                          <a:cs typeface="Eurostile"/>
                        </a:rPr>
                        <a:t> </a:t>
                      </a:r>
                      <a:r>
                        <a:rPr lang="en-US" sz="1000" b="0" kern="1200" dirty="0" smtClean="0">
                          <a:solidFill>
                            <a:schemeClr val="tx1"/>
                          </a:solidFill>
                          <a:latin typeface="Eurostile"/>
                          <a:ea typeface="+mn-ea"/>
                          <a:cs typeface="Eurostile"/>
                        </a:rPr>
                        <a:t>UPC# 775379028947</a:t>
                      </a:r>
                    </a:p>
                    <a:p>
                      <a:r>
                        <a:rPr lang="en-US" sz="1000" b="0" kern="1200" dirty="0" smtClean="0">
                          <a:solidFill>
                            <a:schemeClr val="tx1"/>
                          </a:solidFill>
                          <a:latin typeface="Eurostile"/>
                          <a:ea typeface="+mn-ea"/>
                          <a:cs typeface="Eurostile"/>
                        </a:rPr>
                        <a:t>Group # 68564545</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Chrome/White</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indent="0">
                        <a:buFontTx/>
                        <a:buNone/>
                      </a:pPr>
                      <a:r>
                        <a:rPr lang="en-US" sz="1000" baseline="0" dirty="0" smtClean="0">
                          <a:latin typeface="Eurostile"/>
                          <a:cs typeface="Eurostile"/>
                        </a:rPr>
                        <a:t>123.83</a:t>
                      </a:r>
                      <a:r>
                        <a:rPr lang="da-DK" sz="1000" kern="1200" dirty="0" smtClean="0">
                          <a:solidFill>
                            <a:schemeClr val="tx1"/>
                          </a:solidFill>
                          <a:latin typeface="Eurostile"/>
                          <a:ea typeface="+mn-ea"/>
                          <a:cs typeface="Eurostile"/>
                        </a:rPr>
                        <a:t>Ø</a:t>
                      </a:r>
                      <a:endParaRPr lang="en-US" sz="1000" baseline="0" dirty="0" smtClean="0">
                        <a:latin typeface="Eurostile"/>
                        <a:cs typeface="Eurostile"/>
                      </a:endParaRPr>
                    </a:p>
                    <a:p>
                      <a:pPr marL="0" indent="0">
                        <a:buFontTx/>
                        <a:buNone/>
                      </a:pPr>
                      <a:r>
                        <a:rPr lang="en-US" sz="1000" baseline="0" dirty="0" smtClean="0">
                          <a:latin typeface="Eurostile"/>
                          <a:cs typeface="Eurostile"/>
                        </a:rPr>
                        <a:t>28.58H</a:t>
                      </a:r>
                    </a:p>
                    <a:p>
                      <a:pPr marL="0" indent="0">
                        <a:buFontTx/>
                        <a:buNone/>
                      </a:pPr>
                      <a:r>
                        <a:rPr lang="en-US" sz="1000" baseline="0" dirty="0" smtClean="0">
                          <a:latin typeface="Eurostile"/>
                          <a:cs typeface="Eurostile"/>
                        </a:rPr>
                        <a:t>Can size: 101.6 (4’)</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kern="1200" dirty="0" smtClean="0">
                          <a:solidFill>
                            <a:schemeClr val="tx1"/>
                          </a:solidFill>
                          <a:latin typeface="Eurostile"/>
                          <a:ea typeface="+mn-ea"/>
                          <a:cs typeface="Eurostile"/>
                        </a:rPr>
                        <a:t>MR16 12V, max</a:t>
                      </a:r>
                      <a:r>
                        <a:rPr lang="en-US" sz="1000" kern="1200" baseline="0" dirty="0" smtClean="0">
                          <a:solidFill>
                            <a:schemeClr val="tx1"/>
                          </a:solidFill>
                          <a:latin typeface="Eurostile"/>
                          <a:ea typeface="+mn-ea"/>
                          <a:cs typeface="Eurostile"/>
                        </a:rPr>
                        <a:t> 50W GX5.3 base</a:t>
                      </a:r>
                      <a:endParaRPr lang="en-US" sz="1000" kern="1200" dirty="0" smtClean="0">
                        <a:solidFill>
                          <a:schemeClr val="tx1"/>
                        </a:solidFill>
                        <a:latin typeface="Eurostile"/>
                        <a:ea typeface="+mn-ea"/>
                        <a:cs typeface="Eurostile"/>
                      </a:endParaRPr>
                    </a:p>
                    <a:p>
                      <a:r>
                        <a:rPr lang="en-US" sz="1000" kern="1200" dirty="0" smtClean="0">
                          <a:solidFill>
                            <a:schemeClr val="tx1"/>
                          </a:solidFill>
                          <a:latin typeface="Eurostile"/>
                          <a:ea typeface="+mn-ea"/>
                          <a:cs typeface="Eurostile"/>
                        </a:rPr>
                        <a:t>(req.</a:t>
                      </a:r>
                      <a:r>
                        <a:rPr lang="en-US" sz="1000" kern="1200" baseline="0" dirty="0" smtClean="0">
                          <a:solidFill>
                            <a:schemeClr val="tx1"/>
                          </a:solidFill>
                          <a:latin typeface="Eurostile"/>
                          <a:ea typeface="+mn-ea"/>
                          <a:cs typeface="Eurostile"/>
                        </a:rPr>
                        <a:t> transformer</a:t>
                      </a:r>
                      <a:r>
                        <a:rPr lang="en-US" sz="1000" kern="1200" dirty="0" smtClean="0">
                          <a:solidFill>
                            <a:schemeClr val="tx1"/>
                          </a:solidFill>
                          <a:latin typeface="Eurostile"/>
                          <a:ea typeface="+mn-ea"/>
                          <a:cs typeface="Eurostile"/>
                        </a:rPr>
                        <a:t>)</a:t>
                      </a:r>
                    </a:p>
                    <a:p>
                      <a:r>
                        <a:rPr lang="en-US" sz="1000" kern="1200" dirty="0" smtClean="0">
                          <a:solidFill>
                            <a:schemeClr val="tx1"/>
                          </a:solidFill>
                          <a:latin typeface="Eurostile"/>
                          <a:ea typeface="+mn-ea"/>
                          <a:cs typeface="Eurostile"/>
                        </a:rPr>
                        <a:t>Four</a:t>
                      </a:r>
                      <a:r>
                        <a:rPr lang="en-US" sz="1000" kern="1200" baseline="0" dirty="0" smtClean="0">
                          <a:solidFill>
                            <a:schemeClr val="tx1"/>
                          </a:solidFill>
                          <a:latin typeface="Eurostile"/>
                          <a:ea typeface="+mn-ea"/>
                          <a:cs typeface="Eurostile"/>
                        </a:rPr>
                        <a:t> </a:t>
                      </a:r>
                      <a:r>
                        <a:rPr lang="en-US" sz="1000" kern="1200" dirty="0" smtClean="0">
                          <a:solidFill>
                            <a:schemeClr val="tx1"/>
                          </a:solidFill>
                          <a:latin typeface="Eurostile"/>
                          <a:ea typeface="+mn-ea"/>
                          <a:cs typeface="Eurostile"/>
                        </a:rPr>
                        <a:t>Spot (S), and Two Spot or Narrow</a:t>
                      </a:r>
                      <a:r>
                        <a:rPr lang="en-US" sz="1000" kern="1200" baseline="0" dirty="0" smtClean="0">
                          <a:solidFill>
                            <a:schemeClr val="tx1"/>
                          </a:solidFill>
                          <a:latin typeface="Eurostile"/>
                          <a:ea typeface="+mn-ea"/>
                          <a:cs typeface="Eurostile"/>
                        </a:rPr>
                        <a:t> Spot (S/NS) as marked</a:t>
                      </a:r>
                      <a:endParaRPr lang="en-US" sz="1000" kern="120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Dimmer switches</a:t>
                      </a:r>
                      <a:r>
                        <a:rPr lang="en-US" sz="1000" baseline="0" dirty="0" smtClean="0">
                          <a:latin typeface="Eurostile"/>
                          <a:cs typeface="Eurostile"/>
                        </a:rPr>
                        <a:t> for lighting control from 2 different locations (as shown on drawing)</a:t>
                      </a:r>
                      <a:endParaRPr lang="en-US" sz="1000" dirty="0" smtClean="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(D16) Reflected Ceiling Plan – Ground Floor</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dirty="0" smtClean="0">
                          <a:latin typeface="Eurostile"/>
                          <a:cs typeface="Eurostile"/>
                        </a:rPr>
                        <a:t>Product</a:t>
                      </a:r>
                      <a:r>
                        <a:rPr lang="en-US" sz="1000" baseline="0" dirty="0" smtClean="0">
                          <a:latin typeface="Eurostile"/>
                          <a:cs typeface="Eurostile"/>
                        </a:rPr>
                        <a:t> info:</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baseline="0" dirty="0" smtClean="0">
                          <a:latin typeface="Eurostile"/>
                          <a:cs typeface="Eurostile"/>
                          <a:hlinkClick r:id="rId3"/>
                        </a:rPr>
                        <a:t>http://www.galaxy-lighting.com/</a:t>
                      </a:r>
                      <a:endParaRPr lang="en-US" sz="1000" dirty="0" smtClean="0">
                        <a:latin typeface="Eurostile"/>
                        <a:cs typeface="Eurostile"/>
                        <a:hlinkClick r:id="rId3"/>
                      </a:endParaRPr>
                    </a:p>
                    <a:p>
                      <a:pPr algn="l">
                        <a:spcAft>
                          <a:spcPts val="0"/>
                        </a:spcAft>
                      </a:pPr>
                      <a:r>
                        <a:rPr lang="en-US" sz="1000" dirty="0" smtClean="0">
                          <a:effectLst/>
                          <a:latin typeface="Eurostile"/>
                          <a:ea typeface="ＭＳ 明朝"/>
                          <a:cs typeface="Eurostile"/>
                          <a:hlinkClick r:id="rId5"/>
                        </a:rPr>
                        <a:t>http://www.lowes.ca/recessed-lighting-trims_329.html?page=3</a:t>
                      </a:r>
                      <a:r>
                        <a:rPr lang="en-US" sz="1000" dirty="0" smtClean="0">
                          <a:effectLst/>
                          <a:latin typeface="Eurostile"/>
                          <a:ea typeface="ＭＳ 明朝"/>
                          <a:cs typeface="Eurostile"/>
                        </a:rPr>
                        <a:t>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16" name="TextBox 15"/>
          <p:cNvSpPr txBox="1"/>
          <p:nvPr/>
        </p:nvSpPr>
        <p:spPr>
          <a:xfrm>
            <a:off x="557629" y="8491707"/>
            <a:ext cx="2624665" cy="246221"/>
          </a:xfrm>
          <a:prstGeom prst="rect">
            <a:avLst/>
          </a:prstGeom>
          <a:noFill/>
        </p:spPr>
        <p:txBody>
          <a:bodyPr wrap="square" rtlCol="0">
            <a:spAutoFit/>
          </a:bodyPr>
          <a:lstStyle/>
          <a:p>
            <a:r>
              <a:rPr lang="en-US" sz="1000" b="1" i="1" dirty="0" smtClean="0">
                <a:latin typeface="Eurostile"/>
                <a:cs typeface="Eurostile"/>
              </a:rPr>
              <a:t>Section 8</a:t>
            </a:r>
            <a:r>
              <a:rPr lang="en-US" sz="1000" i="1" dirty="0" smtClean="0">
                <a:latin typeface="Eurostile"/>
                <a:cs typeface="Eurostile"/>
              </a:rPr>
              <a:t> </a:t>
            </a:r>
            <a:r>
              <a:rPr lang="en-US" sz="1000" b="1" i="1" dirty="0" smtClean="0">
                <a:latin typeface="Eurostile"/>
                <a:cs typeface="Eurostile"/>
              </a:rPr>
              <a:t>Kitchen</a:t>
            </a:r>
            <a:r>
              <a:rPr lang="en-US" sz="1000" i="1" dirty="0" smtClean="0">
                <a:latin typeface="Eurostile"/>
                <a:cs typeface="Eurostile"/>
              </a:rPr>
              <a:t> </a:t>
            </a:r>
            <a:r>
              <a:rPr lang="en-US" sz="1000" i="1" dirty="0">
                <a:latin typeface="Eurostile"/>
                <a:cs typeface="Eurostile"/>
              </a:rPr>
              <a:t>c</a:t>
            </a:r>
            <a:r>
              <a:rPr lang="en-US" sz="1000" i="1" dirty="0" smtClean="0">
                <a:latin typeface="Eurostile"/>
                <a:cs typeface="Eurostile"/>
              </a:rPr>
              <a:t>ontinued on next </a:t>
            </a:r>
            <a:r>
              <a:rPr lang="en-US" sz="1000" i="1" dirty="0">
                <a:latin typeface="Eurostile"/>
                <a:cs typeface="Eurostile"/>
              </a:rPr>
              <a:t>page…</a:t>
            </a:r>
            <a:endParaRPr lang="en-US" sz="1000" i="1" dirty="0">
              <a:latin typeface="Eurostile"/>
              <a:ea typeface="ＭＳ 明朝"/>
              <a:cs typeface="Eurostile"/>
            </a:endParaRPr>
          </a:p>
        </p:txBody>
      </p:sp>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8</a:t>
            </a:fld>
            <a:endParaRPr lang="en-US" dirty="0"/>
          </a:p>
        </p:txBody>
      </p:sp>
    </p:spTree>
    <p:extLst>
      <p:ext uri="{BB962C8B-B14F-4D97-AF65-F5344CB8AC3E}">
        <p14:creationId xmlns:p14="http://schemas.microsoft.com/office/powerpoint/2010/main" val="18989362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1110" y="369219"/>
            <a:ext cx="184666" cy="461665"/>
          </a:xfrm>
          <a:prstGeom prst="rect">
            <a:avLst/>
          </a:prstGeom>
          <a:noFill/>
        </p:spPr>
        <p:txBody>
          <a:bodyPr wrap="none" rtlCol="0">
            <a:spAutoFit/>
          </a:bodyPr>
          <a:lstStyle/>
          <a:p>
            <a:endParaRPr lang="en-US" dirty="0"/>
          </a:p>
        </p:txBody>
      </p:sp>
      <p:cxnSp>
        <p:nvCxnSpPr>
          <p:cNvPr id="13" name="Straight Connector 12"/>
          <p:cNvCxnSpPr/>
          <p:nvPr/>
        </p:nvCxnSpPr>
        <p:spPr>
          <a:xfrm flipV="1">
            <a:off x="59068" y="1288242"/>
            <a:ext cx="12046394" cy="1"/>
          </a:xfrm>
          <a:prstGeom prst="line">
            <a:avLst/>
          </a:prstGeom>
          <a:ln w="38100" cmpd="dbl">
            <a:solidFill>
              <a:schemeClr val="tx1"/>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500054" y="1415535"/>
            <a:ext cx="3216818" cy="369332"/>
          </a:xfrm>
          <a:prstGeom prst="rect">
            <a:avLst/>
          </a:prstGeom>
          <a:noFill/>
        </p:spPr>
        <p:txBody>
          <a:bodyPr wrap="square" rtlCol="0">
            <a:spAutoFit/>
          </a:bodyPr>
          <a:lstStyle/>
          <a:p>
            <a:pPr marL="342900" indent="-342900">
              <a:buFont typeface="Wingdings" charset="2"/>
              <a:buAutoNum type="arabicPlain" startAt="8"/>
              <a:defRPr/>
            </a:pPr>
            <a:r>
              <a:rPr lang="en-US" sz="1800" b="1" dirty="0" smtClean="0">
                <a:latin typeface="Eurostile"/>
                <a:ea typeface="ＭＳ 明朝"/>
                <a:cs typeface="Eurostile"/>
              </a:rPr>
              <a:t>KITCHEN - continued</a:t>
            </a:r>
            <a:endParaRPr lang="en-US" sz="1800" b="1" dirty="0">
              <a:latin typeface="Eurostile"/>
              <a:ea typeface="ＭＳ 明朝"/>
              <a:cs typeface="Eurostile"/>
            </a:endParaRPr>
          </a:p>
        </p:txBody>
      </p:sp>
      <p:graphicFrame>
        <p:nvGraphicFramePr>
          <p:cNvPr id="17" name="Table 16"/>
          <p:cNvGraphicFramePr>
            <a:graphicFrameLocks noGrp="1"/>
          </p:cNvGraphicFramePr>
          <p:nvPr>
            <p:extLst>
              <p:ext uri="{D42A27DB-BD31-4B8C-83A1-F6EECF244321}">
                <p14:modId xmlns:p14="http://schemas.microsoft.com/office/powerpoint/2010/main" val="2678859696"/>
              </p:ext>
            </p:extLst>
          </p:nvPr>
        </p:nvGraphicFramePr>
        <p:xfrm>
          <a:off x="625365" y="6392739"/>
          <a:ext cx="11024770" cy="1257877"/>
        </p:xfrm>
        <a:graphic>
          <a:graphicData uri="http://schemas.openxmlformats.org/drawingml/2006/table">
            <a:tbl>
              <a:tblPr firstRow="1" bandRow="1">
                <a:tableStyleId>{2D5ABB26-0587-4C30-8999-92F81FD0307C}</a:tableStyleId>
              </a:tblPr>
              <a:tblGrid>
                <a:gridCol w="3125110"/>
                <a:gridCol w="1549400"/>
                <a:gridCol w="3005666"/>
                <a:gridCol w="3344594"/>
              </a:tblGrid>
              <a:tr h="299450">
                <a:tc gridSpan="4">
                  <a:txBody>
                    <a:bodyPr/>
                    <a:lstStyle/>
                    <a:p>
                      <a:pPr algn="l">
                        <a:spcAft>
                          <a:spcPts val="0"/>
                        </a:spcAft>
                      </a:pPr>
                      <a:r>
                        <a:rPr lang="en-US" sz="1100" b="1" u="sng" dirty="0" smtClean="0">
                          <a:effectLst/>
                          <a:latin typeface="Eurostile"/>
                          <a:ea typeface="ＭＳ 明朝"/>
                          <a:cs typeface="Eurostile"/>
                        </a:rPr>
                        <a:t>ELECTRICAL</a:t>
                      </a:r>
                      <a:endParaRPr lang="en-US" sz="1100" b="1" u="sng"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dirty="0"/>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287867">
                <a:tc>
                  <a:txBody>
                    <a:bodyPr/>
                    <a:lstStyle/>
                    <a:p>
                      <a:pPr algn="l">
                        <a:spcAft>
                          <a:spcPts val="0"/>
                        </a:spcAft>
                      </a:pPr>
                      <a:r>
                        <a:rPr lang="en-US" sz="1100" b="1" u="none" dirty="0" smtClean="0">
                          <a:effectLst/>
                          <a:latin typeface="Eurostile"/>
                          <a:ea typeface="ＭＳ 明朝"/>
                          <a:cs typeface="Eurostile"/>
                        </a:rPr>
                        <a:t>DESCRIPTION</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none" dirty="0" smtClean="0">
                          <a:effectLst/>
                          <a:latin typeface="Eurostile"/>
                          <a:ea typeface="ＭＳ 明朝"/>
                          <a:cs typeface="Eurostile"/>
                        </a:rPr>
                        <a:t>QUANTITY</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dirty="0" smtClean="0">
                          <a:effectLst/>
                          <a:latin typeface="Eurostile"/>
                          <a:ea typeface="ＭＳ 明朝"/>
                          <a:cs typeface="Eurostile"/>
                        </a:rPr>
                        <a:t>REFERENCE</a:t>
                      </a:r>
                      <a:r>
                        <a:rPr lang="en-US" sz="1100" b="1" baseline="0" dirty="0" smtClean="0">
                          <a:effectLst/>
                          <a:latin typeface="Eurostile"/>
                          <a:ea typeface="ＭＳ 明朝"/>
                          <a:cs typeface="Eurostile"/>
                        </a:rPr>
                        <a:t> DRAWING</a:t>
                      </a:r>
                      <a:endParaRPr lang="en-US" sz="1100" b="1"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100" b="1" u="none" dirty="0" smtClean="0">
                          <a:effectLst/>
                          <a:latin typeface="Eurostile"/>
                          <a:ea typeface="ＭＳ 明朝"/>
                          <a:cs typeface="Eurostile"/>
                        </a:rPr>
                        <a:t>ADDITIONAL NOTES</a:t>
                      </a:r>
                      <a:endParaRPr lang="en-US" sz="1100" b="1" u="none"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81483">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Double</a:t>
                      </a:r>
                      <a:r>
                        <a:rPr lang="en-US" sz="1100" baseline="0" dirty="0" smtClean="0">
                          <a:latin typeface="Eurostile"/>
                          <a:cs typeface="Eurostile"/>
                        </a:rPr>
                        <a:t>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4</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r>
                        <a:rPr lang="en-US" sz="1100" dirty="0" smtClean="0">
                          <a:latin typeface="Eurostile"/>
                          <a:cs typeface="Eurostile"/>
                        </a:rPr>
                        <a:t>On walls</a:t>
                      </a:r>
                      <a:r>
                        <a:rPr lang="en-US" sz="1100" baseline="0" dirty="0" smtClean="0">
                          <a:latin typeface="Eurostile"/>
                          <a:cs typeface="Eurostile"/>
                        </a:rPr>
                        <a:t> with kitchen counters: above top edge of backsplash; Otherwise – standard height</a:t>
                      </a:r>
                      <a:endParaRPr lang="en-US" sz="11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268850">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Single switched socket outlet</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0" dirty="0" smtClean="0">
                          <a:effectLst/>
                          <a:latin typeface="Eurostile"/>
                          <a:ea typeface="ＭＳ 明朝"/>
                          <a:cs typeface="Eurostile"/>
                        </a:rPr>
                        <a:t>1</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dirty="0" smtClean="0">
                          <a:latin typeface="Eurostile"/>
                          <a:cs typeface="Eurostile"/>
                        </a:rPr>
                        <a:t>(D18) Electrical Plan – Ground Floor</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aseline="0" dirty="0" smtClean="0">
                          <a:latin typeface="Eurostile"/>
                          <a:cs typeface="Eurostile"/>
                        </a:rPr>
                        <a:t>On the outside of oven cabinet: under peninsula countertop (as shown on drawing)</a:t>
                      </a:r>
                      <a:endParaRPr lang="en-US" sz="11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722959155"/>
              </p:ext>
            </p:extLst>
          </p:nvPr>
        </p:nvGraphicFramePr>
        <p:xfrm>
          <a:off x="625365" y="2225046"/>
          <a:ext cx="11024770" cy="3513680"/>
        </p:xfrm>
        <a:graphic>
          <a:graphicData uri="http://schemas.openxmlformats.org/drawingml/2006/table">
            <a:tbl>
              <a:tblPr firstRow="1" bandRow="1">
                <a:tableStyleId>{2D5ABB26-0587-4C30-8999-92F81FD0307C}</a:tableStyleId>
              </a:tblPr>
              <a:tblGrid>
                <a:gridCol w="559968"/>
                <a:gridCol w="626534"/>
                <a:gridCol w="753533"/>
                <a:gridCol w="770467"/>
                <a:gridCol w="1088185"/>
                <a:gridCol w="757702"/>
                <a:gridCol w="797580"/>
                <a:gridCol w="949122"/>
                <a:gridCol w="1084709"/>
                <a:gridCol w="1108638"/>
                <a:gridCol w="978930"/>
                <a:gridCol w="1549402"/>
              </a:tblGrid>
              <a:tr h="237080">
                <a:tc gridSpan="12">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100" b="1" u="sng" dirty="0" smtClean="0">
                          <a:effectLst/>
                          <a:latin typeface="Eurostile"/>
                          <a:ea typeface="ＭＳ 明朝"/>
                          <a:cs typeface="Eurostile"/>
                        </a:rPr>
                        <a:t>LIGHTING</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pPr marL="0" marR="0" indent="0" algn="l" defTabSz="608918" rtl="0" eaLnBrk="1" fontAlgn="auto" latinLnBrk="0" hangingPunct="1">
                        <a:lnSpc>
                          <a:spcPct val="100000"/>
                        </a:lnSpc>
                        <a:spcBef>
                          <a:spcPts val="0"/>
                        </a:spcBef>
                        <a:spcAft>
                          <a:spcPts val="0"/>
                        </a:spcAft>
                        <a:buClrTx/>
                        <a:buSzTx/>
                        <a:buFontTx/>
                        <a:buNone/>
                        <a:tabLst/>
                        <a:defRPr/>
                      </a:pPr>
                      <a:endParaRPr lang="en-US" sz="1100" b="1" u="sng" dirty="0" smtClean="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a:spcAft>
                          <a:spcPts val="0"/>
                        </a:spcAft>
                      </a:pPr>
                      <a:endParaRPr lang="en-US" sz="13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433491">
                <a:tc>
                  <a:txBody>
                    <a:bodyPr/>
                    <a:lstStyle/>
                    <a:p>
                      <a:pPr algn="l">
                        <a:spcAft>
                          <a:spcPts val="0"/>
                        </a:spcAft>
                      </a:pPr>
                      <a:r>
                        <a:rPr lang="en-US" sz="1100" b="1" dirty="0" smtClean="0">
                          <a:effectLst/>
                          <a:latin typeface="Eurostile"/>
                          <a:ea typeface="ＭＳ 明朝"/>
                          <a:cs typeface="Eurostile"/>
                        </a:rPr>
                        <a:t>Ref ID</a:t>
                      </a:r>
                      <a:r>
                        <a:rPr lang="en-US" sz="1100" b="1" baseline="0" dirty="0" smtClean="0">
                          <a:effectLst/>
                          <a:latin typeface="Eurostile"/>
                          <a:ea typeface="ＭＳ 明朝"/>
                          <a:cs typeface="Eurostile"/>
                        </a:rPr>
                        <a:t> within room</a:t>
                      </a:r>
                      <a:endParaRPr lang="en-US" sz="11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baseline="0" dirty="0" smtClean="0">
                          <a:effectLst/>
                          <a:latin typeface="Eurostile"/>
                          <a:ea typeface="ＭＳ 明朝"/>
                          <a:cs typeface="Eurostile"/>
                        </a:rPr>
                        <a:t>TYPE</a:t>
                      </a:r>
                      <a:endParaRPr lang="en-US" sz="10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BRAND /</a:t>
                      </a:r>
                    </a:p>
                    <a:p>
                      <a:pPr algn="l">
                        <a:spcAft>
                          <a:spcPts val="0"/>
                        </a:spcAft>
                      </a:pPr>
                      <a:r>
                        <a:rPr lang="en-US" sz="1000" b="1" dirty="0" smtClean="0">
                          <a:effectLst/>
                          <a:latin typeface="Eurostile"/>
                          <a:ea typeface="ＭＳ 明朝"/>
                          <a:cs typeface="Eurostile"/>
                        </a:rPr>
                        <a:t>SUPPLIER</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a:effectLst/>
                          <a:latin typeface="Eurostile"/>
                          <a:ea typeface="ＭＳ 明朝"/>
                          <a:cs typeface="Eurostile"/>
                        </a:rPr>
                        <a:t>NAME</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QUANTITY</a:t>
                      </a:r>
                      <a:endParaRPr lang="en-US" sz="10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CODE / REF</a:t>
                      </a:r>
                      <a:endParaRPr lang="en-US" sz="10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1" dirty="0" smtClean="0">
                          <a:effectLst/>
                          <a:latin typeface="Eurostile"/>
                          <a:ea typeface="ＭＳ 明朝"/>
                          <a:cs typeface="Eurostile"/>
                        </a:rPr>
                        <a:t>COLOUR/FINISH OPTION</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DIMS INFO (mm)</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BULB</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CONTROL</a:t>
                      </a:r>
                      <a:r>
                        <a:rPr lang="en-US" sz="1000" b="1" baseline="0" dirty="0" smtClean="0">
                          <a:effectLst/>
                          <a:latin typeface="Eurostile"/>
                          <a:ea typeface="ＭＳ 明朝"/>
                          <a:cs typeface="Eurostile"/>
                        </a:rPr>
                        <a:t> SWITCH</a:t>
                      </a:r>
                      <a:endParaRPr lang="en-US" sz="10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REFERENCE</a:t>
                      </a:r>
                      <a:r>
                        <a:rPr lang="en-US" sz="1000" b="1" baseline="0" dirty="0" smtClean="0">
                          <a:effectLst/>
                          <a:latin typeface="Eurostile"/>
                          <a:ea typeface="ＭＳ 明朝"/>
                          <a:cs typeface="Eurostile"/>
                        </a:rPr>
                        <a:t> DRAWING</a:t>
                      </a:r>
                      <a:endParaRPr lang="en-US" sz="1000" b="1"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l">
                        <a:spcAft>
                          <a:spcPts val="0"/>
                        </a:spcAft>
                      </a:pPr>
                      <a:r>
                        <a:rPr lang="en-US" sz="1000" b="1" dirty="0" smtClean="0">
                          <a:effectLst/>
                          <a:latin typeface="Eurostile"/>
                          <a:ea typeface="ＭＳ 明朝"/>
                          <a:cs typeface="Eurostile"/>
                        </a:rPr>
                        <a:t>ADDITIONAL</a:t>
                      </a:r>
                      <a:r>
                        <a:rPr lang="en-US" sz="1000" b="1" baseline="0" dirty="0" smtClean="0">
                          <a:effectLst/>
                          <a:latin typeface="Eurostile"/>
                          <a:ea typeface="ＭＳ 明朝"/>
                          <a:cs typeface="Eurostile"/>
                        </a:rPr>
                        <a:t> INFO and WWW LINKS</a:t>
                      </a:r>
                      <a:endParaRPr lang="en-US" sz="1000" dirty="0">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r>
              <a:tr h="2016760">
                <a:tc>
                  <a:txBody>
                    <a:bodyPr/>
                    <a:lstStyle/>
                    <a:p>
                      <a:pPr algn="l">
                        <a:spcAft>
                          <a:spcPts val="0"/>
                        </a:spcAft>
                      </a:pPr>
                      <a:r>
                        <a:rPr lang="en-US" sz="900" baseline="0" dirty="0" smtClean="0">
                          <a:solidFill>
                            <a:schemeClr val="tx1"/>
                          </a:solidFill>
                          <a:effectLst/>
                          <a:latin typeface="Eurostile"/>
                          <a:ea typeface="ＭＳ 明朝"/>
                          <a:cs typeface="Eurostile"/>
                        </a:rPr>
                        <a:t>30</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l">
                        <a:spcAft>
                          <a:spcPts val="0"/>
                        </a:spcAft>
                      </a:pPr>
                      <a:r>
                        <a:rPr lang="en-US" sz="900" dirty="0" smtClean="0">
                          <a:effectLst/>
                          <a:latin typeface="Eurostile"/>
                          <a:ea typeface="ＭＳ 明朝"/>
                          <a:cs typeface="Eurostile"/>
                        </a:rPr>
                        <a:t>LED Strip</a:t>
                      </a:r>
                      <a:r>
                        <a:rPr lang="en-US" sz="900" baseline="0" dirty="0" smtClean="0">
                          <a:effectLst/>
                          <a:latin typeface="Eurostile"/>
                          <a:ea typeface="ＭＳ 明朝"/>
                          <a:cs typeface="Eurostile"/>
                        </a:rPr>
                        <a:t> Lights</a:t>
                      </a:r>
                    </a:p>
                    <a:p>
                      <a:pPr algn="l">
                        <a:spcAft>
                          <a:spcPts val="0"/>
                        </a:spcAft>
                      </a:pPr>
                      <a:endParaRPr lang="en-US" sz="900" baseline="0" dirty="0" smtClean="0">
                        <a:solidFill>
                          <a:srgbClr val="FF0000"/>
                        </a:solidFill>
                        <a:effectLst/>
                        <a:latin typeface="Eurostile"/>
                        <a:ea typeface="ＭＳ 明朝"/>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1000" dirty="0" smtClean="0">
                          <a:latin typeface="Eurostile"/>
                          <a:cs typeface="Eurostile"/>
                        </a:rPr>
                        <a:t>Super</a:t>
                      </a:r>
                      <a:r>
                        <a:rPr lang="en-US" sz="1000" baseline="0" dirty="0" smtClean="0">
                          <a:latin typeface="Eurostile"/>
                          <a:cs typeface="Eurostile"/>
                        </a:rPr>
                        <a:t> Bright LEDs</a:t>
                      </a:r>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1000" b="0" kern="1200" dirty="0" smtClean="0">
                          <a:solidFill>
                            <a:schemeClr val="tx1"/>
                          </a:solidFill>
                          <a:latin typeface="Eurostile"/>
                          <a:ea typeface="+mn-ea"/>
                          <a:cs typeface="Eurostile"/>
                        </a:rPr>
                        <a:t>NFLSK-UC series Under Cabinet LED Flexible Light Strip Kit,</a:t>
                      </a:r>
                    </a:p>
                    <a:p>
                      <a:pPr marL="0" marR="0" indent="0" algn="l" defTabSz="608918" rtl="0" eaLnBrk="1" fontAlgn="auto" latinLnBrk="0" hangingPunct="1">
                        <a:lnSpc>
                          <a:spcPct val="100000"/>
                        </a:lnSpc>
                        <a:spcBef>
                          <a:spcPts val="0"/>
                        </a:spcBef>
                        <a:spcAft>
                          <a:spcPts val="0"/>
                        </a:spcAft>
                        <a:buClrTx/>
                        <a:buSzTx/>
                        <a:buFontTx/>
                        <a:buNone/>
                        <a:tabLst/>
                        <a:defRPr/>
                      </a:pPr>
                      <a:r>
                        <a:rPr lang="en-US" sz="1000" b="0" kern="1200" dirty="0" smtClean="0">
                          <a:solidFill>
                            <a:schemeClr val="tx1"/>
                          </a:solidFill>
                          <a:latin typeface="Eurostile"/>
                          <a:ea typeface="+mn-ea"/>
                          <a:cs typeface="Eurostile"/>
                        </a:rPr>
                        <a:t>with KLUS</a:t>
                      </a:r>
                      <a:r>
                        <a:rPr lang="en-US" sz="1000" b="0" kern="1200" baseline="0" dirty="0" smtClean="0">
                          <a:solidFill>
                            <a:schemeClr val="tx1"/>
                          </a:solidFill>
                          <a:latin typeface="Eurostile"/>
                          <a:ea typeface="+mn-ea"/>
                          <a:cs typeface="Eurostile"/>
                        </a:rPr>
                        <a:t> </a:t>
                      </a:r>
                      <a:r>
                        <a:rPr lang="en-US" sz="1000" b="0" kern="1200" dirty="0" smtClean="0">
                          <a:solidFill>
                            <a:schemeClr val="tx1"/>
                          </a:solidFill>
                          <a:latin typeface="Eurostile"/>
                          <a:ea typeface="+mn-ea"/>
                          <a:cs typeface="Eurostile"/>
                        </a:rPr>
                        <a:t>Surface Mount Aluminum LED Profile Housing</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1000" b="0" kern="1200" dirty="0" smtClean="0">
                        <a:solidFill>
                          <a:schemeClr val="tx1"/>
                        </a:solidFill>
                        <a:latin typeface="Eurostile"/>
                        <a:ea typeface="+mn-ea"/>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dirty="0" smtClean="0">
                          <a:latin typeface="Eurostile"/>
                          <a:cs typeface="Eurostile"/>
                        </a:rPr>
                        <a:t>2 kits + 9 housing</a:t>
                      </a:r>
                      <a:r>
                        <a:rPr lang="en-US" sz="900" baseline="0" dirty="0" smtClean="0">
                          <a:latin typeface="Eurostile"/>
                          <a:cs typeface="Eurostile"/>
                        </a:rPr>
                        <a:t>s</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b="1" u="sng" baseline="0" dirty="0" smtClean="0">
                          <a:solidFill>
                            <a:schemeClr val="tx1"/>
                          </a:solidFill>
                          <a:effectLst/>
                          <a:latin typeface="Eurostile"/>
                          <a:ea typeface="ＭＳ 明朝"/>
                          <a:cs typeface="Eurostile"/>
                        </a:rPr>
                        <a:t>NOTE</a:t>
                      </a:r>
                      <a:r>
                        <a:rPr lang="en-US" sz="900" baseline="0" dirty="0" smtClean="0">
                          <a:solidFill>
                            <a:schemeClr val="tx1"/>
                          </a:solidFill>
                          <a:effectLst/>
                          <a:latin typeface="Eurostile"/>
                          <a:ea typeface="ＭＳ 明朝"/>
                          <a:cs typeface="Eurostile"/>
                        </a:rPr>
                        <a:t>: </a:t>
                      </a:r>
                      <a:r>
                        <a:rPr lang="en-US" sz="800" baseline="0" dirty="0" smtClean="0">
                          <a:solidFill>
                            <a:schemeClr val="tx1"/>
                          </a:solidFill>
                          <a:effectLst/>
                          <a:latin typeface="Eurostile"/>
                          <a:ea typeface="ＭＳ 明朝"/>
                          <a:cs typeface="Eurostile"/>
                        </a:rPr>
                        <a:t>The 2 kits have a total strip length of 2x5000=10000m. Length needed for Kitchen application is 6340 mm. </a:t>
                      </a:r>
                      <a:r>
                        <a:rPr lang="en-US" sz="800" i="1" baseline="0" dirty="0" smtClean="0">
                          <a:solidFill>
                            <a:schemeClr val="tx1"/>
                          </a:solidFill>
                          <a:effectLst/>
                          <a:latin typeface="Eurostile"/>
                          <a:ea typeface="ＭＳ 明朝"/>
                          <a:cs typeface="Eurostile"/>
                        </a:rPr>
                        <a:t>The remaining length of 3660 mm is to be used for the 2 closets in the Children’s Room (Section 10) and Guest Room (Section 11), to make 4 strips (2 for each room, each 900L).</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b="0" kern="1200" dirty="0" smtClean="0">
                          <a:solidFill>
                            <a:schemeClr val="tx1"/>
                          </a:solidFill>
                          <a:latin typeface="Eurostile"/>
                          <a:ea typeface="+mn-ea"/>
                          <a:cs typeface="Eurostile"/>
                        </a:rPr>
                        <a:t>NFLSK-UC </a:t>
                      </a:r>
                    </a:p>
                    <a:p>
                      <a:endParaRPr lang="en-US" sz="900" b="0" kern="1200" dirty="0" smtClean="0">
                        <a:solidFill>
                          <a:schemeClr val="tx1"/>
                        </a:solidFill>
                        <a:latin typeface="Eurostile"/>
                        <a:ea typeface="+mn-ea"/>
                        <a:cs typeface="Eurostile"/>
                      </a:endParaRPr>
                    </a:p>
                    <a:p>
                      <a:r>
                        <a:rPr lang="en-US" sz="900" kern="1200" dirty="0" smtClean="0">
                          <a:solidFill>
                            <a:schemeClr val="tx1"/>
                          </a:solidFill>
                          <a:latin typeface="Eurostile"/>
                          <a:ea typeface="+mn-ea"/>
                          <a:cs typeface="Eurostile"/>
                        </a:rPr>
                        <a:t>Housing part#:</a:t>
                      </a:r>
                    </a:p>
                    <a:p>
                      <a:r>
                        <a:rPr lang="en-US" sz="900" kern="1200" dirty="0" smtClean="0">
                          <a:solidFill>
                            <a:schemeClr val="tx1"/>
                          </a:solidFill>
                          <a:latin typeface="Eurostile"/>
                          <a:ea typeface="+mn-ea"/>
                          <a:cs typeface="Eurostile"/>
                        </a:rPr>
                        <a:t>B5390</a:t>
                      </a:r>
                      <a:endParaRPr lang="en-US" sz="900" dirty="0" smtClean="0">
                        <a:latin typeface="Eurostile"/>
                        <a:cs typeface="Eurostile"/>
                      </a:endParaRPr>
                    </a:p>
                    <a:p>
                      <a:endParaRPr lang="en-US" sz="900" dirty="0" smtClean="0">
                        <a:latin typeface="Eurostile"/>
                        <a:cs typeface="Eurostile"/>
                      </a:endParaRPr>
                    </a:p>
                    <a:p>
                      <a:endParaRPr lang="en-US" sz="900" dirty="0" smtClean="0">
                        <a:latin typeface="Eurostile"/>
                        <a:cs typeface="Eurostile"/>
                      </a:endParaRPr>
                    </a:p>
                    <a:p>
                      <a:endParaRPr lang="en-US" sz="9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dirty="0" smtClean="0">
                          <a:latin typeface="Eurostile"/>
                          <a:cs typeface="Eurostile"/>
                        </a:rPr>
                        <a:t>Copper,</a:t>
                      </a:r>
                      <a:r>
                        <a:rPr lang="en-US" sz="900" baseline="0" dirty="0" smtClean="0">
                          <a:latin typeface="Eurostile"/>
                          <a:cs typeface="Eurostile"/>
                        </a:rPr>
                        <a:t> A</a:t>
                      </a:r>
                      <a:r>
                        <a:rPr lang="en-US" sz="900" dirty="0" smtClean="0">
                          <a:latin typeface="Eurostile"/>
                          <a:cs typeface="Eurostile"/>
                        </a:rPr>
                        <a:t>luminum</a:t>
                      </a:r>
                      <a:r>
                        <a:rPr lang="en-US" sz="900" baseline="0" dirty="0" smtClean="0">
                          <a:latin typeface="Eurostile"/>
                          <a:cs typeface="Eurostile"/>
                        </a:rPr>
                        <a:t> housing</a:t>
                      </a:r>
                    </a:p>
                    <a:p>
                      <a:pPr marL="0" marR="0" indent="0" algn="l" defTabSz="608918" rtl="0" eaLnBrk="1" fontAlgn="auto" latinLnBrk="0" hangingPunct="1">
                        <a:lnSpc>
                          <a:spcPct val="100000"/>
                        </a:lnSpc>
                        <a:spcBef>
                          <a:spcPts val="0"/>
                        </a:spcBef>
                        <a:spcAft>
                          <a:spcPts val="0"/>
                        </a:spcAft>
                        <a:buClrTx/>
                        <a:buSzTx/>
                        <a:buFontTx/>
                        <a:buNone/>
                        <a:tabLst/>
                        <a:defRPr/>
                      </a:pPr>
                      <a:r>
                        <a:rPr lang="en-US" sz="900" baseline="0" dirty="0" smtClean="0">
                          <a:latin typeface="Eurostile"/>
                          <a:cs typeface="Eurostile"/>
                        </a:rPr>
                        <a:t>Diffused lens cover</a:t>
                      </a:r>
                      <a:endParaRPr lang="en-US" sz="900" dirty="0" smtClean="0">
                        <a:latin typeface="Eurostile"/>
                        <a:cs typeface="Eurostile"/>
                      </a:endParaRPr>
                    </a:p>
                    <a:p>
                      <a:endParaRPr lang="en-US" sz="9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800" baseline="0" dirty="0" smtClean="0">
                          <a:solidFill>
                            <a:schemeClr val="tx1"/>
                          </a:solidFill>
                          <a:effectLst/>
                          <a:latin typeface="Eurostile"/>
                          <a:ea typeface="ＭＳ 明朝"/>
                          <a:cs typeface="Eurostile"/>
                        </a:rPr>
                        <a:t>Total length of cabinets/shelves to apply to: 6340;</a:t>
                      </a:r>
                    </a:p>
                    <a:p>
                      <a:pPr marL="0" marR="0" indent="0" algn="l" defTabSz="608918" rtl="0" eaLnBrk="1" fontAlgn="auto" latinLnBrk="0" hangingPunct="1">
                        <a:lnSpc>
                          <a:spcPct val="100000"/>
                        </a:lnSpc>
                        <a:spcBef>
                          <a:spcPts val="0"/>
                        </a:spcBef>
                        <a:spcAft>
                          <a:spcPts val="0"/>
                        </a:spcAft>
                        <a:buClrTx/>
                        <a:buSzTx/>
                        <a:buFontTx/>
                        <a:buNone/>
                        <a:tabLst/>
                        <a:defRPr/>
                      </a:pPr>
                      <a:r>
                        <a:rPr lang="en-US" sz="800" baseline="0" dirty="0" smtClean="0">
                          <a:solidFill>
                            <a:schemeClr val="tx1"/>
                          </a:solidFill>
                          <a:effectLst/>
                          <a:latin typeface="Eurostile"/>
                          <a:ea typeface="ＭＳ 明朝"/>
                          <a:cs typeface="Eurostile"/>
                        </a:rPr>
                        <a:t>For length breakdown please see ADDITIONAL NOTES.</a:t>
                      </a:r>
                    </a:p>
                    <a:p>
                      <a:r>
                        <a:rPr lang="en-US" sz="800" baseline="0" dirty="0" smtClean="0">
                          <a:latin typeface="Eurostile"/>
                          <a:cs typeface="Eurostile"/>
                        </a:rPr>
                        <a:t>strip W=8, total H=2</a:t>
                      </a:r>
                    </a:p>
                    <a:p>
                      <a:r>
                        <a:rPr lang="en-US" sz="800" baseline="0" dirty="0" smtClean="0">
                          <a:latin typeface="Eurostile"/>
                          <a:cs typeface="Eurostile"/>
                        </a:rPr>
                        <a:t>Housing:</a:t>
                      </a:r>
                    </a:p>
                    <a:p>
                      <a:r>
                        <a:rPr lang="en-US" sz="800" baseline="0" dirty="0" smtClean="0">
                          <a:latin typeface="Eurostile"/>
                          <a:cs typeface="Eurostile"/>
                        </a:rPr>
                        <a:t>W=15, H=6</a:t>
                      </a:r>
                    </a:p>
                    <a:p>
                      <a:pPr marL="0" marR="0" indent="0" algn="l" defTabSz="608918" rtl="0" eaLnBrk="1" fontAlgn="auto" latinLnBrk="0" hangingPunct="1">
                        <a:lnSpc>
                          <a:spcPct val="100000"/>
                        </a:lnSpc>
                        <a:spcBef>
                          <a:spcPts val="0"/>
                        </a:spcBef>
                        <a:spcAft>
                          <a:spcPts val="0"/>
                        </a:spcAft>
                        <a:buClrTx/>
                        <a:buSzTx/>
                        <a:buFontTx/>
                        <a:buNone/>
                        <a:tabLst/>
                        <a:defRPr/>
                      </a:pPr>
                      <a:r>
                        <a:rPr lang="en-US" sz="800" baseline="0" dirty="0" smtClean="0">
                          <a:solidFill>
                            <a:schemeClr val="tx1"/>
                          </a:solidFill>
                          <a:effectLst/>
                          <a:latin typeface="Eurostile"/>
                          <a:ea typeface="ＭＳ 明朝"/>
                          <a:cs typeface="Eurostile"/>
                        </a:rPr>
                        <a:t>Housing to be cut to size for each section.</a:t>
                      </a:r>
                      <a:endParaRPr lang="en-US" sz="800" dirty="0" smtClean="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900" dirty="0" smtClean="0">
                          <a:latin typeface="Eurostile"/>
                          <a:cs typeface="Eurostile"/>
                        </a:rPr>
                        <a:t>LED </a:t>
                      </a:r>
                      <a:r>
                        <a:rPr lang="en-US" sz="1000" kern="1200" dirty="0" smtClean="0">
                          <a:solidFill>
                            <a:schemeClr val="tx1"/>
                          </a:solidFill>
                          <a:latin typeface="Eurostile"/>
                          <a:ea typeface="+mn-ea"/>
                          <a:cs typeface="Eurostile"/>
                        </a:rPr>
                        <a:t>4500K color temperature, Natural White</a:t>
                      </a:r>
                    </a:p>
                    <a:p>
                      <a:endParaRPr lang="en-US" sz="1000" kern="1200" dirty="0" smtClean="0">
                        <a:solidFill>
                          <a:schemeClr val="tx1"/>
                        </a:solidFill>
                        <a:latin typeface="Eurostile"/>
                        <a:ea typeface="+mn-ea"/>
                        <a:cs typeface="Eurostile"/>
                      </a:endParaRPr>
                    </a:p>
                    <a:p>
                      <a:endParaRPr lang="en-US" sz="1000" dirty="0">
                        <a:latin typeface="Eurostile"/>
                        <a:cs typeface="Eurostile"/>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dirty="0" smtClean="0">
                          <a:latin typeface="Eurostile"/>
                          <a:cs typeface="Eurostile"/>
                        </a:rPr>
                        <a:t>On/off</a:t>
                      </a:r>
                      <a:r>
                        <a:rPr lang="en-US" sz="900" baseline="0" dirty="0" smtClean="0">
                          <a:latin typeface="Eurostile"/>
                          <a:cs typeface="Eurostile"/>
                        </a:rPr>
                        <a:t> switches for lighting control from 2 different locations (as shown on drawing)</a:t>
                      </a:r>
                      <a:endParaRPr lang="en-US" sz="9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900" dirty="0" smtClean="0">
                          <a:latin typeface="Eurostile"/>
                          <a:cs typeface="Eurostile"/>
                        </a:rPr>
                        <a:t>(D18) Electrical Plan – Ground Floor</a:t>
                      </a:r>
                    </a:p>
                    <a:p>
                      <a:pPr marL="0" marR="0" indent="0" algn="l" defTabSz="608918" rtl="0" eaLnBrk="1" fontAlgn="auto" latinLnBrk="0" hangingPunct="1">
                        <a:lnSpc>
                          <a:spcPct val="100000"/>
                        </a:lnSpc>
                        <a:spcBef>
                          <a:spcPts val="0"/>
                        </a:spcBef>
                        <a:spcAft>
                          <a:spcPts val="0"/>
                        </a:spcAft>
                        <a:buClrTx/>
                        <a:buSzTx/>
                        <a:buFontTx/>
                        <a:buNone/>
                        <a:tabLst/>
                        <a:defRPr/>
                      </a:pPr>
                      <a:endParaRPr lang="en-US" sz="900" dirty="0">
                        <a:latin typeface="Eurostile"/>
                        <a:cs typeface="Eurostile"/>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marL="0" marR="0" indent="0" algn="l" defTabSz="608918" rtl="0" eaLnBrk="1" fontAlgn="auto" latinLnBrk="0" hangingPunct="1">
                        <a:lnSpc>
                          <a:spcPct val="100000"/>
                        </a:lnSpc>
                        <a:spcBef>
                          <a:spcPts val="0"/>
                        </a:spcBef>
                        <a:spcAft>
                          <a:spcPts val="0"/>
                        </a:spcAft>
                        <a:buClrTx/>
                        <a:buSzTx/>
                        <a:buFontTx/>
                        <a:buNone/>
                        <a:tabLst/>
                        <a:defRPr/>
                      </a:pPr>
                      <a:r>
                        <a:rPr lang="en-US" sz="800" dirty="0" smtClean="0">
                          <a:latin typeface="Eurostile"/>
                          <a:cs typeface="Eurostile"/>
                        </a:rPr>
                        <a:t>Product</a:t>
                      </a:r>
                      <a:r>
                        <a:rPr lang="en-US" sz="800" baseline="0" dirty="0" smtClean="0">
                          <a:latin typeface="Eurostile"/>
                          <a:cs typeface="Eurostile"/>
                        </a:rPr>
                        <a:t> info and installation instructions:</a:t>
                      </a:r>
                      <a:endParaRPr lang="en-US" sz="800" dirty="0" smtClean="0">
                        <a:effectLst/>
                        <a:latin typeface="Eurostile"/>
                        <a:ea typeface="ＭＳ 明朝"/>
                        <a:cs typeface="Eurostile"/>
                      </a:endParaRPr>
                    </a:p>
                    <a:p>
                      <a:pPr algn="l">
                        <a:spcAft>
                          <a:spcPts val="0"/>
                        </a:spcAft>
                      </a:pPr>
                      <a:r>
                        <a:rPr lang="en-US" sz="800" dirty="0" smtClean="0">
                          <a:effectLst/>
                          <a:latin typeface="Eurostile"/>
                          <a:ea typeface="ＭＳ 明朝"/>
                          <a:cs typeface="Eurostile"/>
                          <a:hlinkClick r:id="rId3"/>
                        </a:rPr>
                        <a:t>http://www.superbrightleds.com/moreinfo/top-emitting/nflsk-uc-series-under-cabinet-led-flexible-light-strip-kit/1426/</a:t>
                      </a:r>
                      <a:r>
                        <a:rPr lang="en-US" sz="800" baseline="0" dirty="0" smtClean="0">
                          <a:effectLst/>
                          <a:latin typeface="Eurostile"/>
                          <a:ea typeface="ＭＳ 明朝"/>
                          <a:cs typeface="Eurostile"/>
                        </a:rPr>
                        <a:t> </a:t>
                      </a:r>
                      <a:endParaRPr lang="en-US" sz="800" dirty="0" smtClean="0">
                        <a:effectLst/>
                        <a:latin typeface="Eurostile"/>
                        <a:ea typeface="ＭＳ 明朝"/>
                        <a:cs typeface="Eurostile"/>
                      </a:endParaRPr>
                    </a:p>
                    <a:p>
                      <a:pPr algn="l">
                        <a:spcAft>
                          <a:spcPts val="0"/>
                        </a:spcAft>
                      </a:pPr>
                      <a:r>
                        <a:rPr lang="en-US" sz="800" kern="1200" dirty="0" smtClean="0">
                          <a:solidFill>
                            <a:schemeClr val="tx1"/>
                          </a:solidFill>
                          <a:latin typeface="Eurostile"/>
                          <a:ea typeface="+mn-ea"/>
                          <a:cs typeface="Eurostile"/>
                        </a:rPr>
                        <a:t>A 12-Volt DC power supply is included. Please ensure that the latter</a:t>
                      </a:r>
                      <a:r>
                        <a:rPr lang="en-US" sz="800" kern="1200" baseline="0" dirty="0" smtClean="0">
                          <a:solidFill>
                            <a:schemeClr val="tx1"/>
                          </a:solidFill>
                          <a:latin typeface="Eurostile"/>
                          <a:ea typeface="+mn-ea"/>
                          <a:cs typeface="Eurostile"/>
                        </a:rPr>
                        <a:t> as well as all cabling are to be properly concealed out of view.</a:t>
                      </a:r>
                      <a:r>
                        <a:rPr lang="en-US" sz="800" kern="1200" baseline="0" dirty="0" smtClean="0">
                          <a:solidFill>
                            <a:schemeClr val="tx1"/>
                          </a:solidFill>
                          <a:effectLst/>
                          <a:latin typeface="Eurostile"/>
                          <a:ea typeface="+mn-ea"/>
                          <a:cs typeface="Eurostile"/>
                        </a:rPr>
                        <a:t> </a:t>
                      </a:r>
                      <a:r>
                        <a:rPr lang="en-US" sz="800" kern="1200" dirty="0" smtClean="0">
                          <a:solidFill>
                            <a:schemeClr val="tx1"/>
                          </a:solidFill>
                          <a:effectLst/>
                          <a:latin typeface="Eurostile"/>
                          <a:ea typeface="+mn-ea"/>
                          <a:cs typeface="Eurostile"/>
                        </a:rPr>
                        <a:t>See</a:t>
                      </a:r>
                      <a:r>
                        <a:rPr lang="en-US" sz="800" kern="1200" baseline="0" dirty="0" smtClean="0">
                          <a:solidFill>
                            <a:schemeClr val="tx1"/>
                          </a:solidFill>
                          <a:effectLst/>
                          <a:latin typeface="Eurostile"/>
                          <a:ea typeface="+mn-ea"/>
                          <a:cs typeface="Eurostile"/>
                        </a:rPr>
                        <a:t> exact placements and lengths in the Reflected Ceiling Plan – Ground Floor Drawing.</a:t>
                      </a:r>
                    </a:p>
                    <a:p>
                      <a:pPr marL="0" marR="0" indent="0" algn="l" defTabSz="608918" rtl="0" eaLnBrk="1" fontAlgn="auto" latinLnBrk="0" hangingPunct="1">
                        <a:lnSpc>
                          <a:spcPct val="100000"/>
                        </a:lnSpc>
                        <a:spcBef>
                          <a:spcPts val="0"/>
                        </a:spcBef>
                        <a:spcAft>
                          <a:spcPts val="0"/>
                        </a:spcAft>
                        <a:buClrTx/>
                        <a:buSzTx/>
                        <a:buFontTx/>
                        <a:buNone/>
                        <a:tabLst/>
                        <a:defRPr/>
                      </a:pPr>
                      <a:r>
                        <a:rPr lang="en-US" sz="800" u="sng" baseline="0" dirty="0" smtClean="0">
                          <a:solidFill>
                            <a:schemeClr val="tx1"/>
                          </a:solidFill>
                          <a:effectLst/>
                          <a:latin typeface="Eurostile"/>
                          <a:ea typeface="ＭＳ 明朝"/>
                          <a:cs typeface="Eurostile"/>
                        </a:rPr>
                        <a:t>Lengths </a:t>
                      </a:r>
                      <a:r>
                        <a:rPr lang="en-US" sz="800" baseline="0" dirty="0" smtClean="0">
                          <a:latin typeface="Eurostile"/>
                          <a:cs typeface="Eurostile"/>
                        </a:rPr>
                        <a:t>(as close as cut indicating dashed lines allow)</a:t>
                      </a:r>
                      <a:r>
                        <a:rPr lang="en-US" sz="800" baseline="0" dirty="0" smtClean="0">
                          <a:solidFill>
                            <a:schemeClr val="tx1"/>
                          </a:solidFill>
                          <a:effectLst/>
                          <a:latin typeface="Eurostile"/>
                          <a:ea typeface="ＭＳ 明朝"/>
                          <a:cs typeface="Eurostile"/>
                        </a:rPr>
                        <a:t>: 2x990 – for bottom of lower large </a:t>
                      </a:r>
                      <a:r>
                        <a:rPr lang="en-US" sz="800" baseline="0" dirty="0" err="1" smtClean="0">
                          <a:solidFill>
                            <a:schemeClr val="tx1"/>
                          </a:solidFill>
                          <a:effectLst/>
                          <a:latin typeface="Eurostile"/>
                          <a:ea typeface="ＭＳ 明朝"/>
                          <a:cs typeface="Eurostile"/>
                        </a:rPr>
                        <a:t>Akurum</a:t>
                      </a:r>
                      <a:r>
                        <a:rPr lang="en-US" sz="800" baseline="0" dirty="0" smtClean="0">
                          <a:solidFill>
                            <a:schemeClr val="tx1"/>
                          </a:solidFill>
                          <a:effectLst/>
                          <a:latin typeface="Eurostile"/>
                          <a:ea typeface="ＭＳ 明朝"/>
                          <a:cs typeface="Eurostile"/>
                        </a:rPr>
                        <a:t> wall cabinets + 1x760 – top bottom of small </a:t>
                      </a:r>
                      <a:r>
                        <a:rPr lang="en-US" sz="800" baseline="0" dirty="0" err="1" smtClean="0">
                          <a:solidFill>
                            <a:schemeClr val="tx1"/>
                          </a:solidFill>
                          <a:effectLst/>
                          <a:latin typeface="Eurostile"/>
                          <a:ea typeface="ＭＳ 明朝"/>
                          <a:cs typeface="Eurostile"/>
                        </a:rPr>
                        <a:t>Akurum</a:t>
                      </a:r>
                      <a:r>
                        <a:rPr lang="en-US" sz="800" baseline="0" dirty="0" smtClean="0">
                          <a:solidFill>
                            <a:schemeClr val="tx1"/>
                          </a:solidFill>
                          <a:effectLst/>
                          <a:latin typeface="Eurostile"/>
                          <a:ea typeface="ＭＳ 明朝"/>
                          <a:cs typeface="Eurostile"/>
                        </a:rPr>
                        <a:t> cabinet + 6x600 – bottom of </a:t>
                      </a:r>
                      <a:r>
                        <a:rPr lang="en-US" sz="800" b="0" kern="1200" dirty="0" smtClean="0">
                          <a:solidFill>
                            <a:schemeClr val="tx1"/>
                          </a:solidFill>
                          <a:latin typeface="Eurostile"/>
                          <a:ea typeface="+mn-ea"/>
                          <a:cs typeface="Eurostile"/>
                        </a:rPr>
                        <a:t>LIMHAMN wall shelves.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8" name="Footer Placeholder 7"/>
          <p:cNvSpPr>
            <a:spLocks noGrp="1"/>
          </p:cNvSpPr>
          <p:nvPr>
            <p:ph type="ftr" sz="quarter" idx="4294967295"/>
          </p:nvPr>
        </p:nvSpPr>
        <p:spPr>
          <a:xfrm>
            <a:off x="4449128" y="8692242"/>
            <a:ext cx="3856778" cy="275957"/>
          </a:xfrm>
        </p:spPr>
        <p:txBody>
          <a:bodyPr/>
          <a:lstStyle/>
          <a:p>
            <a:r>
              <a:rPr lang="en-US" smtClean="0"/>
              <a:t>CADL03/6207, HND Stage 1, Final Project</a:t>
            </a:r>
            <a:endParaRPr lang="en-US" dirty="0"/>
          </a:p>
        </p:txBody>
      </p:sp>
      <p:sp>
        <p:nvSpPr>
          <p:cNvPr id="9" name="Slide Number Placeholder 8"/>
          <p:cNvSpPr>
            <a:spLocks noGrp="1"/>
          </p:cNvSpPr>
          <p:nvPr>
            <p:ph type="sldNum" sz="quarter" idx="4294967295"/>
          </p:nvPr>
        </p:nvSpPr>
        <p:spPr>
          <a:xfrm>
            <a:off x="9130192" y="8575010"/>
            <a:ext cx="2841837" cy="486326"/>
          </a:xfrm>
        </p:spPr>
        <p:txBody>
          <a:bodyPr/>
          <a:lstStyle/>
          <a:p>
            <a:fld id="{D7601A72-B991-454A-943C-82A08AED3DD4}" type="slidenum">
              <a:rPr lang="en-US" smtClean="0"/>
              <a:t>9</a:t>
            </a:fld>
            <a:endParaRPr lang="en-US" dirty="0"/>
          </a:p>
        </p:txBody>
      </p:sp>
    </p:spTree>
    <p:extLst>
      <p:ext uri="{BB962C8B-B14F-4D97-AF65-F5344CB8AC3E}">
        <p14:creationId xmlns:p14="http://schemas.microsoft.com/office/powerpoint/2010/main" val="114552675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372069</TotalTime>
  <Words>6646</Words>
  <Application>Microsoft Macintosh PowerPoint</Application>
  <PresentationFormat>Ledger Paper (11x17 in)</PresentationFormat>
  <Paragraphs>1112</Paragraphs>
  <Slides>18</Slides>
  <Notes>17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Thompson</dc:creator>
  <cp:lastModifiedBy>Chad Thompson</cp:lastModifiedBy>
  <cp:revision>1107</cp:revision>
  <cp:lastPrinted>2013-04-13T02:30:32Z</cp:lastPrinted>
  <dcterms:created xsi:type="dcterms:W3CDTF">2012-08-28T18:43:27Z</dcterms:created>
  <dcterms:modified xsi:type="dcterms:W3CDTF">2014-08-20T03:45:15Z</dcterms:modified>
</cp:coreProperties>
</file>