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79300" cy="9134475" type="ledger"/>
  <p:notesSz cx="6858000" cy="9144000"/>
  <p:defaultTextStyle>
    <a:defPPr>
      <a:defRPr lang="en-US"/>
    </a:defPPr>
    <a:lvl1pPr marL="0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2904" y="-120"/>
      </p:cViewPr>
      <p:guideLst>
        <p:guide orient="horz" pos="2877"/>
        <p:guide pos="38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27679-5D2E-3F41-A9DD-EBC5AB32A8FB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AC976-550E-094D-B4EE-15902B77E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7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60637" y="486327"/>
            <a:ext cx="3649561" cy="10382007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1954" y="486327"/>
            <a:ext cx="10745695" cy="10382007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3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  <a:prstGeom prst="rect">
            <a:avLst/>
          </a:prstGeo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1953" y="2839723"/>
            <a:ext cx="7197628" cy="80286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12570" y="2839723"/>
            <a:ext cx="7197628" cy="80286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2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2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1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6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783D-F956-DF48-8DFF-C62729EAF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DF6C1-2106-4848-833D-2B936ED1A22D}" type="datetimeFigureOut">
              <a:rPr lang="en-US" smtClean="0"/>
              <a:t>14-08-19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4354" y="859724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1273" y="8586643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fld id="{360A783D-F956-DF48-8DFF-C62729EAF90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ood for now.png"/>
          <p:cNvPicPr>
            <a:picLocks noChangeAspect="1"/>
          </p:cNvPicPr>
          <p:nvPr userDrawn="1"/>
        </p:nvPicPr>
        <p:blipFill>
          <a:blip r:embed="rId13">
            <a:grayscl/>
            <a:alphaModFix amt="79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ass/>
                    </a14:imgEffect>
                    <a14:imgEffect>
                      <a14:sharpenSoften amount="100000"/>
                    </a14:imgEffect>
                    <a14:imgEffect>
                      <a14:colorTemperature colorTemp="6609"/>
                    </a14:imgEffect>
                    <a14:imgEffect>
                      <a14:saturation sat="200000"/>
                    </a14:imgEffect>
                    <a14:imgEffect>
                      <a14:brightnessContrast bright="48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52" y="225864"/>
            <a:ext cx="1872000" cy="986238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 userDrawn="1"/>
        </p:nvSpPr>
        <p:spPr>
          <a:xfrm>
            <a:off x="3470699" y="445939"/>
            <a:ext cx="483510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i="1" dirty="0" smtClean="0">
                <a:latin typeface="Eurostile"/>
                <a:cs typeface="Eurostile"/>
              </a:rPr>
              <a:t>BATHROOM INSTALLERS SPECIFICATION</a:t>
            </a:r>
            <a:endParaRPr lang="en-US" sz="16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397191" y="175065"/>
            <a:ext cx="2329142" cy="954107"/>
          </a:xfrm>
          <a:prstGeom prst="rect">
            <a:avLst/>
          </a:prstGeom>
          <a:noFill/>
          <a:ln>
            <a:gradFill flip="none" rotWithShape="1">
              <a:gsLst>
                <a:gs pos="80000">
                  <a:schemeClr val="tx1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Graphite Std"/>
                <a:cs typeface="Graphite Std"/>
              </a:rPr>
              <a:t>Ria Thompson, </a:t>
            </a:r>
            <a:r>
              <a:rPr lang="en-US" sz="1400" b="1" i="1" dirty="0" smtClean="0">
                <a:latin typeface="Graphite Std"/>
                <a:cs typeface="Graphite Std"/>
              </a:rPr>
              <a:t>DenDesignery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>
                <a:latin typeface="Graphite Std"/>
                <a:cs typeface="Graphite Std"/>
              </a:rPr>
              <a:t>+647 500 6518</a:t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ria@</a:t>
            </a:r>
            <a:r>
              <a:rPr lang="en-US" sz="1400" b="1" i="1" dirty="0" err="1" smtClean="0">
                <a:latin typeface="Graphite Std"/>
                <a:cs typeface="Graphite Std"/>
              </a:rPr>
              <a:t>dendesignery.com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www.dendesignery.com</a:t>
            </a:r>
            <a:endParaRPr lang="en-US" sz="1400" b="1" i="1" dirty="0">
              <a:latin typeface="Graphite Std"/>
              <a:cs typeface="Graphite Std"/>
            </a:endParaRPr>
          </a:p>
        </p:txBody>
      </p:sp>
    </p:spTree>
    <p:extLst>
      <p:ext uri="{BB962C8B-B14F-4D97-AF65-F5344CB8AC3E}">
        <p14:creationId xmlns:p14="http://schemas.microsoft.com/office/powerpoint/2010/main" val="156209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894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60894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60894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6089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60894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60894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ckbathrooms.co.uk/900mm-x-900mm-square-shower-tray.html" TargetMode="External"/><Relationship Id="rId4" Type="http://schemas.openxmlformats.org/officeDocument/2006/relationships/hyperlink" Target="http://www.lakesbathrooms.co.uk/products/classic-collection/fully-framed-shower-enclosures/framed-bi-fold-door" TargetMode="External"/><Relationship Id="rId5" Type="http://schemas.openxmlformats.org/officeDocument/2006/relationships/hyperlink" Target="http://www.spectrainterior.co.uk/our-products/wetwall-panels/%23finishes" TargetMode="External"/><Relationship Id="rId6" Type="http://schemas.openxmlformats.org/officeDocument/2006/relationships/hyperlink" Target="http://www.jtcfurnituregroup.com/bathrooms-showerpanels.asp" TargetMode="External"/><Relationship Id="rId7" Type="http://schemas.openxmlformats.org/officeDocument/2006/relationships/hyperlink" Target="http://www.victoriaplumb.com/Showers/Thermostatic-Shower-Valve-Sets/Traditional-Rain-Can-Riser-System_854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werwall.co.uk/product-info.asp?ProductID=10" TargetMode="External"/><Relationship Id="rId4" Type="http://schemas.openxmlformats.org/officeDocument/2006/relationships/hyperlink" Target="http://www.showerwall.co.uk/showerwall-installation.as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17382"/>
              </p:ext>
            </p:extLst>
          </p:nvPr>
        </p:nvGraphicFramePr>
        <p:xfrm>
          <a:off x="321853" y="1976936"/>
          <a:ext cx="11649174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1880"/>
                <a:gridCol w="914400"/>
                <a:gridCol w="651934"/>
                <a:gridCol w="702733"/>
                <a:gridCol w="1057765"/>
                <a:gridCol w="840259"/>
                <a:gridCol w="1084981"/>
                <a:gridCol w="1752164"/>
                <a:gridCol w="903631"/>
                <a:gridCol w="2979427"/>
              </a:tblGrid>
              <a:tr h="365056"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PROJECT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4603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3-Bedroom</a:t>
                      </a:r>
                      <a:r>
                        <a:rPr lang="en-US" sz="13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Detached House Show Home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 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address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564677"/>
              </p:ext>
            </p:extLst>
          </p:nvPr>
        </p:nvGraphicFramePr>
        <p:xfrm>
          <a:off x="321853" y="3122638"/>
          <a:ext cx="11649175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615"/>
                <a:gridCol w="2734732"/>
                <a:gridCol w="1608457"/>
                <a:gridCol w="1608457"/>
                <a:gridCol w="3216914"/>
              </a:tblGrid>
              <a:tr h="365056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CONTRACTOR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18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name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i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 address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1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300" b="1" smtClean="0">
                          <a:latin typeface="Eurostile"/>
                          <a:cs typeface="Eurostile"/>
                        </a:rPr>
                        <a:t>PHONE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E-MAIL:</a:t>
                      </a:r>
                    </a:p>
                    <a:p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&lt;contractor’s e-mail&gt;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office: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0" i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mobile: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780824"/>
              </p:ext>
            </p:extLst>
          </p:nvPr>
        </p:nvGraphicFramePr>
        <p:xfrm>
          <a:off x="321852" y="4483378"/>
          <a:ext cx="11649174" cy="26336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81"/>
                <a:gridCol w="11166693"/>
              </a:tblGrid>
              <a:tr h="365056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GENERAL INSTRUCTIONS and PREPATORY</a:t>
                      </a:r>
                      <a:r>
                        <a:rPr lang="en-US" sz="1300" b="1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Please review this specification,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the reference drawings and schedules and contact me as soon as possible with any issues or questions.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This specification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has separate sections for each one of the two rooms that require special bathroom installations.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3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Important scheduling note: All bathroom installations as specified in Section 2 &amp; 3 of this document are to take place prior to installing the bathroom floors and prior to all painting and wallpapering in order to prevent from any damage that could otherwise occur.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4/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No substitutions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are to be made unless agreed upon ahead of time. 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5/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The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specific manufacturer’s instructions are to be followed in each case.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6/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As much as possible,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please leave the work areas in a tidy fashion at the end of each day. All rubbish is to be promptly removed from the site.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9115" y="1407068"/>
            <a:ext cx="420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MAIN DETAILS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237427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45952"/>
              </p:ext>
            </p:extLst>
          </p:nvPr>
        </p:nvGraphicFramePr>
        <p:xfrm>
          <a:off x="584724" y="1893169"/>
          <a:ext cx="11141610" cy="6750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9809"/>
                <a:gridCol w="939800"/>
                <a:gridCol w="1027408"/>
                <a:gridCol w="826792"/>
                <a:gridCol w="897467"/>
                <a:gridCol w="778933"/>
                <a:gridCol w="1346200"/>
                <a:gridCol w="1524000"/>
                <a:gridCol w="3251201"/>
              </a:tblGrid>
              <a:tr h="365056">
                <a:tc gridSpan="9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 DETAILS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ID within room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 /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SUPPLIER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 / REF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DIMS INFO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(mm)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REFERENCE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DRAWING(S) and WALL IDENTIFIER(S)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 and WWW LINKS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7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Shower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tray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Hydra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Hydra Shower Tray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N/A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White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900 x 900;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Height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45 mm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(D6) </a:t>
                      </a: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Painter/Decorator/Installer</a:t>
                      </a: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– First Floor (See label),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(D2) Furnishing Layout – First Floor</a:t>
                      </a:r>
                      <a:endParaRPr lang="en-US" sz="1100" b="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050" baseline="0" dirty="0" smtClean="0">
                          <a:latin typeface="Eurostile"/>
                          <a:cs typeface="Eurostile"/>
                        </a:rPr>
                        <a:t> info and installation tips video:</a:t>
                      </a:r>
                      <a:endParaRPr lang="en-US" sz="105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050" dirty="0" smtClean="0">
                          <a:latin typeface="Eurostile"/>
                          <a:cs typeface="Eurostile"/>
                          <a:hlinkClick r:id="rId3"/>
                        </a:rPr>
                        <a:t>http://www.click</a:t>
                      </a:r>
                    </a:p>
                    <a:p>
                      <a:r>
                        <a:rPr lang="en-US" sz="1050" dirty="0" smtClean="0">
                          <a:latin typeface="Eurostile"/>
                          <a:cs typeface="Eurostile"/>
                          <a:hlinkClick r:id="rId3"/>
                        </a:rPr>
                        <a:t>s.co.uk/900mm-x-900mm-square-shower-tray.html</a:t>
                      </a:r>
                      <a:r>
                        <a:rPr lang="en-US" sz="105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8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Shower door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Lakes Bathrooms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Framed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Bi-Fold Door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K1B090 05</a:t>
                      </a:r>
                      <a:endParaRPr lang="en-US" sz="10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Silver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900W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x 1850H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Width adjustment: 840-900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Door opening size 660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(D6) Painter/Decorator/Installer</a:t>
                      </a: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– First Floor (See label), 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(D2) Furnishing Layout – First Floor</a:t>
                      </a:r>
                      <a:endParaRPr lang="en-US" sz="1100" b="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Eurostile"/>
                          <a:cs typeface="Eurostile"/>
                        </a:rPr>
                        <a:t>Product info:</a:t>
                      </a:r>
                    </a:p>
                    <a:p>
                      <a:r>
                        <a:rPr lang="en-US" sz="1050" dirty="0" smtClean="0">
                          <a:latin typeface="Eurostile"/>
                          <a:cs typeface="Eurostile"/>
                          <a:hlinkClick r:id="rId4"/>
                        </a:rPr>
                        <a:t>http://www.lakesbathrooms.co.uk/products/classic-collection/fully-framed-shower-enclosures/framed-bi-fold-door</a:t>
                      </a:r>
                      <a:r>
                        <a:rPr lang="en-US" sz="105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9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Shower / Wetwall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panels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Perla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Showerpanel, Spectra Interior Supplies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Stardust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White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WET-003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Multi-speckled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Total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thickness: 11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900W x 2400H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(D6) Painter/Decorator/Installer</a:t>
                      </a: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– First Floor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Walls ShR2, ShR3, ShR4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Material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: 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Exterior Grade MDF with a high pressure laminate front.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  <a:p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The floor size of the shower cubicle is 900 x 900 mm, wall height is 2400. The panels are to be cut to exact sizes according the precise measurements taken </a:t>
                      </a:r>
                      <a:r>
                        <a:rPr lang="en-US" sz="1000" b="1" u="sng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after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the shower tray and the shower door have been installed. 2 mm silicone gap is to be left between the panels and the tray. The </a:t>
                      </a: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Profile Jointing System (internal profile) provided by the supplier is to be used to connect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the panels at the corners. </a:t>
                      </a:r>
                      <a:r>
                        <a:rPr lang="en-US" sz="1000" b="0" kern="1200" baseline="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Perla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High Grab Adhesive is to be used. </a:t>
                      </a:r>
                      <a:r>
                        <a:rPr lang="en-US" sz="1000" b="0" kern="1200" baseline="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Perla</a:t>
                      </a:r>
                      <a:r>
                        <a:rPr lang="en-US" sz="10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Silicon sealer is to be used at each joint between panels, and where panel meets tray, door or ceiling.</a:t>
                      </a:r>
                      <a:endParaRPr lang="en-US" sz="10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For product info and installation instruction:</a:t>
                      </a:r>
                    </a:p>
                    <a:p>
                      <a:r>
                        <a:rPr lang="en-US" sz="1000" dirty="0" smtClean="0">
                          <a:latin typeface="Eurostile"/>
                          <a:cs typeface="Eurostile"/>
                          <a:hlinkClick r:id="rId5"/>
                        </a:rPr>
                        <a:t>http://www.spectrainterior.co.uk/our-products/wetwall-panels/#finishes</a:t>
                      </a:r>
                      <a:r>
                        <a:rPr lang="en-US" sz="10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r>
                        <a:rPr lang="en-US" sz="1000" dirty="0" smtClean="0">
                          <a:latin typeface="Eurostile"/>
                          <a:cs typeface="Eurostile"/>
                          <a:hlinkClick r:id="rId6"/>
                        </a:rPr>
                        <a:t>http://www.jtcfurnituregroup.com/bathrooms-showerpanels.asp</a:t>
                      </a:r>
                      <a:r>
                        <a:rPr lang="en-US" sz="1000" dirty="0" smtClean="0">
                          <a:latin typeface="Eurostile"/>
                          <a:cs typeface="Eurostile"/>
                        </a:rPr>
                        <a:t> (Please select</a:t>
                      </a:r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 </a:t>
                      </a:r>
                      <a:r>
                        <a:rPr lang="en-US" sz="1000" i="1" baseline="0" dirty="0" err="1" smtClean="0">
                          <a:latin typeface="Eurostile"/>
                          <a:cs typeface="Eurostile"/>
                        </a:rPr>
                        <a:t>Perla</a:t>
                      </a:r>
                      <a:r>
                        <a:rPr lang="en-US" sz="1000" i="1" baseline="0" dirty="0" smtClean="0">
                          <a:latin typeface="Eurostile"/>
                          <a:cs typeface="Eurostile"/>
                        </a:rPr>
                        <a:t> Showerpanels brochure </a:t>
                      </a:r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link and </a:t>
                      </a:r>
                      <a:r>
                        <a:rPr lang="en-US" sz="1000" dirty="0" smtClean="0">
                          <a:latin typeface="Eurostile"/>
                          <a:cs typeface="Eurostile"/>
                        </a:rPr>
                        <a:t>scroll</a:t>
                      </a:r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 to sections </a:t>
                      </a:r>
                      <a:r>
                        <a:rPr lang="en-US" sz="1000" i="1" baseline="0" dirty="0" err="1" smtClean="0">
                          <a:latin typeface="Eurostile"/>
                          <a:cs typeface="Eurostile"/>
                        </a:rPr>
                        <a:t>Perla</a:t>
                      </a:r>
                      <a:r>
                        <a:rPr lang="en-US" sz="1000" i="1" baseline="0" dirty="0" smtClean="0">
                          <a:latin typeface="Eurostile"/>
                          <a:cs typeface="Eurostile"/>
                        </a:rPr>
                        <a:t> Panel Specification</a:t>
                      </a:r>
                      <a:r>
                        <a:rPr lang="en-US" sz="1000" i="0" baseline="0" dirty="0" smtClean="0">
                          <a:latin typeface="Eurostile"/>
                          <a:cs typeface="Eurostile"/>
                        </a:rPr>
                        <a:t>, </a:t>
                      </a:r>
                      <a:r>
                        <a:rPr lang="en-US" sz="1000" i="1" baseline="0" dirty="0" smtClean="0">
                          <a:latin typeface="Eurostile"/>
                          <a:cs typeface="Eurostile"/>
                        </a:rPr>
                        <a:t>Finishing Details</a:t>
                      </a:r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 and </a:t>
                      </a:r>
                      <a:r>
                        <a:rPr lang="en-US" sz="1000" i="1" baseline="0" dirty="0" smtClean="0">
                          <a:latin typeface="Eurostile"/>
                          <a:cs typeface="Eurostile"/>
                        </a:rPr>
                        <a:t>Easy to Install </a:t>
                      </a:r>
                      <a:r>
                        <a:rPr lang="en-US" sz="1000" baseline="0" dirty="0" smtClean="0">
                          <a:latin typeface="Eurostile"/>
                          <a:cs typeface="Eurostile"/>
                        </a:rPr>
                        <a:t>for detailed installation instructions.)</a:t>
                      </a:r>
                      <a:endParaRPr lang="en-US" sz="10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10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Shower</a:t>
                      </a:r>
                      <a:r>
                        <a:rPr lang="en-US" sz="1100" i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head system</a:t>
                      </a:r>
                      <a:endParaRPr lang="en-US" sz="1100" i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Victoria Plumb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Eurostile"/>
                          <a:cs typeface="Eurostile"/>
                        </a:rPr>
                        <a:t>Traditional Rain Can Riser System</a:t>
                      </a:r>
                      <a:endParaRPr lang="en-US" sz="1100" i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SHS3A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Chrome</a:t>
                      </a:r>
                    </a:p>
                    <a:p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8” (approx.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200 mm) can head; 1500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brass hose, pipe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centres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: 150 mm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To be installed onto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wall SR3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Eurostile"/>
                          <a:cs typeface="Eurostile"/>
                        </a:rPr>
                        <a:t>Product info:</a:t>
                      </a:r>
                    </a:p>
                    <a:p>
                      <a:r>
                        <a:rPr lang="en-US" sz="1000" dirty="0" smtClean="0">
                          <a:latin typeface="Eurostile"/>
                          <a:cs typeface="Eurostile"/>
                          <a:hlinkClick r:id="rId7"/>
                        </a:rPr>
                        <a:t>http://www.victoriaplumb.com/Showers/Thermostatic-Shower-Valve-Sets/Traditional-Rain-Can-Riser-System_854.html</a:t>
                      </a:r>
                      <a:r>
                        <a:rPr lang="en-US" sz="10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2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SHOWER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289364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005977"/>
              </p:ext>
            </p:extLst>
          </p:nvPr>
        </p:nvGraphicFramePr>
        <p:xfrm>
          <a:off x="583033" y="2009043"/>
          <a:ext cx="11185634" cy="63696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4567"/>
                <a:gridCol w="846667"/>
                <a:gridCol w="1024466"/>
                <a:gridCol w="728134"/>
                <a:gridCol w="711200"/>
                <a:gridCol w="711200"/>
                <a:gridCol w="1244600"/>
                <a:gridCol w="1938866"/>
                <a:gridCol w="3445934"/>
              </a:tblGrid>
              <a:tr h="365056">
                <a:tc gridSpan="9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 DETAILS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ID within room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 /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SUPPLIER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 / REF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DIMS INFO (mm)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REFERENCE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DRAWING(S) and WALL IDENTIFIER(S)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INFO and WWW LINKS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Waterproof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panels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Showerwall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Aqua Ice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N/A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Aqua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Panel thickness: 10.5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Standard size: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900W x 2440H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To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be cut to size.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(D6) Painter</a:t>
                      </a: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/Decorator/Installer</a:t>
                      </a: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– First Floor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Walls EB1, EB2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Three cut-to-size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Showerwall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panels (two for wall 6 and one for wall 7)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are meant to cover the wall corner above the bathtub all the way to the ceiling. 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The 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estimated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height for the panels is 1840 (from tub top edge to ceiling).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The width for wall 6 is estimated at 1685 mm (length of the tub). Half width approximated at 842.5 mm. Two panels of equal sizes are to cover this wall using the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Showerwall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Joining Profile trim in Bright Silver.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The panel width for wall 7 is estimated at 685 mm (width of the tub). One panel cut to size is to cover this wall.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One cut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to size </a:t>
                      </a:r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Showerwal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Internal Corner trim in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Bright Silver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is to be used to connect the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panels at the corner. Two cut to exact size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Showerwall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U-trims (finishing end caps) in Bright Silver are to be used at the 2 remaining vertical ends of the panels.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*</a:t>
                      </a:r>
                      <a:r>
                        <a:rPr lang="en-US" sz="1100" i="1" u="sng" baseline="0" dirty="0" smtClean="0">
                          <a:latin typeface="Eurostile"/>
                          <a:cs typeface="Eurostile"/>
                        </a:rPr>
                        <a:t>Please take exact measurements on the spot before cutting all panels and trims to size.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All trims are to be sealed with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Showerwall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sealant.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Showewall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Showerseal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(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a two part system comprising of a PVC strip and high performance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Showerwall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white silicone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) is to be used to connect the panels to the bathtub.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For product info: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  <a:hlinkClick r:id="rId3"/>
                        </a:rPr>
                        <a:t>http://www.showerwall.co.uk/product-info.asp?ProductID=10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For detailed installation instructions: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  <a:hlinkClick r:id="rId4"/>
                        </a:rPr>
                        <a:t>http://www.showerwall.co.uk/showerwall-installation.asp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3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ENSUITE BATHROOM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107379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11487</TotalTime>
  <Words>912</Words>
  <Application>Microsoft Macintosh PowerPoint</Application>
  <PresentationFormat>Ledger Paper (11x17 in)</PresentationFormat>
  <Paragraphs>138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Thompson</dc:creator>
  <cp:lastModifiedBy>Chad Thompson</cp:lastModifiedBy>
  <cp:revision>12</cp:revision>
  <dcterms:created xsi:type="dcterms:W3CDTF">2014-05-19T19:22:56Z</dcterms:created>
  <dcterms:modified xsi:type="dcterms:W3CDTF">2014-08-20T03:05:46Z</dcterms:modified>
</cp:coreProperties>
</file>