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wdp" ContentType="image/vnd.ms-photo"/>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3"/>
  </p:notesMasterIdLst>
  <p:handoutMasterIdLst>
    <p:handoutMasterId r:id="rId14"/>
  </p:handoutMasterIdLst>
  <p:sldIdLst>
    <p:sldId id="274" r:id="rId2"/>
    <p:sldId id="295" r:id="rId3"/>
    <p:sldId id="304" r:id="rId4"/>
    <p:sldId id="297" r:id="rId5"/>
    <p:sldId id="296" r:id="rId6"/>
    <p:sldId id="298" r:id="rId7"/>
    <p:sldId id="299" r:id="rId8"/>
    <p:sldId id="300" r:id="rId9"/>
    <p:sldId id="301" r:id="rId10"/>
    <p:sldId id="302" r:id="rId11"/>
    <p:sldId id="303" r:id="rId12"/>
  </p:sldIdLst>
  <p:sldSz cx="12179300" cy="9134475" type="ledger"/>
  <p:notesSz cx="9144000" cy="6858000"/>
  <p:defaultTextStyle>
    <a:defPPr>
      <a:defRPr lang="en-US"/>
    </a:defPPr>
    <a:lvl1pPr marL="0" algn="l" defTabSz="608918" rtl="0" eaLnBrk="1" latinLnBrk="0" hangingPunct="1">
      <a:defRPr sz="2400" kern="1200">
        <a:solidFill>
          <a:schemeClr val="tx1"/>
        </a:solidFill>
        <a:latin typeface="+mn-lt"/>
        <a:ea typeface="+mn-ea"/>
        <a:cs typeface="+mn-cs"/>
      </a:defRPr>
    </a:lvl1pPr>
    <a:lvl2pPr marL="608918" algn="l" defTabSz="608918" rtl="0" eaLnBrk="1" latinLnBrk="0" hangingPunct="1">
      <a:defRPr sz="2400" kern="1200">
        <a:solidFill>
          <a:schemeClr val="tx1"/>
        </a:solidFill>
        <a:latin typeface="+mn-lt"/>
        <a:ea typeface="+mn-ea"/>
        <a:cs typeface="+mn-cs"/>
      </a:defRPr>
    </a:lvl2pPr>
    <a:lvl3pPr marL="1217836" algn="l" defTabSz="608918" rtl="0" eaLnBrk="1" latinLnBrk="0" hangingPunct="1">
      <a:defRPr sz="2400" kern="1200">
        <a:solidFill>
          <a:schemeClr val="tx1"/>
        </a:solidFill>
        <a:latin typeface="+mn-lt"/>
        <a:ea typeface="+mn-ea"/>
        <a:cs typeface="+mn-cs"/>
      </a:defRPr>
    </a:lvl3pPr>
    <a:lvl4pPr marL="1826754" algn="l" defTabSz="608918" rtl="0" eaLnBrk="1" latinLnBrk="0" hangingPunct="1">
      <a:defRPr sz="2400" kern="1200">
        <a:solidFill>
          <a:schemeClr val="tx1"/>
        </a:solidFill>
        <a:latin typeface="+mn-lt"/>
        <a:ea typeface="+mn-ea"/>
        <a:cs typeface="+mn-cs"/>
      </a:defRPr>
    </a:lvl4pPr>
    <a:lvl5pPr marL="2435672" algn="l" defTabSz="608918" rtl="0" eaLnBrk="1" latinLnBrk="0" hangingPunct="1">
      <a:defRPr sz="2400" kern="1200">
        <a:solidFill>
          <a:schemeClr val="tx1"/>
        </a:solidFill>
        <a:latin typeface="+mn-lt"/>
        <a:ea typeface="+mn-ea"/>
        <a:cs typeface="+mn-cs"/>
      </a:defRPr>
    </a:lvl5pPr>
    <a:lvl6pPr marL="3044590" algn="l" defTabSz="608918" rtl="0" eaLnBrk="1" latinLnBrk="0" hangingPunct="1">
      <a:defRPr sz="2400" kern="1200">
        <a:solidFill>
          <a:schemeClr val="tx1"/>
        </a:solidFill>
        <a:latin typeface="+mn-lt"/>
        <a:ea typeface="+mn-ea"/>
        <a:cs typeface="+mn-cs"/>
      </a:defRPr>
    </a:lvl6pPr>
    <a:lvl7pPr marL="3653508" algn="l" defTabSz="608918" rtl="0" eaLnBrk="1" latinLnBrk="0" hangingPunct="1">
      <a:defRPr sz="2400" kern="1200">
        <a:solidFill>
          <a:schemeClr val="tx1"/>
        </a:solidFill>
        <a:latin typeface="+mn-lt"/>
        <a:ea typeface="+mn-ea"/>
        <a:cs typeface="+mn-cs"/>
      </a:defRPr>
    </a:lvl7pPr>
    <a:lvl8pPr marL="4262426" algn="l" defTabSz="608918" rtl="0" eaLnBrk="1" latinLnBrk="0" hangingPunct="1">
      <a:defRPr sz="2400" kern="1200">
        <a:solidFill>
          <a:schemeClr val="tx1"/>
        </a:solidFill>
        <a:latin typeface="+mn-lt"/>
        <a:ea typeface="+mn-ea"/>
        <a:cs typeface="+mn-cs"/>
      </a:defRPr>
    </a:lvl8pPr>
    <a:lvl9pPr marL="4871344" algn="l" defTabSz="608918" rtl="0" eaLnBrk="1" latinLnBrk="0" hangingPunct="1">
      <a:defRPr sz="24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421615"/>
    <a:srgbClr val="421F15"/>
    <a:srgbClr val="421F12"/>
    <a:srgbClr val="4A2F1F"/>
    <a:srgbClr val="DDFFFC"/>
    <a:srgbClr val="D5FFED"/>
    <a:srgbClr val="AAF0E2"/>
    <a:srgbClr val="C1F0F0"/>
    <a:srgbClr val="347465"/>
    <a:srgbClr val="68E7C9"/>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53" autoAdjust="0"/>
    <p:restoredTop sz="94660"/>
  </p:normalViewPr>
  <p:slideViewPr>
    <p:cSldViewPr snapToGrid="0" snapToObjects="1">
      <p:cViewPr>
        <p:scale>
          <a:sx n="100" d="100"/>
          <a:sy n="100" d="100"/>
        </p:scale>
        <p:origin x="-2456" y="-56"/>
      </p:cViewPr>
      <p:guideLst>
        <p:guide orient="horz" pos="2877"/>
        <p:guide pos="383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DF979425-87CE-4B4C-9814-5FA8E40CE906}" type="datetimeFigureOut">
              <a:rPr lang="en-US" smtClean="0"/>
              <a:t>14-08-19</a:t>
            </a:fld>
            <a:endParaRPr lang="en-US" dirty="0"/>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4A9C662A-4119-5948-86FF-77AC046B1CC8}" type="slidenum">
              <a:rPr lang="en-US" smtClean="0"/>
              <a:t>‹#›</a:t>
            </a:fld>
            <a:endParaRPr lang="en-US" dirty="0"/>
          </a:p>
        </p:txBody>
      </p:sp>
    </p:spTree>
    <p:extLst>
      <p:ext uri="{BB962C8B-B14F-4D97-AF65-F5344CB8AC3E}">
        <p14:creationId xmlns:p14="http://schemas.microsoft.com/office/powerpoint/2010/main" val="17546763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1D10136C-37B0-3F44-9F6E-13CEE804F245}" type="datetimeFigureOut">
              <a:rPr lang="en-US" smtClean="0"/>
              <a:t>14-08-19</a:t>
            </a:fld>
            <a:endParaRPr lang="en-US" dirty="0"/>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449C71EB-2BFE-5641-8A1E-137E75E39B2E}" type="slidenum">
              <a:rPr lang="en-US" smtClean="0"/>
              <a:t>‹#›</a:t>
            </a:fld>
            <a:endParaRPr lang="en-US" dirty="0"/>
          </a:p>
        </p:txBody>
      </p:sp>
    </p:spTree>
    <p:extLst>
      <p:ext uri="{BB962C8B-B14F-4D97-AF65-F5344CB8AC3E}">
        <p14:creationId xmlns:p14="http://schemas.microsoft.com/office/powerpoint/2010/main" val="2306841901"/>
      </p:ext>
    </p:extLst>
  </p:cSld>
  <p:clrMap bg1="lt1" tx1="dk1" bg2="lt2" tx2="dk2" accent1="accent1" accent2="accent2" accent3="accent3" accent4="accent4" accent5="accent5" accent6="accent6" hlink="hlink" folHlink="folHlink"/>
  <p:hf hdr="0" ftr="0" dt="0"/>
  <p:notesStyle>
    <a:lvl1pPr marL="0" algn="l" defTabSz="608918" rtl="0" eaLnBrk="1" latinLnBrk="0" hangingPunct="1">
      <a:defRPr sz="1700" kern="1200">
        <a:solidFill>
          <a:schemeClr val="tx1"/>
        </a:solidFill>
        <a:latin typeface="+mn-lt"/>
        <a:ea typeface="+mn-ea"/>
        <a:cs typeface="+mn-cs"/>
      </a:defRPr>
    </a:lvl1pPr>
    <a:lvl2pPr marL="608918" algn="l" defTabSz="608918" rtl="0" eaLnBrk="1" latinLnBrk="0" hangingPunct="1">
      <a:defRPr sz="1700" kern="1200">
        <a:solidFill>
          <a:schemeClr val="tx1"/>
        </a:solidFill>
        <a:latin typeface="+mn-lt"/>
        <a:ea typeface="+mn-ea"/>
        <a:cs typeface="+mn-cs"/>
      </a:defRPr>
    </a:lvl2pPr>
    <a:lvl3pPr marL="1217836" algn="l" defTabSz="608918" rtl="0" eaLnBrk="1" latinLnBrk="0" hangingPunct="1">
      <a:defRPr sz="1700" kern="1200">
        <a:solidFill>
          <a:schemeClr val="tx1"/>
        </a:solidFill>
        <a:latin typeface="+mn-lt"/>
        <a:ea typeface="+mn-ea"/>
        <a:cs typeface="+mn-cs"/>
      </a:defRPr>
    </a:lvl3pPr>
    <a:lvl4pPr marL="1826754" algn="l" defTabSz="608918" rtl="0" eaLnBrk="1" latinLnBrk="0" hangingPunct="1">
      <a:defRPr sz="1700" kern="1200">
        <a:solidFill>
          <a:schemeClr val="tx1"/>
        </a:solidFill>
        <a:latin typeface="+mn-lt"/>
        <a:ea typeface="+mn-ea"/>
        <a:cs typeface="+mn-cs"/>
      </a:defRPr>
    </a:lvl4pPr>
    <a:lvl5pPr marL="2435672" algn="l" defTabSz="608918" rtl="0" eaLnBrk="1" latinLnBrk="0" hangingPunct="1">
      <a:defRPr sz="1700" kern="1200">
        <a:solidFill>
          <a:schemeClr val="tx1"/>
        </a:solidFill>
        <a:latin typeface="+mn-lt"/>
        <a:ea typeface="+mn-ea"/>
        <a:cs typeface="+mn-cs"/>
      </a:defRPr>
    </a:lvl5pPr>
    <a:lvl6pPr marL="3044590" algn="l" defTabSz="608918" rtl="0" eaLnBrk="1" latinLnBrk="0" hangingPunct="1">
      <a:defRPr sz="1700" kern="1200">
        <a:solidFill>
          <a:schemeClr val="tx1"/>
        </a:solidFill>
        <a:latin typeface="+mn-lt"/>
        <a:ea typeface="+mn-ea"/>
        <a:cs typeface="+mn-cs"/>
      </a:defRPr>
    </a:lvl6pPr>
    <a:lvl7pPr marL="3653508" algn="l" defTabSz="608918" rtl="0" eaLnBrk="1" latinLnBrk="0" hangingPunct="1">
      <a:defRPr sz="1700" kern="1200">
        <a:solidFill>
          <a:schemeClr val="tx1"/>
        </a:solidFill>
        <a:latin typeface="+mn-lt"/>
        <a:ea typeface="+mn-ea"/>
        <a:cs typeface="+mn-cs"/>
      </a:defRPr>
    </a:lvl7pPr>
    <a:lvl8pPr marL="4262426" algn="l" defTabSz="608918" rtl="0" eaLnBrk="1" latinLnBrk="0" hangingPunct="1">
      <a:defRPr sz="1700" kern="1200">
        <a:solidFill>
          <a:schemeClr val="tx1"/>
        </a:solidFill>
        <a:latin typeface="+mn-lt"/>
        <a:ea typeface="+mn-ea"/>
        <a:cs typeface="+mn-cs"/>
      </a:defRPr>
    </a:lvl8pPr>
    <a:lvl9pPr marL="4871344" algn="l" defTabSz="608918" rtl="0" eaLnBrk="1" latinLnBrk="0" hangingPunct="1">
      <a:defRPr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9C71EB-2BFE-5641-8A1E-137E75E39B2E}" type="slidenum">
              <a:rPr lang="en-US" smtClean="0"/>
              <a:t>2</a:t>
            </a:fld>
            <a:endParaRPr lang="en-US"/>
          </a:p>
        </p:txBody>
      </p:sp>
    </p:spTree>
    <p:extLst>
      <p:ext uri="{BB962C8B-B14F-4D97-AF65-F5344CB8AC3E}">
        <p14:creationId xmlns:p14="http://schemas.microsoft.com/office/powerpoint/2010/main" val="23463199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9C71EB-2BFE-5641-8A1E-137E75E39B2E}" type="slidenum">
              <a:rPr lang="en-US" smtClean="0"/>
              <a:t>11</a:t>
            </a:fld>
            <a:endParaRPr lang="en-US"/>
          </a:p>
        </p:txBody>
      </p:sp>
    </p:spTree>
    <p:extLst>
      <p:ext uri="{BB962C8B-B14F-4D97-AF65-F5344CB8AC3E}">
        <p14:creationId xmlns:p14="http://schemas.microsoft.com/office/powerpoint/2010/main" val="23463199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9C71EB-2BFE-5641-8A1E-137E75E39B2E}" type="slidenum">
              <a:rPr lang="en-US" smtClean="0"/>
              <a:t>3</a:t>
            </a:fld>
            <a:endParaRPr lang="en-US"/>
          </a:p>
        </p:txBody>
      </p:sp>
    </p:spTree>
    <p:extLst>
      <p:ext uri="{BB962C8B-B14F-4D97-AF65-F5344CB8AC3E}">
        <p14:creationId xmlns:p14="http://schemas.microsoft.com/office/powerpoint/2010/main" val="23463199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9C71EB-2BFE-5641-8A1E-137E75E39B2E}" type="slidenum">
              <a:rPr lang="en-US" smtClean="0"/>
              <a:t>4</a:t>
            </a:fld>
            <a:endParaRPr lang="en-US"/>
          </a:p>
        </p:txBody>
      </p:sp>
    </p:spTree>
    <p:extLst>
      <p:ext uri="{BB962C8B-B14F-4D97-AF65-F5344CB8AC3E}">
        <p14:creationId xmlns:p14="http://schemas.microsoft.com/office/powerpoint/2010/main" val="23463199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9C71EB-2BFE-5641-8A1E-137E75E39B2E}" type="slidenum">
              <a:rPr lang="en-US" smtClean="0"/>
              <a:t>5</a:t>
            </a:fld>
            <a:endParaRPr lang="en-US"/>
          </a:p>
        </p:txBody>
      </p:sp>
    </p:spTree>
    <p:extLst>
      <p:ext uri="{BB962C8B-B14F-4D97-AF65-F5344CB8AC3E}">
        <p14:creationId xmlns:p14="http://schemas.microsoft.com/office/powerpoint/2010/main" val="23463199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9C71EB-2BFE-5641-8A1E-137E75E39B2E}" type="slidenum">
              <a:rPr lang="en-US" smtClean="0"/>
              <a:t>6</a:t>
            </a:fld>
            <a:endParaRPr lang="en-US"/>
          </a:p>
        </p:txBody>
      </p:sp>
    </p:spTree>
    <p:extLst>
      <p:ext uri="{BB962C8B-B14F-4D97-AF65-F5344CB8AC3E}">
        <p14:creationId xmlns:p14="http://schemas.microsoft.com/office/powerpoint/2010/main" val="23463199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9C71EB-2BFE-5641-8A1E-137E75E39B2E}" type="slidenum">
              <a:rPr lang="en-US" smtClean="0"/>
              <a:t>7</a:t>
            </a:fld>
            <a:endParaRPr lang="en-US"/>
          </a:p>
        </p:txBody>
      </p:sp>
    </p:spTree>
    <p:extLst>
      <p:ext uri="{BB962C8B-B14F-4D97-AF65-F5344CB8AC3E}">
        <p14:creationId xmlns:p14="http://schemas.microsoft.com/office/powerpoint/2010/main" val="23463199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9C71EB-2BFE-5641-8A1E-137E75E39B2E}" type="slidenum">
              <a:rPr lang="en-US" smtClean="0"/>
              <a:t>8</a:t>
            </a:fld>
            <a:endParaRPr lang="en-US"/>
          </a:p>
        </p:txBody>
      </p:sp>
    </p:spTree>
    <p:extLst>
      <p:ext uri="{BB962C8B-B14F-4D97-AF65-F5344CB8AC3E}">
        <p14:creationId xmlns:p14="http://schemas.microsoft.com/office/powerpoint/2010/main" val="23463199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9C71EB-2BFE-5641-8A1E-137E75E39B2E}" type="slidenum">
              <a:rPr lang="en-US" smtClean="0"/>
              <a:t>9</a:t>
            </a:fld>
            <a:endParaRPr lang="en-US"/>
          </a:p>
        </p:txBody>
      </p:sp>
    </p:spTree>
    <p:extLst>
      <p:ext uri="{BB962C8B-B14F-4D97-AF65-F5344CB8AC3E}">
        <p14:creationId xmlns:p14="http://schemas.microsoft.com/office/powerpoint/2010/main" val="23463199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9C71EB-2BFE-5641-8A1E-137E75E39B2E}" type="slidenum">
              <a:rPr lang="en-US" smtClean="0"/>
              <a:t>10</a:t>
            </a:fld>
            <a:endParaRPr lang="en-US"/>
          </a:p>
        </p:txBody>
      </p:sp>
    </p:spTree>
    <p:extLst>
      <p:ext uri="{BB962C8B-B14F-4D97-AF65-F5344CB8AC3E}">
        <p14:creationId xmlns:p14="http://schemas.microsoft.com/office/powerpoint/2010/main" val="2346319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3449" y="2837608"/>
            <a:ext cx="10352405" cy="1957992"/>
          </a:xfrm>
          <a:prstGeom prst="rect">
            <a:avLst/>
          </a:prstGeom>
        </p:spPr>
        <p:txBody>
          <a:bodyPr/>
          <a:lstStyle/>
          <a:p>
            <a:r>
              <a:rPr lang="en-CA" smtClean="0"/>
              <a:t>Click to edit Master title style</a:t>
            </a:r>
            <a:endParaRPr lang="en-US"/>
          </a:p>
        </p:txBody>
      </p:sp>
      <p:sp>
        <p:nvSpPr>
          <p:cNvPr id="3" name="Subtitle 2"/>
          <p:cNvSpPr>
            <a:spLocks noGrp="1"/>
          </p:cNvSpPr>
          <p:nvPr>
            <p:ph type="subTitle" idx="1"/>
          </p:nvPr>
        </p:nvSpPr>
        <p:spPr>
          <a:xfrm>
            <a:off x="1826895" y="5176202"/>
            <a:ext cx="8525510" cy="2334366"/>
          </a:xfrm>
        </p:spPr>
        <p:txBody>
          <a:bodyPr/>
          <a:lstStyle>
            <a:lvl1pPr marL="0" indent="0" algn="ctr">
              <a:buNone/>
              <a:defRPr>
                <a:solidFill>
                  <a:schemeClr val="tx1">
                    <a:tint val="75000"/>
                  </a:schemeClr>
                </a:solidFill>
              </a:defRPr>
            </a:lvl1pPr>
            <a:lvl2pPr marL="608918" indent="0" algn="ctr">
              <a:buNone/>
              <a:defRPr>
                <a:solidFill>
                  <a:schemeClr val="tx1">
                    <a:tint val="75000"/>
                  </a:schemeClr>
                </a:solidFill>
              </a:defRPr>
            </a:lvl2pPr>
            <a:lvl3pPr marL="1217836" indent="0" algn="ctr">
              <a:buNone/>
              <a:defRPr>
                <a:solidFill>
                  <a:schemeClr val="tx1">
                    <a:tint val="75000"/>
                  </a:schemeClr>
                </a:solidFill>
              </a:defRPr>
            </a:lvl3pPr>
            <a:lvl4pPr marL="1826754" indent="0" algn="ctr">
              <a:buNone/>
              <a:defRPr>
                <a:solidFill>
                  <a:schemeClr val="tx1">
                    <a:tint val="75000"/>
                  </a:schemeClr>
                </a:solidFill>
              </a:defRPr>
            </a:lvl4pPr>
            <a:lvl5pPr marL="2435672" indent="0" algn="ctr">
              <a:buNone/>
              <a:defRPr>
                <a:solidFill>
                  <a:schemeClr val="tx1">
                    <a:tint val="75000"/>
                  </a:schemeClr>
                </a:solidFill>
              </a:defRPr>
            </a:lvl5pPr>
            <a:lvl6pPr marL="3044590" indent="0" algn="ctr">
              <a:buNone/>
              <a:defRPr>
                <a:solidFill>
                  <a:schemeClr val="tx1">
                    <a:tint val="75000"/>
                  </a:schemeClr>
                </a:solidFill>
              </a:defRPr>
            </a:lvl6pPr>
            <a:lvl7pPr marL="3653508" indent="0" algn="ctr">
              <a:buNone/>
              <a:defRPr>
                <a:solidFill>
                  <a:schemeClr val="tx1">
                    <a:tint val="75000"/>
                  </a:schemeClr>
                </a:solidFill>
              </a:defRPr>
            </a:lvl7pPr>
            <a:lvl8pPr marL="4262426" indent="0" algn="ctr">
              <a:buNone/>
              <a:defRPr>
                <a:solidFill>
                  <a:schemeClr val="tx1">
                    <a:tint val="75000"/>
                  </a:schemeClr>
                </a:solidFill>
              </a:defRPr>
            </a:lvl8pPr>
            <a:lvl9pPr marL="4871344" indent="0" algn="ctr">
              <a:buNone/>
              <a:defRPr>
                <a:solidFill>
                  <a:schemeClr val="tx1">
                    <a:tint val="75000"/>
                  </a:schemeClr>
                </a:solidFill>
              </a:defRPr>
            </a:lvl9pPr>
          </a:lstStyle>
          <a:p>
            <a:r>
              <a:rPr lang="en-CA" smtClean="0"/>
              <a:t>Click to edit Master subtitle style</a:t>
            </a:r>
            <a:endParaRPr lang="en-US"/>
          </a:p>
        </p:txBody>
      </p:sp>
      <p:sp>
        <p:nvSpPr>
          <p:cNvPr id="4" name="Date Placeholder 3"/>
          <p:cNvSpPr>
            <a:spLocks noGrp="1"/>
          </p:cNvSpPr>
          <p:nvPr>
            <p:ph type="dt" sz="half" idx="10"/>
          </p:nvPr>
        </p:nvSpPr>
        <p:spPr/>
        <p:txBody>
          <a:bodyPr/>
          <a:lstStyle/>
          <a:p>
            <a:fld id="{E449A5A1-24C1-7744-BE75-CBFD0770A37A}" type="datetime1">
              <a:rPr lang="en-CA" smtClean="0"/>
              <a:t>14-08-19</a:t>
            </a:fld>
            <a:endParaRPr lang="en-US" dirty="0"/>
          </a:p>
        </p:txBody>
      </p:sp>
      <p:sp>
        <p:nvSpPr>
          <p:cNvPr id="5" name="Footer Placeholder 4"/>
          <p:cNvSpPr>
            <a:spLocks noGrp="1"/>
          </p:cNvSpPr>
          <p:nvPr>
            <p:ph type="ftr" sz="quarter" idx="11"/>
          </p:nvPr>
        </p:nvSpPr>
        <p:spPr>
          <a:xfrm>
            <a:off x="4161261" y="8648149"/>
            <a:ext cx="3856778" cy="486326"/>
          </a:xfrm>
        </p:spPr>
        <p:txBody>
          <a:bodyPr/>
          <a:lstStyle>
            <a:lvl1pPr>
              <a:defRPr sz="1400">
                <a:latin typeface="Eurostile"/>
                <a:cs typeface="Eurostile"/>
              </a:defRPr>
            </a:lvl1pPr>
          </a:lstStyle>
          <a:p>
            <a:r>
              <a:rPr lang="en-US" dirty="0" smtClean="0"/>
              <a:t>CADL03/6207, HND Stage 1, Final Project</a:t>
            </a:r>
            <a:endParaRPr lang="en-US" dirty="0"/>
          </a:p>
        </p:txBody>
      </p:sp>
      <p:sp>
        <p:nvSpPr>
          <p:cNvPr id="6" name="Slide Number Placeholder 5"/>
          <p:cNvSpPr>
            <a:spLocks noGrp="1"/>
          </p:cNvSpPr>
          <p:nvPr>
            <p:ph type="sldNum" sz="quarter" idx="12"/>
          </p:nvPr>
        </p:nvSpPr>
        <p:spPr>
          <a:xfrm>
            <a:off x="9236498" y="8618156"/>
            <a:ext cx="2841837" cy="486326"/>
          </a:xfrm>
        </p:spPr>
        <p:txBody>
          <a:bodyPr/>
          <a:lstStyle>
            <a:lvl1pPr>
              <a:defRPr sz="1200">
                <a:latin typeface="Eurostile"/>
                <a:cs typeface="Eurostile"/>
              </a:defRPr>
            </a:lvl1pPr>
          </a:lstStyle>
          <a:p>
            <a:fld id="{D7601A72-B991-454A-943C-82A08AED3DD4}" type="slidenum">
              <a:rPr lang="en-US" smtClean="0"/>
              <a:pPr/>
              <a:t>‹#›</a:t>
            </a:fld>
            <a:endParaRPr lang="en-US" dirty="0"/>
          </a:p>
        </p:txBody>
      </p:sp>
    </p:spTree>
    <p:extLst>
      <p:ext uri="{BB962C8B-B14F-4D97-AF65-F5344CB8AC3E}">
        <p14:creationId xmlns:p14="http://schemas.microsoft.com/office/powerpoint/2010/main" val="1843239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08965" y="365802"/>
            <a:ext cx="10961370" cy="1522413"/>
          </a:xfrm>
          <a:prstGeom prst="rect">
            <a:avLst/>
          </a:prstGeom>
        </p:spPr>
        <p:txBody>
          <a:bodyPr/>
          <a:lstStyle/>
          <a:p>
            <a:r>
              <a:rPr lang="en-CA"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BF56541F-44AB-274D-9684-FAA4AEFA04EE}" type="datetime1">
              <a:rPr lang="en-CA" smtClean="0"/>
              <a:t>14-08-19</a:t>
            </a:fld>
            <a:endParaRPr lang="en-US" dirty="0"/>
          </a:p>
        </p:txBody>
      </p:sp>
      <p:sp>
        <p:nvSpPr>
          <p:cNvPr id="5" name="Footer Placeholder 4"/>
          <p:cNvSpPr>
            <a:spLocks noGrp="1"/>
          </p:cNvSpPr>
          <p:nvPr>
            <p:ph type="ftr" sz="quarter" idx="11"/>
          </p:nvPr>
        </p:nvSpPr>
        <p:spPr/>
        <p:txBody>
          <a:bodyPr/>
          <a:lstStyle/>
          <a:p>
            <a:r>
              <a:rPr lang="en-US" dirty="0" smtClean="0"/>
              <a:t>CADL03/6207, HND Stage 1, Final Project</a:t>
            </a:r>
            <a:endParaRPr lang="en-US" dirty="0"/>
          </a:p>
        </p:txBody>
      </p:sp>
      <p:sp>
        <p:nvSpPr>
          <p:cNvPr id="6" name="Slide Number Placeholder 5"/>
          <p:cNvSpPr>
            <a:spLocks noGrp="1"/>
          </p:cNvSpPr>
          <p:nvPr>
            <p:ph type="sldNum" sz="quarter" idx="12"/>
          </p:nvPr>
        </p:nvSpPr>
        <p:spPr/>
        <p:txBody>
          <a:bodyPr/>
          <a:lstStyle/>
          <a:p>
            <a:fld id="{D7601A72-B991-454A-943C-82A08AED3DD4}" type="slidenum">
              <a:rPr lang="en-US" smtClean="0"/>
              <a:t>‹#›</a:t>
            </a:fld>
            <a:endParaRPr lang="en-US" dirty="0"/>
          </a:p>
        </p:txBody>
      </p:sp>
    </p:spTree>
    <p:extLst>
      <p:ext uri="{BB962C8B-B14F-4D97-AF65-F5344CB8AC3E}">
        <p14:creationId xmlns:p14="http://schemas.microsoft.com/office/powerpoint/2010/main" val="649894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29992" y="365803"/>
            <a:ext cx="2740343" cy="7793906"/>
          </a:xfrm>
          <a:prstGeom prst="rect">
            <a:avLst/>
          </a:prstGeom>
        </p:spPr>
        <p:txBody>
          <a:bodyPr vert="eaVert"/>
          <a:lstStyle/>
          <a:p>
            <a:r>
              <a:rPr lang="en-CA" smtClean="0"/>
              <a:t>Click to edit Master title style</a:t>
            </a:r>
            <a:endParaRPr lang="en-US"/>
          </a:p>
        </p:txBody>
      </p:sp>
      <p:sp>
        <p:nvSpPr>
          <p:cNvPr id="3" name="Vertical Text Placeholder 2"/>
          <p:cNvSpPr>
            <a:spLocks noGrp="1"/>
          </p:cNvSpPr>
          <p:nvPr>
            <p:ph type="body" orient="vert" idx="1"/>
          </p:nvPr>
        </p:nvSpPr>
        <p:spPr>
          <a:xfrm>
            <a:off x="608965" y="365803"/>
            <a:ext cx="8018039" cy="7793906"/>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73418652-6176-B942-A67D-22754F4BC2C2}" type="datetime1">
              <a:rPr lang="en-CA" smtClean="0"/>
              <a:t>14-08-19</a:t>
            </a:fld>
            <a:endParaRPr lang="en-US" dirty="0"/>
          </a:p>
        </p:txBody>
      </p:sp>
      <p:sp>
        <p:nvSpPr>
          <p:cNvPr id="5" name="Footer Placeholder 4"/>
          <p:cNvSpPr>
            <a:spLocks noGrp="1"/>
          </p:cNvSpPr>
          <p:nvPr>
            <p:ph type="ftr" sz="quarter" idx="11"/>
          </p:nvPr>
        </p:nvSpPr>
        <p:spPr/>
        <p:txBody>
          <a:bodyPr/>
          <a:lstStyle/>
          <a:p>
            <a:r>
              <a:rPr lang="en-US" dirty="0" smtClean="0"/>
              <a:t>CADL03/6207, HND Stage 1, Final Project</a:t>
            </a:r>
            <a:endParaRPr lang="en-US" dirty="0"/>
          </a:p>
        </p:txBody>
      </p:sp>
      <p:sp>
        <p:nvSpPr>
          <p:cNvPr id="6" name="Slide Number Placeholder 5"/>
          <p:cNvSpPr>
            <a:spLocks noGrp="1"/>
          </p:cNvSpPr>
          <p:nvPr>
            <p:ph type="sldNum" sz="quarter" idx="12"/>
          </p:nvPr>
        </p:nvSpPr>
        <p:spPr/>
        <p:txBody>
          <a:bodyPr/>
          <a:lstStyle/>
          <a:p>
            <a:fld id="{D7601A72-B991-454A-943C-82A08AED3DD4}" type="slidenum">
              <a:rPr lang="en-US" smtClean="0"/>
              <a:t>‹#›</a:t>
            </a:fld>
            <a:endParaRPr lang="en-US" dirty="0"/>
          </a:p>
        </p:txBody>
      </p:sp>
    </p:spTree>
    <p:extLst>
      <p:ext uri="{BB962C8B-B14F-4D97-AF65-F5344CB8AC3E}">
        <p14:creationId xmlns:p14="http://schemas.microsoft.com/office/powerpoint/2010/main" val="1868891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8965" y="365802"/>
            <a:ext cx="10961370" cy="1522413"/>
          </a:xfrm>
          <a:prstGeom prst="rect">
            <a:avLst/>
          </a:prstGeom>
        </p:spPr>
        <p:txBody>
          <a:bodyPr/>
          <a:lstStyle/>
          <a:p>
            <a:r>
              <a:rPr lang="en-CA" smtClean="0"/>
              <a:t>Click to edit Master title style</a:t>
            </a:r>
            <a:endParaRPr lang="en-US"/>
          </a:p>
        </p:txBody>
      </p:sp>
      <p:sp>
        <p:nvSpPr>
          <p:cNvPr id="3" name="Content Placeholder 2"/>
          <p:cNvSpPr>
            <a:spLocks noGrp="1"/>
          </p:cNvSpPr>
          <p:nvPr>
            <p:ph idx="1"/>
          </p:nvPr>
        </p:nvSpPr>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17F2C6CA-9231-8C49-8901-856A9FEADC9F}" type="datetime1">
              <a:rPr lang="en-CA" smtClean="0"/>
              <a:t>14-08-19</a:t>
            </a:fld>
            <a:endParaRPr lang="en-US" dirty="0"/>
          </a:p>
        </p:txBody>
      </p:sp>
      <p:sp>
        <p:nvSpPr>
          <p:cNvPr id="5" name="Footer Placeholder 4"/>
          <p:cNvSpPr>
            <a:spLocks noGrp="1"/>
          </p:cNvSpPr>
          <p:nvPr>
            <p:ph type="ftr" sz="quarter" idx="11"/>
          </p:nvPr>
        </p:nvSpPr>
        <p:spPr/>
        <p:txBody>
          <a:bodyPr/>
          <a:lstStyle/>
          <a:p>
            <a:r>
              <a:rPr lang="en-US" dirty="0" smtClean="0"/>
              <a:t>CADL03/6207, HND Stage 1, Final Project</a:t>
            </a:r>
            <a:endParaRPr lang="en-US" dirty="0"/>
          </a:p>
        </p:txBody>
      </p:sp>
      <p:sp>
        <p:nvSpPr>
          <p:cNvPr id="6" name="Slide Number Placeholder 5"/>
          <p:cNvSpPr>
            <a:spLocks noGrp="1"/>
          </p:cNvSpPr>
          <p:nvPr>
            <p:ph type="sldNum" sz="quarter" idx="12"/>
          </p:nvPr>
        </p:nvSpPr>
        <p:spPr/>
        <p:txBody>
          <a:bodyPr/>
          <a:lstStyle/>
          <a:p>
            <a:fld id="{D7601A72-B991-454A-943C-82A08AED3DD4}" type="slidenum">
              <a:rPr lang="en-US" smtClean="0"/>
              <a:t>‹#›</a:t>
            </a:fld>
            <a:endParaRPr lang="en-US" dirty="0"/>
          </a:p>
        </p:txBody>
      </p:sp>
    </p:spTree>
    <p:extLst>
      <p:ext uri="{BB962C8B-B14F-4D97-AF65-F5344CB8AC3E}">
        <p14:creationId xmlns:p14="http://schemas.microsoft.com/office/powerpoint/2010/main" val="1458719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081" y="5869748"/>
            <a:ext cx="10352405" cy="1814208"/>
          </a:xfrm>
          <a:prstGeom prst="rect">
            <a:avLst/>
          </a:prstGeom>
        </p:spPr>
        <p:txBody>
          <a:bodyPr anchor="t"/>
          <a:lstStyle>
            <a:lvl1pPr algn="l">
              <a:defRPr sz="5300" b="1" cap="all"/>
            </a:lvl1pPr>
          </a:lstStyle>
          <a:p>
            <a:r>
              <a:rPr lang="en-CA" smtClean="0"/>
              <a:t>Click to edit Master title style</a:t>
            </a:r>
            <a:endParaRPr lang="en-US"/>
          </a:p>
        </p:txBody>
      </p:sp>
      <p:sp>
        <p:nvSpPr>
          <p:cNvPr id="3" name="Text Placeholder 2"/>
          <p:cNvSpPr>
            <a:spLocks noGrp="1"/>
          </p:cNvSpPr>
          <p:nvPr>
            <p:ph type="body" idx="1"/>
          </p:nvPr>
        </p:nvSpPr>
        <p:spPr>
          <a:xfrm>
            <a:off x="962081" y="3871582"/>
            <a:ext cx="10352405" cy="1998166"/>
          </a:xfrm>
        </p:spPr>
        <p:txBody>
          <a:bodyPr anchor="b"/>
          <a:lstStyle>
            <a:lvl1pPr marL="0" indent="0">
              <a:buNone/>
              <a:defRPr sz="2700">
                <a:solidFill>
                  <a:schemeClr val="tx1">
                    <a:tint val="75000"/>
                  </a:schemeClr>
                </a:solidFill>
              </a:defRPr>
            </a:lvl1pPr>
            <a:lvl2pPr marL="608918" indent="0">
              <a:buNone/>
              <a:defRPr sz="2400">
                <a:solidFill>
                  <a:schemeClr val="tx1">
                    <a:tint val="75000"/>
                  </a:schemeClr>
                </a:solidFill>
              </a:defRPr>
            </a:lvl2pPr>
            <a:lvl3pPr marL="1217836" indent="0">
              <a:buNone/>
              <a:defRPr sz="2200">
                <a:solidFill>
                  <a:schemeClr val="tx1">
                    <a:tint val="75000"/>
                  </a:schemeClr>
                </a:solidFill>
              </a:defRPr>
            </a:lvl3pPr>
            <a:lvl4pPr marL="1826754" indent="0">
              <a:buNone/>
              <a:defRPr sz="1900">
                <a:solidFill>
                  <a:schemeClr val="tx1">
                    <a:tint val="75000"/>
                  </a:schemeClr>
                </a:solidFill>
              </a:defRPr>
            </a:lvl4pPr>
            <a:lvl5pPr marL="2435672" indent="0">
              <a:buNone/>
              <a:defRPr sz="1900">
                <a:solidFill>
                  <a:schemeClr val="tx1">
                    <a:tint val="75000"/>
                  </a:schemeClr>
                </a:solidFill>
              </a:defRPr>
            </a:lvl5pPr>
            <a:lvl6pPr marL="3044590" indent="0">
              <a:buNone/>
              <a:defRPr sz="1900">
                <a:solidFill>
                  <a:schemeClr val="tx1">
                    <a:tint val="75000"/>
                  </a:schemeClr>
                </a:solidFill>
              </a:defRPr>
            </a:lvl6pPr>
            <a:lvl7pPr marL="3653508" indent="0">
              <a:buNone/>
              <a:defRPr sz="1900">
                <a:solidFill>
                  <a:schemeClr val="tx1">
                    <a:tint val="75000"/>
                  </a:schemeClr>
                </a:solidFill>
              </a:defRPr>
            </a:lvl7pPr>
            <a:lvl8pPr marL="4262426" indent="0">
              <a:buNone/>
              <a:defRPr sz="1900">
                <a:solidFill>
                  <a:schemeClr val="tx1">
                    <a:tint val="75000"/>
                  </a:schemeClr>
                </a:solidFill>
              </a:defRPr>
            </a:lvl8pPr>
            <a:lvl9pPr marL="4871344" indent="0">
              <a:buNone/>
              <a:defRPr sz="19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1A6AE8DC-3A90-9042-A45C-605D10105B37}" type="datetime1">
              <a:rPr lang="en-CA" smtClean="0"/>
              <a:t>14-08-19</a:t>
            </a:fld>
            <a:endParaRPr lang="en-US" dirty="0"/>
          </a:p>
        </p:txBody>
      </p:sp>
      <p:sp>
        <p:nvSpPr>
          <p:cNvPr id="5" name="Footer Placeholder 4"/>
          <p:cNvSpPr>
            <a:spLocks noGrp="1"/>
          </p:cNvSpPr>
          <p:nvPr>
            <p:ph type="ftr" sz="quarter" idx="11"/>
          </p:nvPr>
        </p:nvSpPr>
        <p:spPr/>
        <p:txBody>
          <a:bodyPr/>
          <a:lstStyle/>
          <a:p>
            <a:r>
              <a:rPr lang="en-US" dirty="0" smtClean="0"/>
              <a:t>CADL03/6207, HND Stage 1, Final Project</a:t>
            </a:r>
            <a:endParaRPr lang="en-US" dirty="0"/>
          </a:p>
        </p:txBody>
      </p:sp>
      <p:sp>
        <p:nvSpPr>
          <p:cNvPr id="6" name="Slide Number Placeholder 5"/>
          <p:cNvSpPr>
            <a:spLocks noGrp="1"/>
          </p:cNvSpPr>
          <p:nvPr>
            <p:ph type="sldNum" sz="quarter" idx="12"/>
          </p:nvPr>
        </p:nvSpPr>
        <p:spPr/>
        <p:txBody>
          <a:bodyPr/>
          <a:lstStyle/>
          <a:p>
            <a:fld id="{D7601A72-B991-454A-943C-82A08AED3DD4}" type="slidenum">
              <a:rPr lang="en-US" smtClean="0"/>
              <a:t>‹#›</a:t>
            </a:fld>
            <a:endParaRPr lang="en-US" dirty="0"/>
          </a:p>
        </p:txBody>
      </p:sp>
    </p:spTree>
    <p:extLst>
      <p:ext uri="{BB962C8B-B14F-4D97-AF65-F5344CB8AC3E}">
        <p14:creationId xmlns:p14="http://schemas.microsoft.com/office/powerpoint/2010/main" val="31740382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8965" y="365802"/>
            <a:ext cx="10961370" cy="1522413"/>
          </a:xfrm>
          <a:prstGeom prst="rect">
            <a:avLst/>
          </a:prstGeom>
        </p:spPr>
        <p:txBody>
          <a:bodyPr/>
          <a:lstStyle/>
          <a:p>
            <a:r>
              <a:rPr lang="en-CA" smtClean="0"/>
              <a:t>Click to edit Master title style</a:t>
            </a:r>
            <a:endParaRPr lang="en-US"/>
          </a:p>
        </p:txBody>
      </p:sp>
      <p:sp>
        <p:nvSpPr>
          <p:cNvPr id="3" name="Content Placeholder 2"/>
          <p:cNvSpPr>
            <a:spLocks noGrp="1"/>
          </p:cNvSpPr>
          <p:nvPr>
            <p:ph sz="half" idx="1"/>
          </p:nvPr>
        </p:nvSpPr>
        <p:spPr>
          <a:xfrm>
            <a:off x="608965" y="2131380"/>
            <a:ext cx="5379191" cy="6028331"/>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Content Placeholder 3"/>
          <p:cNvSpPr>
            <a:spLocks noGrp="1"/>
          </p:cNvSpPr>
          <p:nvPr>
            <p:ph sz="half" idx="2"/>
          </p:nvPr>
        </p:nvSpPr>
        <p:spPr>
          <a:xfrm>
            <a:off x="6191144" y="2131380"/>
            <a:ext cx="5379191" cy="6028331"/>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Date Placeholder 4"/>
          <p:cNvSpPr>
            <a:spLocks noGrp="1"/>
          </p:cNvSpPr>
          <p:nvPr>
            <p:ph type="dt" sz="half" idx="10"/>
          </p:nvPr>
        </p:nvSpPr>
        <p:spPr/>
        <p:txBody>
          <a:bodyPr/>
          <a:lstStyle/>
          <a:p>
            <a:fld id="{8CAF7C34-97E4-D049-9876-1AD85B181132}" type="datetime1">
              <a:rPr lang="en-CA" smtClean="0"/>
              <a:t>14-08-19</a:t>
            </a:fld>
            <a:endParaRPr lang="en-US" dirty="0"/>
          </a:p>
        </p:txBody>
      </p:sp>
      <p:sp>
        <p:nvSpPr>
          <p:cNvPr id="6" name="Footer Placeholder 5"/>
          <p:cNvSpPr>
            <a:spLocks noGrp="1"/>
          </p:cNvSpPr>
          <p:nvPr>
            <p:ph type="ftr" sz="quarter" idx="11"/>
          </p:nvPr>
        </p:nvSpPr>
        <p:spPr/>
        <p:txBody>
          <a:bodyPr/>
          <a:lstStyle/>
          <a:p>
            <a:r>
              <a:rPr lang="en-US" dirty="0" smtClean="0"/>
              <a:t>CADL03/6207, HND Stage 1, Final Project</a:t>
            </a:r>
            <a:endParaRPr lang="en-US" dirty="0"/>
          </a:p>
        </p:txBody>
      </p:sp>
      <p:sp>
        <p:nvSpPr>
          <p:cNvPr id="7" name="Slide Number Placeholder 6"/>
          <p:cNvSpPr>
            <a:spLocks noGrp="1"/>
          </p:cNvSpPr>
          <p:nvPr>
            <p:ph type="sldNum" sz="quarter" idx="12"/>
          </p:nvPr>
        </p:nvSpPr>
        <p:spPr/>
        <p:txBody>
          <a:bodyPr/>
          <a:lstStyle/>
          <a:p>
            <a:fld id="{D7601A72-B991-454A-943C-82A08AED3DD4}" type="slidenum">
              <a:rPr lang="en-US" smtClean="0"/>
              <a:t>‹#›</a:t>
            </a:fld>
            <a:endParaRPr lang="en-US" dirty="0"/>
          </a:p>
        </p:txBody>
      </p:sp>
    </p:spTree>
    <p:extLst>
      <p:ext uri="{BB962C8B-B14F-4D97-AF65-F5344CB8AC3E}">
        <p14:creationId xmlns:p14="http://schemas.microsoft.com/office/powerpoint/2010/main" val="1962133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8965" y="365802"/>
            <a:ext cx="10961370" cy="1522413"/>
          </a:xfrm>
          <a:prstGeom prst="rect">
            <a:avLst/>
          </a:prstGeom>
        </p:spPr>
        <p:txBody>
          <a:bodyPr/>
          <a:lstStyle>
            <a:lvl1pPr>
              <a:defRPr/>
            </a:lvl1pPr>
          </a:lstStyle>
          <a:p>
            <a:r>
              <a:rPr lang="en-CA" smtClean="0"/>
              <a:t>Click to edit Master title style</a:t>
            </a:r>
            <a:endParaRPr lang="en-US"/>
          </a:p>
        </p:txBody>
      </p:sp>
      <p:sp>
        <p:nvSpPr>
          <p:cNvPr id="3" name="Text Placeholder 2"/>
          <p:cNvSpPr>
            <a:spLocks noGrp="1"/>
          </p:cNvSpPr>
          <p:nvPr>
            <p:ph type="body" idx="1"/>
          </p:nvPr>
        </p:nvSpPr>
        <p:spPr>
          <a:xfrm>
            <a:off x="608965" y="2044685"/>
            <a:ext cx="5381306" cy="852127"/>
          </a:xfrm>
        </p:spPr>
        <p:txBody>
          <a:bodyPr anchor="b"/>
          <a:lstStyle>
            <a:lvl1pPr marL="0" indent="0">
              <a:buNone/>
              <a:defRPr sz="3200" b="1"/>
            </a:lvl1pPr>
            <a:lvl2pPr marL="608918" indent="0">
              <a:buNone/>
              <a:defRPr sz="2700" b="1"/>
            </a:lvl2pPr>
            <a:lvl3pPr marL="1217836" indent="0">
              <a:buNone/>
              <a:defRPr sz="2400" b="1"/>
            </a:lvl3pPr>
            <a:lvl4pPr marL="1826754" indent="0">
              <a:buNone/>
              <a:defRPr sz="2200" b="1"/>
            </a:lvl4pPr>
            <a:lvl5pPr marL="2435672" indent="0">
              <a:buNone/>
              <a:defRPr sz="2200" b="1"/>
            </a:lvl5pPr>
            <a:lvl6pPr marL="3044590" indent="0">
              <a:buNone/>
              <a:defRPr sz="2200" b="1"/>
            </a:lvl6pPr>
            <a:lvl7pPr marL="3653508" indent="0">
              <a:buNone/>
              <a:defRPr sz="2200" b="1"/>
            </a:lvl7pPr>
            <a:lvl8pPr marL="4262426" indent="0">
              <a:buNone/>
              <a:defRPr sz="2200" b="1"/>
            </a:lvl8pPr>
            <a:lvl9pPr marL="4871344" indent="0">
              <a:buNone/>
              <a:defRPr sz="2200" b="1"/>
            </a:lvl9pPr>
          </a:lstStyle>
          <a:p>
            <a:pPr lvl="0"/>
            <a:r>
              <a:rPr lang="en-CA" smtClean="0"/>
              <a:t>Click to edit Master text styles</a:t>
            </a:r>
          </a:p>
        </p:txBody>
      </p:sp>
      <p:sp>
        <p:nvSpPr>
          <p:cNvPr id="4" name="Content Placeholder 3"/>
          <p:cNvSpPr>
            <a:spLocks noGrp="1"/>
          </p:cNvSpPr>
          <p:nvPr>
            <p:ph sz="half" idx="2"/>
          </p:nvPr>
        </p:nvSpPr>
        <p:spPr>
          <a:xfrm>
            <a:off x="608965" y="2896813"/>
            <a:ext cx="5381306" cy="5262896"/>
          </a:xfrm>
        </p:spPr>
        <p:txBody>
          <a:bodyPr/>
          <a:lstStyle>
            <a:lvl1pPr>
              <a:defRPr sz="3200"/>
            </a:lvl1pPr>
            <a:lvl2pPr>
              <a:defRPr sz="2700"/>
            </a:lvl2pPr>
            <a:lvl3pPr>
              <a:defRPr sz="2400"/>
            </a:lvl3pPr>
            <a:lvl4pPr>
              <a:defRPr sz="2200"/>
            </a:lvl4pPr>
            <a:lvl5pPr>
              <a:defRPr sz="2200"/>
            </a:lvl5pPr>
            <a:lvl6pPr>
              <a:defRPr sz="2200"/>
            </a:lvl6pPr>
            <a:lvl7pPr>
              <a:defRPr sz="2200"/>
            </a:lvl7pPr>
            <a:lvl8pPr>
              <a:defRPr sz="2200"/>
            </a:lvl8pPr>
            <a:lvl9pPr>
              <a:defRPr sz="22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Text Placeholder 4"/>
          <p:cNvSpPr>
            <a:spLocks noGrp="1"/>
          </p:cNvSpPr>
          <p:nvPr>
            <p:ph type="body" sz="quarter" idx="3"/>
          </p:nvPr>
        </p:nvSpPr>
        <p:spPr>
          <a:xfrm>
            <a:off x="6186916" y="2044685"/>
            <a:ext cx="5383420" cy="852127"/>
          </a:xfrm>
        </p:spPr>
        <p:txBody>
          <a:bodyPr anchor="b"/>
          <a:lstStyle>
            <a:lvl1pPr marL="0" indent="0">
              <a:buNone/>
              <a:defRPr sz="3200" b="1"/>
            </a:lvl1pPr>
            <a:lvl2pPr marL="608918" indent="0">
              <a:buNone/>
              <a:defRPr sz="2700" b="1"/>
            </a:lvl2pPr>
            <a:lvl3pPr marL="1217836" indent="0">
              <a:buNone/>
              <a:defRPr sz="2400" b="1"/>
            </a:lvl3pPr>
            <a:lvl4pPr marL="1826754" indent="0">
              <a:buNone/>
              <a:defRPr sz="2200" b="1"/>
            </a:lvl4pPr>
            <a:lvl5pPr marL="2435672" indent="0">
              <a:buNone/>
              <a:defRPr sz="2200" b="1"/>
            </a:lvl5pPr>
            <a:lvl6pPr marL="3044590" indent="0">
              <a:buNone/>
              <a:defRPr sz="2200" b="1"/>
            </a:lvl6pPr>
            <a:lvl7pPr marL="3653508" indent="0">
              <a:buNone/>
              <a:defRPr sz="2200" b="1"/>
            </a:lvl7pPr>
            <a:lvl8pPr marL="4262426" indent="0">
              <a:buNone/>
              <a:defRPr sz="2200" b="1"/>
            </a:lvl8pPr>
            <a:lvl9pPr marL="4871344" indent="0">
              <a:buNone/>
              <a:defRPr sz="2200" b="1"/>
            </a:lvl9pPr>
          </a:lstStyle>
          <a:p>
            <a:pPr lvl="0"/>
            <a:r>
              <a:rPr lang="en-CA" smtClean="0"/>
              <a:t>Click to edit Master text styles</a:t>
            </a:r>
          </a:p>
        </p:txBody>
      </p:sp>
      <p:sp>
        <p:nvSpPr>
          <p:cNvPr id="6" name="Content Placeholder 5"/>
          <p:cNvSpPr>
            <a:spLocks noGrp="1"/>
          </p:cNvSpPr>
          <p:nvPr>
            <p:ph sz="quarter" idx="4"/>
          </p:nvPr>
        </p:nvSpPr>
        <p:spPr>
          <a:xfrm>
            <a:off x="6186916" y="2896813"/>
            <a:ext cx="5383420" cy="5262896"/>
          </a:xfrm>
        </p:spPr>
        <p:txBody>
          <a:bodyPr/>
          <a:lstStyle>
            <a:lvl1pPr>
              <a:defRPr sz="3200"/>
            </a:lvl1pPr>
            <a:lvl2pPr>
              <a:defRPr sz="2700"/>
            </a:lvl2pPr>
            <a:lvl3pPr>
              <a:defRPr sz="2400"/>
            </a:lvl3pPr>
            <a:lvl4pPr>
              <a:defRPr sz="2200"/>
            </a:lvl4pPr>
            <a:lvl5pPr>
              <a:defRPr sz="2200"/>
            </a:lvl5pPr>
            <a:lvl6pPr>
              <a:defRPr sz="2200"/>
            </a:lvl6pPr>
            <a:lvl7pPr>
              <a:defRPr sz="2200"/>
            </a:lvl7pPr>
            <a:lvl8pPr>
              <a:defRPr sz="2200"/>
            </a:lvl8pPr>
            <a:lvl9pPr>
              <a:defRPr sz="22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7" name="Date Placeholder 6"/>
          <p:cNvSpPr>
            <a:spLocks noGrp="1"/>
          </p:cNvSpPr>
          <p:nvPr>
            <p:ph type="dt" sz="half" idx="10"/>
          </p:nvPr>
        </p:nvSpPr>
        <p:spPr/>
        <p:txBody>
          <a:bodyPr/>
          <a:lstStyle/>
          <a:p>
            <a:fld id="{B9B300CA-D8A8-094A-AD59-B5D22C218083}" type="datetime1">
              <a:rPr lang="en-CA" smtClean="0"/>
              <a:t>14-08-19</a:t>
            </a:fld>
            <a:endParaRPr lang="en-US" dirty="0"/>
          </a:p>
        </p:txBody>
      </p:sp>
      <p:sp>
        <p:nvSpPr>
          <p:cNvPr id="8" name="Footer Placeholder 7"/>
          <p:cNvSpPr>
            <a:spLocks noGrp="1"/>
          </p:cNvSpPr>
          <p:nvPr>
            <p:ph type="ftr" sz="quarter" idx="11"/>
          </p:nvPr>
        </p:nvSpPr>
        <p:spPr/>
        <p:txBody>
          <a:bodyPr/>
          <a:lstStyle/>
          <a:p>
            <a:r>
              <a:rPr lang="en-US" dirty="0" smtClean="0"/>
              <a:t>CADL03/6207, HND Stage 1, Final Project</a:t>
            </a:r>
            <a:endParaRPr lang="en-US" dirty="0"/>
          </a:p>
        </p:txBody>
      </p:sp>
      <p:sp>
        <p:nvSpPr>
          <p:cNvPr id="9" name="Slide Number Placeholder 8"/>
          <p:cNvSpPr>
            <a:spLocks noGrp="1"/>
          </p:cNvSpPr>
          <p:nvPr>
            <p:ph type="sldNum" sz="quarter" idx="12"/>
          </p:nvPr>
        </p:nvSpPr>
        <p:spPr/>
        <p:txBody>
          <a:bodyPr/>
          <a:lstStyle/>
          <a:p>
            <a:fld id="{D7601A72-B991-454A-943C-82A08AED3DD4}" type="slidenum">
              <a:rPr lang="en-US" smtClean="0"/>
              <a:t>‹#›</a:t>
            </a:fld>
            <a:endParaRPr lang="en-US" dirty="0"/>
          </a:p>
        </p:txBody>
      </p:sp>
    </p:spTree>
    <p:extLst>
      <p:ext uri="{BB962C8B-B14F-4D97-AF65-F5344CB8AC3E}">
        <p14:creationId xmlns:p14="http://schemas.microsoft.com/office/powerpoint/2010/main" val="1169621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8965" y="365802"/>
            <a:ext cx="10961370" cy="1522413"/>
          </a:xfrm>
          <a:prstGeom prst="rect">
            <a:avLst/>
          </a:prstGeom>
        </p:spPr>
        <p:txBody>
          <a:bodyPr/>
          <a:lstStyle/>
          <a:p>
            <a:r>
              <a:rPr lang="en-CA" smtClean="0"/>
              <a:t>Click to edit Master title style</a:t>
            </a:r>
            <a:endParaRPr lang="en-US"/>
          </a:p>
        </p:txBody>
      </p:sp>
      <p:sp>
        <p:nvSpPr>
          <p:cNvPr id="3" name="Date Placeholder 2"/>
          <p:cNvSpPr>
            <a:spLocks noGrp="1"/>
          </p:cNvSpPr>
          <p:nvPr>
            <p:ph type="dt" sz="half" idx="10"/>
          </p:nvPr>
        </p:nvSpPr>
        <p:spPr/>
        <p:txBody>
          <a:bodyPr/>
          <a:lstStyle/>
          <a:p>
            <a:fld id="{65CE8CB1-F464-EB47-AB8F-64D1751759ED}" type="datetime1">
              <a:rPr lang="en-CA" smtClean="0"/>
              <a:t>14-08-19</a:t>
            </a:fld>
            <a:endParaRPr lang="en-US" dirty="0"/>
          </a:p>
        </p:txBody>
      </p:sp>
      <p:sp>
        <p:nvSpPr>
          <p:cNvPr id="4" name="Footer Placeholder 3"/>
          <p:cNvSpPr>
            <a:spLocks noGrp="1"/>
          </p:cNvSpPr>
          <p:nvPr>
            <p:ph type="ftr" sz="quarter" idx="11"/>
          </p:nvPr>
        </p:nvSpPr>
        <p:spPr/>
        <p:txBody>
          <a:bodyPr/>
          <a:lstStyle/>
          <a:p>
            <a:r>
              <a:rPr lang="en-US" dirty="0" smtClean="0"/>
              <a:t>CADL03/6207, HND Stage 1, Final Project</a:t>
            </a:r>
            <a:endParaRPr lang="en-US" dirty="0"/>
          </a:p>
        </p:txBody>
      </p:sp>
      <p:sp>
        <p:nvSpPr>
          <p:cNvPr id="5" name="Slide Number Placeholder 4"/>
          <p:cNvSpPr>
            <a:spLocks noGrp="1"/>
          </p:cNvSpPr>
          <p:nvPr>
            <p:ph type="sldNum" sz="quarter" idx="12"/>
          </p:nvPr>
        </p:nvSpPr>
        <p:spPr/>
        <p:txBody>
          <a:bodyPr/>
          <a:lstStyle/>
          <a:p>
            <a:fld id="{D7601A72-B991-454A-943C-82A08AED3DD4}" type="slidenum">
              <a:rPr lang="en-US" smtClean="0"/>
              <a:t>‹#›</a:t>
            </a:fld>
            <a:endParaRPr lang="en-US" dirty="0"/>
          </a:p>
        </p:txBody>
      </p:sp>
    </p:spTree>
    <p:extLst>
      <p:ext uri="{BB962C8B-B14F-4D97-AF65-F5344CB8AC3E}">
        <p14:creationId xmlns:p14="http://schemas.microsoft.com/office/powerpoint/2010/main" val="1553971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FA11C8-E0C2-784B-8265-D036E00D35E5}" type="datetime1">
              <a:rPr lang="en-CA" smtClean="0"/>
              <a:t>14-08-19</a:t>
            </a:fld>
            <a:endParaRPr lang="en-US" dirty="0"/>
          </a:p>
        </p:txBody>
      </p:sp>
      <p:sp>
        <p:nvSpPr>
          <p:cNvPr id="3" name="Footer Placeholder 2"/>
          <p:cNvSpPr>
            <a:spLocks noGrp="1"/>
          </p:cNvSpPr>
          <p:nvPr>
            <p:ph type="ftr" sz="quarter" idx="11"/>
          </p:nvPr>
        </p:nvSpPr>
        <p:spPr/>
        <p:txBody>
          <a:bodyPr/>
          <a:lstStyle/>
          <a:p>
            <a:r>
              <a:rPr lang="en-US" dirty="0" smtClean="0"/>
              <a:t>CADL03/6207, HND Stage 1, Final Project</a:t>
            </a:r>
            <a:endParaRPr lang="en-US" dirty="0"/>
          </a:p>
        </p:txBody>
      </p:sp>
      <p:sp>
        <p:nvSpPr>
          <p:cNvPr id="4" name="Slide Number Placeholder 3"/>
          <p:cNvSpPr>
            <a:spLocks noGrp="1"/>
          </p:cNvSpPr>
          <p:nvPr>
            <p:ph type="sldNum" sz="quarter" idx="12"/>
          </p:nvPr>
        </p:nvSpPr>
        <p:spPr/>
        <p:txBody>
          <a:bodyPr/>
          <a:lstStyle/>
          <a:p>
            <a:fld id="{D7601A72-B991-454A-943C-82A08AED3DD4}" type="slidenum">
              <a:rPr lang="en-US" smtClean="0"/>
              <a:t>‹#›</a:t>
            </a:fld>
            <a:endParaRPr lang="en-US" dirty="0"/>
          </a:p>
        </p:txBody>
      </p:sp>
    </p:spTree>
    <p:extLst>
      <p:ext uri="{BB962C8B-B14F-4D97-AF65-F5344CB8AC3E}">
        <p14:creationId xmlns:p14="http://schemas.microsoft.com/office/powerpoint/2010/main" val="190840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8966" y="363687"/>
            <a:ext cx="4006906" cy="1547786"/>
          </a:xfrm>
          <a:prstGeom prst="rect">
            <a:avLst/>
          </a:prstGeom>
        </p:spPr>
        <p:txBody>
          <a:bodyPr anchor="b"/>
          <a:lstStyle>
            <a:lvl1pPr algn="l">
              <a:defRPr sz="2700" b="1"/>
            </a:lvl1pPr>
          </a:lstStyle>
          <a:p>
            <a:r>
              <a:rPr lang="en-CA" smtClean="0"/>
              <a:t>Click to edit Master title style</a:t>
            </a:r>
            <a:endParaRPr lang="en-US"/>
          </a:p>
        </p:txBody>
      </p:sp>
      <p:sp>
        <p:nvSpPr>
          <p:cNvPr id="3" name="Content Placeholder 2"/>
          <p:cNvSpPr>
            <a:spLocks noGrp="1"/>
          </p:cNvSpPr>
          <p:nvPr>
            <p:ph idx="1"/>
          </p:nvPr>
        </p:nvSpPr>
        <p:spPr>
          <a:xfrm>
            <a:off x="4761769" y="363690"/>
            <a:ext cx="6808567" cy="7796021"/>
          </a:xfrm>
        </p:spPr>
        <p:txBody>
          <a:bodyPr/>
          <a:lstStyle>
            <a:lvl1pPr>
              <a:defRPr sz="4300"/>
            </a:lvl1pPr>
            <a:lvl2pPr>
              <a:defRPr sz="3700"/>
            </a:lvl2pPr>
            <a:lvl3pPr>
              <a:defRPr sz="3200"/>
            </a:lvl3pPr>
            <a:lvl4pPr>
              <a:defRPr sz="2700"/>
            </a:lvl4pPr>
            <a:lvl5pPr>
              <a:defRPr sz="2700"/>
            </a:lvl5pPr>
            <a:lvl6pPr>
              <a:defRPr sz="2700"/>
            </a:lvl6pPr>
            <a:lvl7pPr>
              <a:defRPr sz="2700"/>
            </a:lvl7pPr>
            <a:lvl8pPr>
              <a:defRPr sz="2700"/>
            </a:lvl8pPr>
            <a:lvl9pPr>
              <a:defRPr sz="27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Text Placeholder 3"/>
          <p:cNvSpPr>
            <a:spLocks noGrp="1"/>
          </p:cNvSpPr>
          <p:nvPr>
            <p:ph type="body" sz="half" idx="2"/>
          </p:nvPr>
        </p:nvSpPr>
        <p:spPr>
          <a:xfrm>
            <a:off x="608966" y="1911476"/>
            <a:ext cx="4006906" cy="6248235"/>
          </a:xfrm>
        </p:spPr>
        <p:txBody>
          <a:bodyPr/>
          <a:lstStyle>
            <a:lvl1pPr marL="0" indent="0">
              <a:buNone/>
              <a:defRPr sz="1900"/>
            </a:lvl1pPr>
            <a:lvl2pPr marL="608918" indent="0">
              <a:buNone/>
              <a:defRPr sz="1700"/>
            </a:lvl2pPr>
            <a:lvl3pPr marL="1217836" indent="0">
              <a:buNone/>
              <a:defRPr sz="1300"/>
            </a:lvl3pPr>
            <a:lvl4pPr marL="1826754" indent="0">
              <a:buNone/>
              <a:defRPr sz="1100"/>
            </a:lvl4pPr>
            <a:lvl5pPr marL="2435672" indent="0">
              <a:buNone/>
              <a:defRPr sz="1100"/>
            </a:lvl5pPr>
            <a:lvl6pPr marL="3044590" indent="0">
              <a:buNone/>
              <a:defRPr sz="1100"/>
            </a:lvl6pPr>
            <a:lvl7pPr marL="3653508" indent="0">
              <a:buNone/>
              <a:defRPr sz="1100"/>
            </a:lvl7pPr>
            <a:lvl8pPr marL="4262426" indent="0">
              <a:buNone/>
              <a:defRPr sz="1100"/>
            </a:lvl8pPr>
            <a:lvl9pPr marL="4871344" indent="0">
              <a:buNone/>
              <a:defRPr sz="11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281AD52D-DDC3-D249-B7BF-AB3BBF61F15A}" type="datetime1">
              <a:rPr lang="en-CA" smtClean="0"/>
              <a:t>14-08-19</a:t>
            </a:fld>
            <a:endParaRPr lang="en-US" dirty="0"/>
          </a:p>
        </p:txBody>
      </p:sp>
      <p:sp>
        <p:nvSpPr>
          <p:cNvPr id="6" name="Footer Placeholder 5"/>
          <p:cNvSpPr>
            <a:spLocks noGrp="1"/>
          </p:cNvSpPr>
          <p:nvPr>
            <p:ph type="ftr" sz="quarter" idx="11"/>
          </p:nvPr>
        </p:nvSpPr>
        <p:spPr/>
        <p:txBody>
          <a:bodyPr/>
          <a:lstStyle/>
          <a:p>
            <a:r>
              <a:rPr lang="en-US" dirty="0" smtClean="0"/>
              <a:t>CADL03/6207, HND Stage 1, Final Project</a:t>
            </a:r>
            <a:endParaRPr lang="en-US" dirty="0"/>
          </a:p>
        </p:txBody>
      </p:sp>
      <p:sp>
        <p:nvSpPr>
          <p:cNvPr id="7" name="Slide Number Placeholder 6"/>
          <p:cNvSpPr>
            <a:spLocks noGrp="1"/>
          </p:cNvSpPr>
          <p:nvPr>
            <p:ph type="sldNum" sz="quarter" idx="12"/>
          </p:nvPr>
        </p:nvSpPr>
        <p:spPr/>
        <p:txBody>
          <a:bodyPr/>
          <a:lstStyle/>
          <a:p>
            <a:fld id="{D7601A72-B991-454A-943C-82A08AED3DD4}" type="slidenum">
              <a:rPr lang="en-US" smtClean="0"/>
              <a:t>‹#›</a:t>
            </a:fld>
            <a:endParaRPr lang="en-US" dirty="0"/>
          </a:p>
        </p:txBody>
      </p:sp>
    </p:spTree>
    <p:extLst>
      <p:ext uri="{BB962C8B-B14F-4D97-AF65-F5344CB8AC3E}">
        <p14:creationId xmlns:p14="http://schemas.microsoft.com/office/powerpoint/2010/main" val="2235044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7228" y="6394132"/>
            <a:ext cx="7307580" cy="754864"/>
          </a:xfrm>
          <a:prstGeom prst="rect">
            <a:avLst/>
          </a:prstGeom>
        </p:spPr>
        <p:txBody>
          <a:bodyPr anchor="b"/>
          <a:lstStyle>
            <a:lvl1pPr algn="l">
              <a:defRPr sz="2700" b="1"/>
            </a:lvl1pPr>
          </a:lstStyle>
          <a:p>
            <a:r>
              <a:rPr lang="en-CA" smtClean="0"/>
              <a:t>Click to edit Master title style</a:t>
            </a:r>
            <a:endParaRPr lang="en-US"/>
          </a:p>
        </p:txBody>
      </p:sp>
      <p:sp>
        <p:nvSpPr>
          <p:cNvPr id="3" name="Picture Placeholder 2"/>
          <p:cNvSpPr>
            <a:spLocks noGrp="1"/>
          </p:cNvSpPr>
          <p:nvPr>
            <p:ph type="pic" idx="1"/>
          </p:nvPr>
        </p:nvSpPr>
        <p:spPr>
          <a:xfrm>
            <a:off x="2387228" y="816182"/>
            <a:ext cx="7307580" cy="5480685"/>
          </a:xfrm>
        </p:spPr>
        <p:txBody>
          <a:bodyPr/>
          <a:lstStyle>
            <a:lvl1pPr marL="0" indent="0">
              <a:buNone/>
              <a:defRPr sz="4300"/>
            </a:lvl1pPr>
            <a:lvl2pPr marL="608918" indent="0">
              <a:buNone/>
              <a:defRPr sz="3700"/>
            </a:lvl2pPr>
            <a:lvl3pPr marL="1217836" indent="0">
              <a:buNone/>
              <a:defRPr sz="3200"/>
            </a:lvl3pPr>
            <a:lvl4pPr marL="1826754" indent="0">
              <a:buNone/>
              <a:defRPr sz="2700"/>
            </a:lvl4pPr>
            <a:lvl5pPr marL="2435672" indent="0">
              <a:buNone/>
              <a:defRPr sz="2700"/>
            </a:lvl5pPr>
            <a:lvl6pPr marL="3044590" indent="0">
              <a:buNone/>
              <a:defRPr sz="2700"/>
            </a:lvl6pPr>
            <a:lvl7pPr marL="3653508" indent="0">
              <a:buNone/>
              <a:defRPr sz="2700"/>
            </a:lvl7pPr>
            <a:lvl8pPr marL="4262426" indent="0">
              <a:buNone/>
              <a:defRPr sz="2700"/>
            </a:lvl8pPr>
            <a:lvl9pPr marL="4871344" indent="0">
              <a:buNone/>
              <a:defRPr sz="2700"/>
            </a:lvl9pPr>
          </a:lstStyle>
          <a:p>
            <a:endParaRPr lang="en-US" dirty="0"/>
          </a:p>
        </p:txBody>
      </p:sp>
      <p:sp>
        <p:nvSpPr>
          <p:cNvPr id="4" name="Text Placeholder 3"/>
          <p:cNvSpPr>
            <a:spLocks noGrp="1"/>
          </p:cNvSpPr>
          <p:nvPr>
            <p:ph type="body" sz="half" idx="2"/>
          </p:nvPr>
        </p:nvSpPr>
        <p:spPr>
          <a:xfrm>
            <a:off x="2387228" y="7148996"/>
            <a:ext cx="7307580" cy="1072031"/>
          </a:xfrm>
        </p:spPr>
        <p:txBody>
          <a:bodyPr/>
          <a:lstStyle>
            <a:lvl1pPr marL="0" indent="0">
              <a:buNone/>
              <a:defRPr sz="1900"/>
            </a:lvl1pPr>
            <a:lvl2pPr marL="608918" indent="0">
              <a:buNone/>
              <a:defRPr sz="1700"/>
            </a:lvl2pPr>
            <a:lvl3pPr marL="1217836" indent="0">
              <a:buNone/>
              <a:defRPr sz="1300"/>
            </a:lvl3pPr>
            <a:lvl4pPr marL="1826754" indent="0">
              <a:buNone/>
              <a:defRPr sz="1100"/>
            </a:lvl4pPr>
            <a:lvl5pPr marL="2435672" indent="0">
              <a:buNone/>
              <a:defRPr sz="1100"/>
            </a:lvl5pPr>
            <a:lvl6pPr marL="3044590" indent="0">
              <a:buNone/>
              <a:defRPr sz="1100"/>
            </a:lvl6pPr>
            <a:lvl7pPr marL="3653508" indent="0">
              <a:buNone/>
              <a:defRPr sz="1100"/>
            </a:lvl7pPr>
            <a:lvl8pPr marL="4262426" indent="0">
              <a:buNone/>
              <a:defRPr sz="1100"/>
            </a:lvl8pPr>
            <a:lvl9pPr marL="4871344" indent="0">
              <a:buNone/>
              <a:defRPr sz="11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5BFA78FA-AA6A-5D4A-953D-CE942110678F}" type="datetime1">
              <a:rPr lang="en-CA" smtClean="0"/>
              <a:t>14-08-19</a:t>
            </a:fld>
            <a:endParaRPr lang="en-US" dirty="0"/>
          </a:p>
        </p:txBody>
      </p:sp>
      <p:sp>
        <p:nvSpPr>
          <p:cNvPr id="6" name="Footer Placeholder 5"/>
          <p:cNvSpPr>
            <a:spLocks noGrp="1"/>
          </p:cNvSpPr>
          <p:nvPr>
            <p:ph type="ftr" sz="quarter" idx="11"/>
          </p:nvPr>
        </p:nvSpPr>
        <p:spPr/>
        <p:txBody>
          <a:bodyPr/>
          <a:lstStyle/>
          <a:p>
            <a:r>
              <a:rPr lang="en-US" dirty="0" smtClean="0"/>
              <a:t>CADL03/6207, HND Stage 1, Final Project</a:t>
            </a:r>
            <a:endParaRPr lang="en-US" dirty="0"/>
          </a:p>
        </p:txBody>
      </p:sp>
      <p:sp>
        <p:nvSpPr>
          <p:cNvPr id="7" name="Slide Number Placeholder 6"/>
          <p:cNvSpPr>
            <a:spLocks noGrp="1"/>
          </p:cNvSpPr>
          <p:nvPr>
            <p:ph type="sldNum" sz="quarter" idx="12"/>
          </p:nvPr>
        </p:nvSpPr>
        <p:spPr/>
        <p:txBody>
          <a:bodyPr/>
          <a:lstStyle/>
          <a:p>
            <a:fld id="{D7601A72-B991-454A-943C-82A08AED3DD4}" type="slidenum">
              <a:rPr lang="en-US" smtClean="0"/>
              <a:t>‹#›</a:t>
            </a:fld>
            <a:endParaRPr lang="en-US" dirty="0"/>
          </a:p>
        </p:txBody>
      </p:sp>
    </p:spTree>
    <p:extLst>
      <p:ext uri="{BB962C8B-B14F-4D97-AF65-F5344CB8AC3E}">
        <p14:creationId xmlns:p14="http://schemas.microsoft.com/office/powerpoint/2010/main" val="240623984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4" Type="http://schemas.microsoft.com/office/2007/relationships/hdphoto" Target="../media/hdphoto1.wdp"/><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8965" y="2131380"/>
            <a:ext cx="10961370" cy="6028331"/>
          </a:xfrm>
          <a:prstGeom prst="rect">
            <a:avLst/>
          </a:prstGeom>
        </p:spPr>
        <p:txBody>
          <a:bodyPr vert="horz" lIns="121784" tIns="60891" rIns="121784" bIns="60891"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2"/>
          </p:nvPr>
        </p:nvSpPr>
        <p:spPr>
          <a:xfrm>
            <a:off x="608966" y="8466307"/>
            <a:ext cx="2841837" cy="486326"/>
          </a:xfrm>
          <a:prstGeom prst="rect">
            <a:avLst/>
          </a:prstGeom>
        </p:spPr>
        <p:txBody>
          <a:bodyPr vert="horz" lIns="121784" tIns="60891" rIns="121784" bIns="60891" rtlCol="0" anchor="ctr"/>
          <a:lstStyle>
            <a:lvl1pPr algn="l">
              <a:defRPr sz="1700">
                <a:solidFill>
                  <a:schemeClr val="tx1">
                    <a:tint val="75000"/>
                  </a:schemeClr>
                </a:solidFill>
              </a:defRPr>
            </a:lvl1pPr>
          </a:lstStyle>
          <a:p>
            <a:fld id="{D2C86F1F-E793-654A-856E-CB15C2727848}" type="datetime1">
              <a:rPr lang="en-CA" smtClean="0"/>
              <a:t>14-08-19</a:t>
            </a:fld>
            <a:endParaRPr lang="en-US" dirty="0"/>
          </a:p>
        </p:txBody>
      </p:sp>
      <p:sp>
        <p:nvSpPr>
          <p:cNvPr id="5" name="Footer Placeholder 4"/>
          <p:cNvSpPr>
            <a:spLocks noGrp="1"/>
          </p:cNvSpPr>
          <p:nvPr>
            <p:ph type="ftr" sz="quarter" idx="3"/>
          </p:nvPr>
        </p:nvSpPr>
        <p:spPr>
          <a:xfrm>
            <a:off x="4300961" y="8595170"/>
            <a:ext cx="3856778" cy="486326"/>
          </a:xfrm>
          <a:prstGeom prst="rect">
            <a:avLst/>
          </a:prstGeom>
        </p:spPr>
        <p:txBody>
          <a:bodyPr vert="horz" lIns="121784" tIns="60891" rIns="121784" bIns="60891" rtlCol="0" anchor="ctr"/>
          <a:lstStyle>
            <a:lvl1pPr algn="ctr">
              <a:defRPr sz="1400">
                <a:solidFill>
                  <a:schemeClr val="tx1">
                    <a:tint val="75000"/>
                  </a:schemeClr>
                </a:solidFill>
                <a:latin typeface="Eurostile"/>
                <a:cs typeface="Eurostile"/>
              </a:defRPr>
            </a:lvl1pPr>
          </a:lstStyle>
          <a:p>
            <a:r>
              <a:rPr lang="en-US" dirty="0" smtClean="0"/>
              <a:t>CADL03/6207, HND Stage 1, Final Project</a:t>
            </a:r>
            <a:endParaRPr lang="en-US" dirty="0"/>
          </a:p>
        </p:txBody>
      </p:sp>
      <p:sp>
        <p:nvSpPr>
          <p:cNvPr id="6" name="Slide Number Placeholder 5"/>
          <p:cNvSpPr>
            <a:spLocks noGrp="1"/>
          </p:cNvSpPr>
          <p:nvPr>
            <p:ph type="sldNum" sz="quarter" idx="4"/>
          </p:nvPr>
        </p:nvSpPr>
        <p:spPr>
          <a:xfrm>
            <a:off x="9167924" y="8584649"/>
            <a:ext cx="2841837" cy="486326"/>
          </a:xfrm>
          <a:prstGeom prst="rect">
            <a:avLst/>
          </a:prstGeom>
        </p:spPr>
        <p:txBody>
          <a:bodyPr vert="horz" lIns="121784" tIns="60891" rIns="121784" bIns="60891" rtlCol="0" anchor="ctr"/>
          <a:lstStyle>
            <a:lvl1pPr algn="r">
              <a:defRPr sz="1200">
                <a:solidFill>
                  <a:schemeClr val="tx1">
                    <a:tint val="75000"/>
                  </a:schemeClr>
                </a:solidFill>
                <a:latin typeface="Eurostile"/>
                <a:cs typeface="Eurostile"/>
              </a:defRPr>
            </a:lvl1pPr>
          </a:lstStyle>
          <a:p>
            <a:fld id="{D7601A72-B991-454A-943C-82A08AED3DD4}" type="slidenum">
              <a:rPr lang="en-US" smtClean="0"/>
              <a:pPr/>
              <a:t>‹#›</a:t>
            </a:fld>
            <a:endParaRPr lang="en-US" dirty="0"/>
          </a:p>
        </p:txBody>
      </p:sp>
      <p:pic>
        <p:nvPicPr>
          <p:cNvPr id="7" name="Picture 6" descr="good for now.png"/>
          <p:cNvPicPr>
            <a:picLocks noChangeAspect="1"/>
          </p:cNvPicPr>
          <p:nvPr userDrawn="1"/>
        </p:nvPicPr>
        <p:blipFill>
          <a:blip r:embed="rId13">
            <a:grayscl/>
            <a:alphaModFix amt="79000"/>
            <a:extLst>
              <a:ext uri="{BEBA8EAE-BF5A-486C-A8C5-ECC9F3942E4B}">
                <a14:imgProps xmlns:a14="http://schemas.microsoft.com/office/drawing/2010/main">
                  <a14:imgLayer r:embed="rId14">
                    <a14:imgEffect>
                      <a14:artisticGlass/>
                    </a14:imgEffect>
                    <a14:imgEffect>
                      <a14:sharpenSoften amount="100000"/>
                    </a14:imgEffect>
                    <a14:imgEffect>
                      <a14:colorTemperature colorTemp="6609"/>
                    </a14:imgEffect>
                    <a14:imgEffect>
                      <a14:saturation sat="200000"/>
                    </a14:imgEffect>
                    <a14:imgEffect>
                      <a14:brightnessContrast bright="48000" contrast="-70000"/>
                    </a14:imgEffect>
                  </a14:imgLayer>
                </a14:imgProps>
              </a:ext>
              <a:ext uri="{28A0092B-C50C-407E-A947-70E740481C1C}">
                <a14:useLocalDpi xmlns:a14="http://schemas.microsoft.com/office/drawing/2010/main" val="0"/>
              </a:ext>
            </a:extLst>
          </a:blip>
          <a:stretch>
            <a:fillRect/>
          </a:stretch>
        </p:blipFill>
        <p:spPr>
          <a:xfrm>
            <a:off x="334552" y="225864"/>
            <a:ext cx="1872000" cy="986238"/>
          </a:xfrm>
          <a:prstGeom prst="rect">
            <a:avLst/>
          </a:prstGeom>
          <a:effectLst>
            <a:outerShdw blurRad="50800" dist="38100" dir="2700000" algn="tl" rotWithShape="0">
              <a:srgbClr val="000000">
                <a:alpha val="43000"/>
              </a:srgbClr>
            </a:outerShdw>
          </a:effectLst>
        </p:spPr>
      </p:pic>
      <p:sp>
        <p:nvSpPr>
          <p:cNvPr id="8" name="TextBox 7"/>
          <p:cNvSpPr txBox="1"/>
          <p:nvPr userDrawn="1"/>
        </p:nvSpPr>
        <p:spPr>
          <a:xfrm>
            <a:off x="9578384" y="175065"/>
            <a:ext cx="2329142" cy="954107"/>
          </a:xfrm>
          <a:prstGeom prst="rect">
            <a:avLst/>
          </a:prstGeom>
          <a:noFill/>
          <a:ln>
            <a:gradFill flip="none" rotWithShape="1">
              <a:gsLst>
                <a:gs pos="80000">
                  <a:schemeClr val="tx1"/>
                </a:gs>
                <a:gs pos="100000">
                  <a:srgbClr val="FFFFFF"/>
                </a:gs>
              </a:gsLst>
              <a:path path="shape">
                <a:fillToRect l="50000" t="50000" r="50000" b="50000"/>
              </a:path>
              <a:tileRect/>
            </a:gradFill>
          </a:ln>
        </p:spPr>
        <p:txBody>
          <a:bodyPr wrap="square" rtlCol="0">
            <a:spAutoFit/>
          </a:bodyPr>
          <a:lstStyle/>
          <a:p>
            <a:r>
              <a:rPr lang="en-US" sz="1400" b="1" i="1" dirty="0">
                <a:latin typeface="Graphite Std"/>
                <a:cs typeface="Graphite Std"/>
              </a:rPr>
              <a:t>Ria Thompson, </a:t>
            </a:r>
            <a:r>
              <a:rPr lang="en-US" sz="1400" b="1" i="1" dirty="0" smtClean="0">
                <a:latin typeface="Graphite Std"/>
                <a:cs typeface="Graphite Std"/>
              </a:rPr>
              <a:t>DenDesignery</a:t>
            </a:r>
            <a:r>
              <a:rPr lang="en-US" sz="1400" b="1" i="1" dirty="0">
                <a:latin typeface="Graphite Std"/>
                <a:cs typeface="Graphite Std"/>
              </a:rPr>
              <a:t/>
            </a:r>
            <a:br>
              <a:rPr lang="en-US" sz="1400" b="1" i="1" dirty="0">
                <a:latin typeface="Graphite Std"/>
                <a:cs typeface="Graphite Std"/>
              </a:rPr>
            </a:br>
            <a:r>
              <a:rPr lang="en-US" sz="1400" b="1" i="1" dirty="0">
                <a:latin typeface="Graphite Std"/>
                <a:cs typeface="Graphite Std"/>
              </a:rPr>
              <a:t>+647 500 6518</a:t>
            </a:r>
            <a:br>
              <a:rPr lang="en-US" sz="1400" b="1" i="1" dirty="0">
                <a:latin typeface="Graphite Std"/>
                <a:cs typeface="Graphite Std"/>
              </a:rPr>
            </a:br>
            <a:r>
              <a:rPr lang="en-US" sz="1400" b="1" i="1" dirty="0" err="1">
                <a:latin typeface="Graphite Std"/>
                <a:cs typeface="Graphite Std"/>
              </a:rPr>
              <a:t>ria@</a:t>
            </a:r>
            <a:r>
              <a:rPr lang="en-US" sz="1400" b="1" i="1" dirty="0" err="1" smtClean="0">
                <a:latin typeface="Graphite Std"/>
                <a:cs typeface="Graphite Std"/>
              </a:rPr>
              <a:t>dendesignery.com</a:t>
            </a:r>
            <a:r>
              <a:rPr lang="en-US" sz="1400" b="1" i="1" dirty="0">
                <a:latin typeface="Graphite Std"/>
                <a:cs typeface="Graphite Std"/>
              </a:rPr>
              <a:t/>
            </a:r>
            <a:br>
              <a:rPr lang="en-US" sz="1400" b="1" i="1" dirty="0">
                <a:latin typeface="Graphite Std"/>
                <a:cs typeface="Graphite Std"/>
              </a:rPr>
            </a:br>
            <a:r>
              <a:rPr lang="en-US" sz="1400" b="1" i="1" dirty="0" err="1">
                <a:latin typeface="Graphite Std"/>
                <a:cs typeface="Graphite Std"/>
              </a:rPr>
              <a:t>www.dendesignery.com</a:t>
            </a:r>
            <a:endParaRPr lang="en-US" sz="1400" b="1" i="1" dirty="0">
              <a:latin typeface="Graphite Std"/>
              <a:cs typeface="Graphite Std"/>
            </a:endParaRPr>
          </a:p>
        </p:txBody>
      </p:sp>
      <p:sp>
        <p:nvSpPr>
          <p:cNvPr id="9" name="Rectangle 8"/>
          <p:cNvSpPr/>
          <p:nvPr userDrawn="1"/>
        </p:nvSpPr>
        <p:spPr>
          <a:xfrm>
            <a:off x="3996387" y="463896"/>
            <a:ext cx="3970852" cy="415498"/>
          </a:xfrm>
          <a:prstGeom prst="rect">
            <a:avLst/>
          </a:prstGeom>
        </p:spPr>
        <p:txBody>
          <a:bodyPr wrap="square">
            <a:spAutoFit/>
          </a:bodyPr>
          <a:lstStyle/>
          <a:p>
            <a:r>
              <a:rPr lang="en-US" sz="2100" i="1" dirty="0" smtClean="0">
                <a:latin typeface="Eurostile"/>
                <a:cs typeface="Eurostile"/>
              </a:rPr>
              <a:t>KITCHEN FITTERS SPECIFICATION</a:t>
            </a:r>
            <a:endParaRPr lang="en-US" sz="1600" dirty="0"/>
          </a:p>
        </p:txBody>
      </p:sp>
    </p:spTree>
    <p:extLst>
      <p:ext uri="{BB962C8B-B14F-4D97-AF65-F5344CB8AC3E}">
        <p14:creationId xmlns:p14="http://schemas.microsoft.com/office/powerpoint/2010/main" val="30049990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608918" rtl="0" eaLnBrk="1" latinLnBrk="0" hangingPunct="1">
        <a:spcBef>
          <a:spcPct val="0"/>
        </a:spcBef>
        <a:buNone/>
        <a:defRPr sz="5800" kern="1200">
          <a:solidFill>
            <a:schemeClr val="tx1"/>
          </a:solidFill>
          <a:latin typeface="+mj-lt"/>
          <a:ea typeface="+mj-ea"/>
          <a:cs typeface="+mj-cs"/>
        </a:defRPr>
      </a:lvl1pPr>
    </p:titleStyle>
    <p:bodyStyle>
      <a:lvl1pPr marL="456689" indent="-456689" algn="l" defTabSz="608918" rtl="0" eaLnBrk="1" latinLnBrk="0" hangingPunct="1">
        <a:spcBef>
          <a:spcPct val="20000"/>
        </a:spcBef>
        <a:buFont typeface="Arial"/>
        <a:buChar char="•"/>
        <a:defRPr sz="4300" kern="1200">
          <a:solidFill>
            <a:schemeClr val="tx1"/>
          </a:solidFill>
          <a:latin typeface="+mn-lt"/>
          <a:ea typeface="+mn-ea"/>
          <a:cs typeface="+mn-cs"/>
        </a:defRPr>
      </a:lvl1pPr>
      <a:lvl2pPr marL="989491" indent="-380573" algn="l" defTabSz="608918" rtl="0" eaLnBrk="1" latinLnBrk="0" hangingPunct="1">
        <a:spcBef>
          <a:spcPct val="20000"/>
        </a:spcBef>
        <a:buFont typeface="Arial"/>
        <a:buChar char="–"/>
        <a:defRPr sz="3700" kern="1200">
          <a:solidFill>
            <a:schemeClr val="tx1"/>
          </a:solidFill>
          <a:latin typeface="+mn-lt"/>
          <a:ea typeface="+mn-ea"/>
          <a:cs typeface="+mn-cs"/>
        </a:defRPr>
      </a:lvl2pPr>
      <a:lvl3pPr marL="1522296" indent="-304458" algn="l" defTabSz="608918" rtl="0" eaLnBrk="1" latinLnBrk="0" hangingPunct="1">
        <a:spcBef>
          <a:spcPct val="20000"/>
        </a:spcBef>
        <a:buFont typeface="Arial"/>
        <a:buChar char="•"/>
        <a:defRPr sz="3200" kern="1200">
          <a:solidFill>
            <a:schemeClr val="tx1"/>
          </a:solidFill>
          <a:latin typeface="+mn-lt"/>
          <a:ea typeface="+mn-ea"/>
          <a:cs typeface="+mn-cs"/>
        </a:defRPr>
      </a:lvl3pPr>
      <a:lvl4pPr marL="2131212" indent="-304458" algn="l" defTabSz="608918" rtl="0" eaLnBrk="1" latinLnBrk="0" hangingPunct="1">
        <a:spcBef>
          <a:spcPct val="20000"/>
        </a:spcBef>
        <a:buFont typeface="Arial"/>
        <a:buChar char="–"/>
        <a:defRPr sz="2700" kern="1200">
          <a:solidFill>
            <a:schemeClr val="tx1"/>
          </a:solidFill>
          <a:latin typeface="+mn-lt"/>
          <a:ea typeface="+mn-ea"/>
          <a:cs typeface="+mn-cs"/>
        </a:defRPr>
      </a:lvl4pPr>
      <a:lvl5pPr marL="2740130" indent="-304458" algn="l" defTabSz="608918" rtl="0" eaLnBrk="1" latinLnBrk="0" hangingPunct="1">
        <a:spcBef>
          <a:spcPct val="20000"/>
        </a:spcBef>
        <a:buFont typeface="Arial"/>
        <a:buChar char="»"/>
        <a:defRPr sz="2700" kern="1200">
          <a:solidFill>
            <a:schemeClr val="tx1"/>
          </a:solidFill>
          <a:latin typeface="+mn-lt"/>
          <a:ea typeface="+mn-ea"/>
          <a:cs typeface="+mn-cs"/>
        </a:defRPr>
      </a:lvl5pPr>
      <a:lvl6pPr marL="3349049" indent="-304458" algn="l" defTabSz="608918" rtl="0" eaLnBrk="1" latinLnBrk="0" hangingPunct="1">
        <a:spcBef>
          <a:spcPct val="20000"/>
        </a:spcBef>
        <a:buFont typeface="Arial"/>
        <a:buChar char="•"/>
        <a:defRPr sz="2700" kern="1200">
          <a:solidFill>
            <a:schemeClr val="tx1"/>
          </a:solidFill>
          <a:latin typeface="+mn-lt"/>
          <a:ea typeface="+mn-ea"/>
          <a:cs typeface="+mn-cs"/>
        </a:defRPr>
      </a:lvl6pPr>
      <a:lvl7pPr marL="3957966" indent="-304458" algn="l" defTabSz="608918" rtl="0" eaLnBrk="1" latinLnBrk="0" hangingPunct="1">
        <a:spcBef>
          <a:spcPct val="20000"/>
        </a:spcBef>
        <a:buFont typeface="Arial"/>
        <a:buChar char="•"/>
        <a:defRPr sz="2700" kern="1200">
          <a:solidFill>
            <a:schemeClr val="tx1"/>
          </a:solidFill>
          <a:latin typeface="+mn-lt"/>
          <a:ea typeface="+mn-ea"/>
          <a:cs typeface="+mn-cs"/>
        </a:defRPr>
      </a:lvl7pPr>
      <a:lvl8pPr marL="4566884" indent="-304458" algn="l" defTabSz="608918" rtl="0" eaLnBrk="1" latinLnBrk="0" hangingPunct="1">
        <a:spcBef>
          <a:spcPct val="20000"/>
        </a:spcBef>
        <a:buFont typeface="Arial"/>
        <a:buChar char="•"/>
        <a:defRPr sz="2700" kern="1200">
          <a:solidFill>
            <a:schemeClr val="tx1"/>
          </a:solidFill>
          <a:latin typeface="+mn-lt"/>
          <a:ea typeface="+mn-ea"/>
          <a:cs typeface="+mn-cs"/>
        </a:defRPr>
      </a:lvl8pPr>
      <a:lvl9pPr marL="5175803" indent="-304458" algn="l" defTabSz="608918" rtl="0" eaLnBrk="1" latinLnBrk="0" hangingPunct="1">
        <a:spcBef>
          <a:spcPct val="20000"/>
        </a:spcBef>
        <a:buFont typeface="Arial"/>
        <a:buChar char="•"/>
        <a:defRPr sz="2700" kern="1200">
          <a:solidFill>
            <a:schemeClr val="tx1"/>
          </a:solidFill>
          <a:latin typeface="+mn-lt"/>
          <a:ea typeface="+mn-ea"/>
          <a:cs typeface="+mn-cs"/>
        </a:defRPr>
      </a:lvl9pPr>
    </p:bodyStyle>
    <p:otherStyle>
      <a:defPPr>
        <a:defRPr lang="en-US"/>
      </a:defPPr>
      <a:lvl1pPr marL="0" algn="l" defTabSz="608918" rtl="0" eaLnBrk="1" latinLnBrk="0" hangingPunct="1">
        <a:defRPr sz="2400" kern="1200">
          <a:solidFill>
            <a:schemeClr val="tx1"/>
          </a:solidFill>
          <a:latin typeface="+mn-lt"/>
          <a:ea typeface="+mn-ea"/>
          <a:cs typeface="+mn-cs"/>
        </a:defRPr>
      </a:lvl1pPr>
      <a:lvl2pPr marL="608918" algn="l" defTabSz="608918" rtl="0" eaLnBrk="1" latinLnBrk="0" hangingPunct="1">
        <a:defRPr sz="2400" kern="1200">
          <a:solidFill>
            <a:schemeClr val="tx1"/>
          </a:solidFill>
          <a:latin typeface="+mn-lt"/>
          <a:ea typeface="+mn-ea"/>
          <a:cs typeface="+mn-cs"/>
        </a:defRPr>
      </a:lvl2pPr>
      <a:lvl3pPr marL="1217836" algn="l" defTabSz="608918" rtl="0" eaLnBrk="1" latinLnBrk="0" hangingPunct="1">
        <a:defRPr sz="2400" kern="1200">
          <a:solidFill>
            <a:schemeClr val="tx1"/>
          </a:solidFill>
          <a:latin typeface="+mn-lt"/>
          <a:ea typeface="+mn-ea"/>
          <a:cs typeface="+mn-cs"/>
        </a:defRPr>
      </a:lvl3pPr>
      <a:lvl4pPr marL="1826754" algn="l" defTabSz="608918" rtl="0" eaLnBrk="1" latinLnBrk="0" hangingPunct="1">
        <a:defRPr sz="2400" kern="1200">
          <a:solidFill>
            <a:schemeClr val="tx1"/>
          </a:solidFill>
          <a:latin typeface="+mn-lt"/>
          <a:ea typeface="+mn-ea"/>
          <a:cs typeface="+mn-cs"/>
        </a:defRPr>
      </a:lvl4pPr>
      <a:lvl5pPr marL="2435672" algn="l" defTabSz="608918" rtl="0" eaLnBrk="1" latinLnBrk="0" hangingPunct="1">
        <a:defRPr sz="2400" kern="1200">
          <a:solidFill>
            <a:schemeClr val="tx1"/>
          </a:solidFill>
          <a:latin typeface="+mn-lt"/>
          <a:ea typeface="+mn-ea"/>
          <a:cs typeface="+mn-cs"/>
        </a:defRPr>
      </a:lvl5pPr>
      <a:lvl6pPr marL="3044590" algn="l" defTabSz="608918" rtl="0" eaLnBrk="1" latinLnBrk="0" hangingPunct="1">
        <a:defRPr sz="2400" kern="1200">
          <a:solidFill>
            <a:schemeClr val="tx1"/>
          </a:solidFill>
          <a:latin typeface="+mn-lt"/>
          <a:ea typeface="+mn-ea"/>
          <a:cs typeface="+mn-cs"/>
        </a:defRPr>
      </a:lvl6pPr>
      <a:lvl7pPr marL="3653508" algn="l" defTabSz="608918" rtl="0" eaLnBrk="1" latinLnBrk="0" hangingPunct="1">
        <a:defRPr sz="2400" kern="1200">
          <a:solidFill>
            <a:schemeClr val="tx1"/>
          </a:solidFill>
          <a:latin typeface="+mn-lt"/>
          <a:ea typeface="+mn-ea"/>
          <a:cs typeface="+mn-cs"/>
        </a:defRPr>
      </a:lvl7pPr>
      <a:lvl8pPr marL="4262426" algn="l" defTabSz="608918" rtl="0" eaLnBrk="1" latinLnBrk="0" hangingPunct="1">
        <a:defRPr sz="2400" kern="1200">
          <a:solidFill>
            <a:schemeClr val="tx1"/>
          </a:solidFill>
          <a:latin typeface="+mn-lt"/>
          <a:ea typeface="+mn-ea"/>
          <a:cs typeface="+mn-cs"/>
        </a:defRPr>
      </a:lvl8pPr>
      <a:lvl9pPr marL="4871344" algn="l" defTabSz="608918"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www.kahrs.com/Global/PDF/Kahrs_Installation_Woodloc5S_Floating_EXP.pdf" TargetMode="External"/><Relationship Id="rId4" Type="http://schemas.openxmlformats.org/officeDocument/2006/relationships/hyperlink" Target="http://www.ikea.com/ca/en/catalog/products/10208783/" TargetMode="External"/><Relationship Id="rId5" Type="http://schemas.openxmlformats.org/officeDocument/2006/relationships/hyperlink" Target="http://www.ikea.com/ms/en_CA/pdf/buying_guides/FY10/Countertops_Buying_Guide.pdf" TargetMode="External"/><Relationship Id="rId6" Type="http://schemas.openxmlformats.org/officeDocument/2006/relationships/hyperlink" Target="http://www.ikea.com/ms/zh_CN/pdf/20111_How_to_KI/WORKTOPS.pdf" TargetMode="External"/><Relationship Id="rId7" Type="http://schemas.openxmlformats.org/officeDocument/2006/relationships/hyperlink" Target="http://www.ikea.com/ca/en/catalog/products/84609085/" TargetMode="External"/><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3" Type="http://schemas.openxmlformats.org/officeDocument/2006/relationships/hyperlink" Target="http://www.altro.co.uk/Wall-Cladding/Hygienic-Wall-Cladding/Altro-Whiterock-Splashbacks.aspx" TargetMode="External"/><Relationship Id="rId4" Type="http://schemas.openxmlformats.org/officeDocument/2006/relationships/hyperlink" Target="http://www.altro.co.uk/getmedia/72e037ce-f108-4d1d-9c45-7d1cfa0999e4/Altro-Whiterock-Chameleon-W160-161-Data-Sheet.pdf.aspx" TargetMode="External"/><Relationship Id="rId5" Type="http://schemas.openxmlformats.org/officeDocument/2006/relationships/hyperlink" Target="http://www.altro.co.uk/getmedia/07a26c24-d44f-442c-b034-a6b595aaa654/Altro-Technical-Installation-Guide-WAL-Altro-Whiterock.pdf.aspx" TargetMode="External"/><Relationship Id="rId6" Type="http://schemas.openxmlformats.org/officeDocument/2006/relationships/hyperlink" Target="http://www.altro.co.uk/getmedia/ca269093-ac81-4c9f-b56a-10f12816847f/Altro-Technical-Data-Sheet-Adhesive-Information-(inc-Nuvola).pdf"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3" Type="http://schemas.openxmlformats.org/officeDocument/2006/relationships/hyperlink" Target="http://www.ikea.com/ca/en/catalog/products/S69863581/%23/S19892703" TargetMode="External"/><Relationship Id="rId4" Type="http://schemas.openxmlformats.org/officeDocument/2006/relationships/hyperlink" Target="http://www.ikea.com/ca/en/catalog/products/S39869626/%23/S39892839" TargetMode="External"/><Relationship Id="rId5" Type="http://schemas.openxmlformats.org/officeDocument/2006/relationships/hyperlink" Target="http://www.ikea.com/ca/en/catalog/products/S49869715/%23/S89892747"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3" Type="http://schemas.openxmlformats.org/officeDocument/2006/relationships/hyperlink" Target="http://www.ikea.com/ca/en/catalog/products/S69867292/%23/S39892679" TargetMode="External"/><Relationship Id="rId4" Type="http://schemas.openxmlformats.org/officeDocument/2006/relationships/hyperlink" Target="http://www.ikea.com/ca/en/catalog/products/S99869647/%23/S79892677" TargetMode="External"/><Relationship Id="rId5" Type="http://schemas.openxmlformats.org/officeDocument/2006/relationships/hyperlink" Target="http://www.ikea.com/ca/en/catalog/products/S19869590/%23/S29892665" TargetMode="External"/><Relationship Id="rId6" Type="http://schemas.openxmlformats.org/officeDocument/2006/relationships/hyperlink" Target="http://www.ikea.com/ca/en/catalog/products/S49869621/%23/S09892713" TargetMode="Externa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3" Type="http://schemas.openxmlformats.org/officeDocument/2006/relationships/hyperlink" Target="http://www.ikea.com/ca/en/catalog/products/S79867296/%23/S19892897" TargetMode="External"/><Relationship Id="rId4" Type="http://schemas.openxmlformats.org/officeDocument/2006/relationships/hyperlink" Target="http://www.ikea.com/ca/en/catalog/products/S79867296/%23/S79892899" TargetMode="External"/><Relationship Id="rId5" Type="http://schemas.openxmlformats.org/officeDocument/2006/relationships/hyperlink" Target="http://www.ikea.com/ca/en/catalog/products/S49869715/%23/S89892747"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3" Type="http://schemas.openxmlformats.org/officeDocument/2006/relationships/hyperlink" Target="http://www.ikea.com/ca/en/catalog/products/30076319/" TargetMode="External"/><Relationship Id="rId4" Type="http://schemas.openxmlformats.org/officeDocument/2006/relationships/hyperlink" Target="http://www.ikea.com/ca/en/catalog/products/90220465/" TargetMode="External"/><Relationship Id="rId5" Type="http://schemas.openxmlformats.org/officeDocument/2006/relationships/hyperlink" Target="http://www.ikea.com/ca/en/catalog/products/00222223/" TargetMode="External"/><Relationship Id="rId6" Type="http://schemas.openxmlformats.org/officeDocument/2006/relationships/hyperlink" Target="http://www.ikea.com/ca/en/catalog/products/00222223/%23/20222222" TargetMode="External"/><Relationship Id="rId7" Type="http://schemas.openxmlformats.org/officeDocument/2006/relationships/hyperlink" Target="http://www.ikea.com/ca/en/catalog/products/84675400/" TargetMode="Externa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3" Type="http://schemas.openxmlformats.org/officeDocument/2006/relationships/hyperlink" Target="http://www.ikea.com/ca/en/catalog/products/90220465/" TargetMode="External"/><Relationship Id="rId4" Type="http://schemas.openxmlformats.org/officeDocument/2006/relationships/hyperlink" Target="http://www.ikea.com/ca/en/catalog/products/50200879/" TargetMode="Externa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3" Type="http://schemas.openxmlformats.org/officeDocument/2006/relationships/hyperlink" Target="http://www.ikea.com/ca/en/catalog/products/50203873/" TargetMode="External"/><Relationship Id="rId4" Type="http://schemas.openxmlformats.org/officeDocument/2006/relationships/hyperlink" Target="http://www.ikea.com/ca/en/catalog/products/60142370/" TargetMode="External"/><Relationship Id="rId5" Type="http://schemas.openxmlformats.org/officeDocument/2006/relationships/hyperlink" Target="http://www.ikea.com/ca/en/catalog/products/90200858/?query=902.008.58" TargetMode="External"/><Relationship Id="rId6" Type="http://schemas.openxmlformats.org/officeDocument/2006/relationships/hyperlink" Target="http://www.ikea.com/ca/en/catalog/products/04375085/" TargetMode="External"/><Relationship Id="rId7" Type="http://schemas.openxmlformats.org/officeDocument/2006/relationships/hyperlink" Target="http://www.ikea.com/ca/en/catalog/products/50182205/" TargetMode="External"/><Relationship Id="rId8" Type="http://schemas.openxmlformats.org/officeDocument/2006/relationships/hyperlink" Target="http://www.ikea.com/ca/en/catalog/products/10182617/" TargetMode="External"/><Relationship Id="rId9" Type="http://schemas.openxmlformats.org/officeDocument/2006/relationships/hyperlink" Target="http://www.ikea.com/ca/en/catalog/products/10142358" TargetMode="External"/><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3" Type="http://schemas.openxmlformats.org/officeDocument/2006/relationships/hyperlink" Target="http://www.ikea.com/ca/en/catalog/products/S89847463/" TargetMode="External"/><Relationship Id="rId4" Type="http://schemas.openxmlformats.org/officeDocument/2006/relationships/hyperlink" Target="http://www.ikea.com/ca/en/catalog/products/90056021/" TargetMode="External"/><Relationship Id="rId5" Type="http://schemas.openxmlformats.org/officeDocument/2006/relationships/hyperlink" Target="http://www.ikea.com/ca/en/catalog/products/28512100/" TargetMode="External"/><Relationship Id="rId6" Type="http://schemas.openxmlformats.org/officeDocument/2006/relationships/hyperlink" Target="http://www.ikea.com/ca/en/catalog/products/70085029/" TargetMode="External"/><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3" Type="http://schemas.openxmlformats.org/officeDocument/2006/relationships/hyperlink" Target="http://www.ikea.com/ca/en/catalog/products/10208783/" TargetMode="External"/><Relationship Id="rId4" Type="http://schemas.openxmlformats.org/officeDocument/2006/relationships/hyperlink" Target="http://www.ikea.com/ms/en_CA/pdf/buying_guides/FY10/Countertops_Buying_Guide.pdf" TargetMode="External"/><Relationship Id="rId5" Type="http://schemas.openxmlformats.org/officeDocument/2006/relationships/hyperlink" Target="http://www.ikea.com/ms/zh_CN/pdf/20111_How_to_KI/WORKTOPS.pdf" TargetMode="External"/><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71110" y="369219"/>
            <a:ext cx="184666" cy="461665"/>
          </a:xfrm>
          <a:prstGeom prst="rect">
            <a:avLst/>
          </a:prstGeom>
          <a:noFill/>
        </p:spPr>
        <p:txBody>
          <a:bodyPr wrap="none" rtlCol="0">
            <a:spAutoFit/>
          </a:bodyPr>
          <a:lstStyle/>
          <a:p>
            <a:endParaRPr lang="en-US" dirty="0"/>
          </a:p>
        </p:txBody>
      </p:sp>
      <p:cxnSp>
        <p:nvCxnSpPr>
          <p:cNvPr id="13" name="Straight Connector 12"/>
          <p:cNvCxnSpPr/>
          <p:nvPr/>
        </p:nvCxnSpPr>
        <p:spPr>
          <a:xfrm flipV="1">
            <a:off x="59068" y="1288242"/>
            <a:ext cx="12046394" cy="1"/>
          </a:xfrm>
          <a:prstGeom prst="line">
            <a:avLst/>
          </a:prstGeom>
          <a:ln w="38100" cmpd="dbl">
            <a:solidFill>
              <a:schemeClr val="tx1"/>
            </a:solidFill>
          </a:ln>
        </p:spPr>
        <p:style>
          <a:lnRef idx="2">
            <a:schemeClr val="accent1"/>
          </a:lnRef>
          <a:fillRef idx="0">
            <a:schemeClr val="accent1"/>
          </a:fillRef>
          <a:effectRef idx="1">
            <a:schemeClr val="accent1"/>
          </a:effectRef>
          <a:fontRef idx="minor">
            <a:schemeClr val="tx1"/>
          </a:fontRef>
        </p:style>
      </p:cxnSp>
      <p:graphicFrame>
        <p:nvGraphicFramePr>
          <p:cNvPr id="22" name="Table 21"/>
          <p:cNvGraphicFramePr>
            <a:graphicFrameLocks noGrp="1"/>
          </p:cNvGraphicFramePr>
          <p:nvPr>
            <p:extLst>
              <p:ext uri="{D42A27DB-BD31-4B8C-83A1-F6EECF244321}">
                <p14:modId xmlns:p14="http://schemas.microsoft.com/office/powerpoint/2010/main" val="2650589977"/>
              </p:ext>
            </p:extLst>
          </p:nvPr>
        </p:nvGraphicFramePr>
        <p:xfrm>
          <a:off x="321853" y="1926134"/>
          <a:ext cx="11649174" cy="959416"/>
        </p:xfrm>
        <a:graphic>
          <a:graphicData uri="http://schemas.openxmlformats.org/drawingml/2006/table">
            <a:tbl>
              <a:tblPr firstRow="1" bandRow="1">
                <a:tableStyleId>{2D5ABB26-0587-4C30-8999-92F81FD0307C}</a:tableStyleId>
              </a:tblPr>
              <a:tblGrid>
                <a:gridCol w="761880"/>
                <a:gridCol w="914400"/>
                <a:gridCol w="651934"/>
                <a:gridCol w="702733"/>
                <a:gridCol w="1057765"/>
                <a:gridCol w="840259"/>
                <a:gridCol w="1084981"/>
                <a:gridCol w="1752164"/>
                <a:gridCol w="903631"/>
                <a:gridCol w="2979427"/>
              </a:tblGrid>
              <a:tr h="365056">
                <a:tc gridSpan="10">
                  <a:txBody>
                    <a:bodyPr/>
                    <a:lstStyle/>
                    <a:p>
                      <a:pPr algn="l">
                        <a:spcAft>
                          <a:spcPts val="0"/>
                        </a:spcAft>
                      </a:pPr>
                      <a:r>
                        <a:rPr lang="en-US" sz="1300" b="1" u="sng" dirty="0" smtClean="0">
                          <a:effectLst/>
                          <a:latin typeface="Eurostile"/>
                          <a:ea typeface="ＭＳ 明朝"/>
                          <a:cs typeface="Eurostile"/>
                        </a:rPr>
                        <a:t>PROJECT DETAILS</a:t>
                      </a:r>
                      <a:endParaRPr lang="en-US" sz="1300" b="1" u="sng"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r>
              <a:tr h="546030">
                <a:tc gridSpan="4">
                  <a:txBody>
                    <a:bodyPr/>
                    <a:lstStyle/>
                    <a:p>
                      <a:pPr algn="l">
                        <a:spcAft>
                          <a:spcPts val="0"/>
                        </a:spcAft>
                      </a:pPr>
                      <a:r>
                        <a:rPr lang="en-US" sz="1300" b="1" dirty="0" smtClean="0">
                          <a:effectLst/>
                          <a:latin typeface="Eurostile"/>
                          <a:ea typeface="ＭＳ 明朝"/>
                          <a:cs typeface="Eurostile"/>
                        </a:rPr>
                        <a:t>NAME: </a:t>
                      </a:r>
                    </a:p>
                    <a:p>
                      <a:pPr algn="l">
                        <a:spcAft>
                          <a:spcPts val="0"/>
                        </a:spcAft>
                      </a:pPr>
                      <a:r>
                        <a:rPr lang="en-US" sz="1300" b="0" dirty="0" smtClean="0">
                          <a:effectLst/>
                          <a:latin typeface="Eurostile"/>
                          <a:ea typeface="ＭＳ 明朝"/>
                          <a:cs typeface="Eurostile"/>
                        </a:rPr>
                        <a:t>3-Bedroom</a:t>
                      </a:r>
                      <a:r>
                        <a:rPr lang="en-US" sz="1300" b="0" baseline="0" dirty="0" smtClean="0">
                          <a:effectLst/>
                          <a:latin typeface="Eurostile"/>
                          <a:ea typeface="ＭＳ 明朝"/>
                          <a:cs typeface="Eurostile"/>
                        </a:rPr>
                        <a:t> Detached House Show Home</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l">
                        <a:spcAft>
                          <a:spcPts val="0"/>
                        </a:spcAft>
                      </a:pPr>
                      <a:r>
                        <a:rPr lang="en-US" sz="1300" b="1" dirty="0" smtClean="0">
                          <a:effectLst/>
                          <a:latin typeface="Eurostile"/>
                          <a:ea typeface="ＭＳ 明朝"/>
                          <a:cs typeface="Eurostile"/>
                        </a:rPr>
                        <a:t>SITE ADDRESS:</a:t>
                      </a:r>
                    </a:p>
                    <a:p>
                      <a:pPr algn="l">
                        <a:spcAft>
                          <a:spcPts val="0"/>
                        </a:spcAft>
                      </a:pPr>
                      <a:r>
                        <a:rPr lang="en-US" sz="1300" b="0" dirty="0" smtClean="0">
                          <a:effectLst/>
                          <a:latin typeface="Eurostile"/>
                          <a:ea typeface="ＭＳ 明朝"/>
                          <a:cs typeface="Eurostile"/>
                        </a:rPr>
                        <a:t>&lt;</a:t>
                      </a:r>
                      <a:r>
                        <a:rPr lang="en-US" sz="1300" b="0" i="1" dirty="0" smtClean="0">
                          <a:effectLst/>
                          <a:latin typeface="Eurostile"/>
                          <a:ea typeface="ＭＳ 明朝"/>
                          <a:cs typeface="Eurostile"/>
                        </a:rPr>
                        <a:t>site</a:t>
                      </a:r>
                      <a:r>
                        <a:rPr lang="en-US" sz="1300" b="0" i="1" baseline="0" dirty="0" smtClean="0">
                          <a:effectLst/>
                          <a:latin typeface="Eurostile"/>
                          <a:ea typeface="ＭＳ 明朝"/>
                          <a:cs typeface="Eurostile"/>
                        </a:rPr>
                        <a:t> address</a:t>
                      </a:r>
                      <a:r>
                        <a:rPr lang="en-US" sz="1300" b="0" dirty="0" smtClean="0">
                          <a:effectLst/>
                          <a:latin typeface="Eurostile"/>
                          <a:ea typeface="ＭＳ 明朝"/>
                          <a:cs typeface="Eurostile"/>
                        </a:rPr>
                        <a:t>&gt;</a:t>
                      </a:r>
                    </a:p>
                    <a:p>
                      <a:pPr algn="l">
                        <a:spcAft>
                          <a:spcPts val="0"/>
                        </a:spcAft>
                      </a:pP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algn="l">
                        <a:spcAft>
                          <a:spcPts val="0"/>
                        </a:spcAft>
                      </a:pPr>
                      <a:r>
                        <a:rPr lang="en-US" sz="1300" b="1" dirty="0" smtClean="0">
                          <a:effectLst/>
                          <a:latin typeface="Eurostile"/>
                          <a:ea typeface="ＭＳ 明朝"/>
                          <a:cs typeface="Eurostile"/>
                        </a:rPr>
                        <a:t>CLIENT NAME:</a:t>
                      </a:r>
                    </a:p>
                    <a:p>
                      <a:pPr algn="l">
                        <a:spcAft>
                          <a:spcPts val="0"/>
                        </a:spcAft>
                      </a:pPr>
                      <a:r>
                        <a:rPr lang="en-US" sz="1300" b="0" dirty="0" smtClean="0">
                          <a:effectLst/>
                          <a:latin typeface="Eurostile"/>
                          <a:ea typeface="ＭＳ 明朝"/>
                          <a:cs typeface="Eurostile"/>
                        </a:rPr>
                        <a:t>&lt;</a:t>
                      </a:r>
                      <a:r>
                        <a:rPr lang="en-US" sz="1300" b="0" i="1" dirty="0" smtClean="0">
                          <a:effectLst/>
                          <a:latin typeface="Eurostile"/>
                          <a:ea typeface="ＭＳ 明朝"/>
                          <a:cs typeface="Eurostile"/>
                        </a:rPr>
                        <a:t>client name</a:t>
                      </a:r>
                      <a:r>
                        <a:rPr lang="en-US" sz="1300" b="0" dirty="0" smtClean="0">
                          <a:effectLst/>
                          <a:latin typeface="Eurostile"/>
                          <a:ea typeface="ＭＳ 明朝"/>
                          <a:cs typeface="Eurostile"/>
                        </a:rPr>
                        <a:t>&gt;</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en-US"/>
                    </a:p>
                  </a:txBody>
                  <a:tcPr/>
                </a:tc>
              </a:tr>
            </a:tbl>
          </a:graphicData>
        </a:graphic>
      </p:graphicFrame>
      <p:graphicFrame>
        <p:nvGraphicFramePr>
          <p:cNvPr id="23" name="Table 22"/>
          <p:cNvGraphicFramePr>
            <a:graphicFrameLocks noGrp="1"/>
          </p:cNvGraphicFramePr>
          <p:nvPr>
            <p:extLst>
              <p:ext uri="{D42A27DB-BD31-4B8C-83A1-F6EECF244321}">
                <p14:modId xmlns:p14="http://schemas.microsoft.com/office/powerpoint/2010/main" val="2708452137"/>
              </p:ext>
            </p:extLst>
          </p:nvPr>
        </p:nvGraphicFramePr>
        <p:xfrm>
          <a:off x="321853" y="2995633"/>
          <a:ext cx="11649175" cy="959416"/>
        </p:xfrm>
        <a:graphic>
          <a:graphicData uri="http://schemas.openxmlformats.org/drawingml/2006/table">
            <a:tbl>
              <a:tblPr firstRow="1" bandRow="1">
                <a:tableStyleId>{2D5ABB26-0587-4C30-8999-92F81FD0307C}</a:tableStyleId>
              </a:tblPr>
              <a:tblGrid>
                <a:gridCol w="2480615"/>
                <a:gridCol w="2734732"/>
                <a:gridCol w="1608457"/>
                <a:gridCol w="1608457"/>
                <a:gridCol w="3216914"/>
              </a:tblGrid>
              <a:tr h="365056">
                <a:tc gridSpan="5">
                  <a:txBody>
                    <a:bodyPr/>
                    <a:lstStyle/>
                    <a:p>
                      <a:pPr algn="l">
                        <a:spcAft>
                          <a:spcPts val="0"/>
                        </a:spcAft>
                      </a:pPr>
                      <a:r>
                        <a:rPr lang="en-US" sz="1300" b="1" u="sng" dirty="0" smtClean="0">
                          <a:effectLst/>
                          <a:latin typeface="Eurostile"/>
                          <a:ea typeface="ＭＳ 明朝"/>
                          <a:cs typeface="Eurostile"/>
                        </a:rPr>
                        <a:t>CONTRACTOR DETAILS</a:t>
                      </a:r>
                      <a:endParaRPr lang="en-US" sz="1300" b="1" u="sng"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297180">
                <a:tc rowSpan="2">
                  <a:txBody>
                    <a:bodyPr/>
                    <a:lstStyle/>
                    <a:p>
                      <a:pPr algn="l">
                        <a:spcAft>
                          <a:spcPts val="0"/>
                        </a:spcAft>
                      </a:pPr>
                      <a:r>
                        <a:rPr lang="en-US" sz="1300" b="1" dirty="0" smtClean="0">
                          <a:effectLst/>
                          <a:latin typeface="Eurostile"/>
                          <a:ea typeface="ＭＳ 明朝"/>
                          <a:cs typeface="Eurostile"/>
                        </a:rPr>
                        <a:t>NAME:</a:t>
                      </a:r>
                    </a:p>
                    <a:p>
                      <a:pPr algn="l">
                        <a:spcAft>
                          <a:spcPts val="0"/>
                        </a:spcAft>
                      </a:pPr>
                      <a:r>
                        <a:rPr lang="en-US" sz="1300" b="0" i="1" dirty="0" smtClean="0">
                          <a:effectLst/>
                          <a:latin typeface="Eurostile"/>
                          <a:ea typeface="ＭＳ 明朝"/>
                          <a:cs typeface="Eurostile"/>
                        </a:rPr>
                        <a:t>&lt;contractor’s</a:t>
                      </a:r>
                      <a:r>
                        <a:rPr lang="en-US" sz="1300" b="0" i="1" baseline="0" dirty="0" smtClean="0">
                          <a:effectLst/>
                          <a:latin typeface="Eurostile"/>
                          <a:ea typeface="ＭＳ 明朝"/>
                          <a:cs typeface="Eurostile"/>
                        </a:rPr>
                        <a:t> name</a:t>
                      </a:r>
                      <a:r>
                        <a:rPr lang="en-US" sz="1300" b="0" i="1" dirty="0" smtClean="0">
                          <a:effectLst/>
                          <a:latin typeface="Eurostile"/>
                          <a:ea typeface="ＭＳ 明朝"/>
                          <a:cs typeface="Eurostile"/>
                        </a:rPr>
                        <a:t>&gt;</a:t>
                      </a:r>
                      <a:endParaRPr lang="en-US" sz="1300" b="0" i="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rowSpan="2">
                  <a:txBody>
                    <a:bodyPr/>
                    <a:lstStyle/>
                    <a:p>
                      <a:pPr algn="l">
                        <a:spcAft>
                          <a:spcPts val="0"/>
                        </a:spcAft>
                      </a:pPr>
                      <a:r>
                        <a:rPr lang="en-US" sz="1300" b="1" dirty="0" smtClean="0">
                          <a:effectLst/>
                          <a:latin typeface="Eurostile"/>
                          <a:ea typeface="ＭＳ 明朝"/>
                          <a:cs typeface="Eurostile"/>
                        </a:rPr>
                        <a:t>ADDRESS:</a:t>
                      </a:r>
                    </a:p>
                    <a:p>
                      <a:pPr algn="l">
                        <a:spcAft>
                          <a:spcPts val="0"/>
                        </a:spcAft>
                      </a:pPr>
                      <a:r>
                        <a:rPr lang="en-US" sz="1300" b="0" i="1" dirty="0" smtClean="0">
                          <a:effectLst/>
                          <a:latin typeface="Eurostile"/>
                          <a:ea typeface="ＭＳ 明朝"/>
                          <a:cs typeface="Eurostile"/>
                        </a:rPr>
                        <a:t>&lt;contractor’s address</a:t>
                      </a:r>
                      <a:r>
                        <a:rPr lang="en-US" sz="1300" b="0" i="1" baseline="0" dirty="0" smtClean="0">
                          <a:effectLst/>
                          <a:latin typeface="Eurostile"/>
                          <a:ea typeface="ＭＳ 明朝"/>
                          <a:cs typeface="Eurostile"/>
                        </a:rPr>
                        <a:t> </a:t>
                      </a:r>
                      <a:r>
                        <a:rPr lang="en-US" sz="1300" b="0" i="1" dirty="0" smtClean="0">
                          <a:effectLst/>
                          <a:latin typeface="Eurostile"/>
                          <a:ea typeface="ＭＳ 明朝"/>
                          <a:cs typeface="Eurostile"/>
                        </a:rPr>
                        <a:t>&gt;</a:t>
                      </a:r>
                      <a:endParaRPr lang="en-US" sz="1300" b="1" dirty="0" smtClean="0">
                        <a:effectLst/>
                        <a:latin typeface="Eurostile"/>
                        <a:ea typeface="ＭＳ 明朝"/>
                        <a:cs typeface="Eurostile"/>
                      </a:endParaRPr>
                    </a:p>
                    <a:p>
                      <a:pPr algn="l">
                        <a:spcAft>
                          <a:spcPts val="0"/>
                        </a:spcAft>
                      </a:pPr>
                      <a:endParaRPr lang="en-US" sz="13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2">
                  <a:txBody>
                    <a:bodyPr/>
                    <a:lstStyle/>
                    <a:p>
                      <a:r>
                        <a:rPr lang="en-US" sz="1300" b="1" smtClean="0">
                          <a:latin typeface="Eurostile"/>
                          <a:cs typeface="Eurostile"/>
                        </a:rPr>
                        <a:t>PHONE</a:t>
                      </a:r>
                      <a:endParaRPr lang="en-US" sz="1300" b="1"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en-US"/>
                    </a:p>
                  </a:txBody>
                  <a:tcPr/>
                </a:tc>
                <a:tc rowSpan="2">
                  <a:txBody>
                    <a:bodyPr/>
                    <a:lstStyle/>
                    <a:p>
                      <a:r>
                        <a:rPr lang="en-US" sz="1300" b="1" dirty="0" smtClean="0">
                          <a:latin typeface="Eurostile"/>
                          <a:cs typeface="Eurostile"/>
                        </a:rPr>
                        <a:t>E-MAIL:</a:t>
                      </a:r>
                    </a:p>
                    <a:p>
                      <a:r>
                        <a:rPr lang="en-US" sz="1300" b="0" i="1" dirty="0" smtClean="0">
                          <a:latin typeface="Eurostile"/>
                          <a:cs typeface="Eurostile"/>
                        </a:rPr>
                        <a:t>&lt;contractor’s e-mail&gt;</a:t>
                      </a:r>
                      <a:endParaRPr lang="en-US" sz="1300" b="1"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97180">
                <a:tc vMerge="1">
                  <a:txBody>
                    <a:bodyPr/>
                    <a:lstStyle/>
                    <a:p>
                      <a:endParaRPr lang="en-US"/>
                    </a:p>
                  </a:txBody>
                  <a:tcPr/>
                </a:tc>
                <a:tc vMerge="1">
                  <a:txBody>
                    <a:bodyPr/>
                    <a:lstStyle/>
                    <a:p>
                      <a:endParaRPr lang="en-US"/>
                    </a:p>
                  </a:txBody>
                  <a:tcPr/>
                </a:tc>
                <a:tc>
                  <a:txBody>
                    <a:bodyPr/>
                    <a:lstStyle/>
                    <a:p>
                      <a:r>
                        <a:rPr lang="en-US" sz="1300" b="1" dirty="0" smtClean="0">
                          <a:latin typeface="Eurostile"/>
                          <a:cs typeface="Eurostile"/>
                        </a:rPr>
                        <a:t>office: </a:t>
                      </a:r>
                      <a:r>
                        <a:rPr lang="en-US" sz="1300" b="0" i="1" dirty="0" smtClean="0">
                          <a:latin typeface="Eurostile"/>
                          <a:cs typeface="Eurostile"/>
                        </a:rPr>
                        <a:t>&lt;###&gt;</a:t>
                      </a:r>
                      <a:endParaRPr lang="en-US" sz="1300" b="0" i="1"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en-US" sz="1300" b="1" dirty="0" smtClean="0">
                          <a:latin typeface="Eurostile"/>
                          <a:cs typeface="Eurostile"/>
                        </a:rPr>
                        <a:t>mobile: </a:t>
                      </a:r>
                      <a:r>
                        <a:rPr lang="en-US" sz="1300" b="0" i="1" dirty="0" smtClean="0">
                          <a:latin typeface="Eurostile"/>
                          <a:cs typeface="Eurostile"/>
                        </a:rPr>
                        <a:t>&lt;###&gt;</a:t>
                      </a:r>
                      <a:endParaRPr lang="en-US" sz="1300" b="1"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vMerge="1">
                  <a:txBody>
                    <a:bodyPr/>
                    <a:lstStyle/>
                    <a:p>
                      <a:endParaRPr lang="en-US"/>
                    </a:p>
                  </a:txBody>
                  <a:tcPr/>
                </a:tc>
              </a:tr>
            </a:tbl>
          </a:graphicData>
        </a:graphic>
      </p:graphicFrame>
      <p:graphicFrame>
        <p:nvGraphicFramePr>
          <p:cNvPr id="24" name="Table 23"/>
          <p:cNvGraphicFramePr>
            <a:graphicFrameLocks noGrp="1"/>
          </p:cNvGraphicFramePr>
          <p:nvPr>
            <p:extLst>
              <p:ext uri="{D42A27DB-BD31-4B8C-83A1-F6EECF244321}">
                <p14:modId xmlns:p14="http://schemas.microsoft.com/office/powerpoint/2010/main" val="2175778354"/>
              </p:ext>
            </p:extLst>
          </p:nvPr>
        </p:nvGraphicFramePr>
        <p:xfrm>
          <a:off x="321852" y="4254769"/>
          <a:ext cx="11649174" cy="3287616"/>
        </p:xfrm>
        <a:graphic>
          <a:graphicData uri="http://schemas.openxmlformats.org/drawingml/2006/table">
            <a:tbl>
              <a:tblPr firstRow="1" bandRow="1">
                <a:tableStyleId>{2D5ABB26-0587-4C30-8999-92F81FD0307C}</a:tableStyleId>
              </a:tblPr>
              <a:tblGrid>
                <a:gridCol w="482481"/>
                <a:gridCol w="11166693"/>
              </a:tblGrid>
              <a:tr h="365056">
                <a:tc gridSpan="2">
                  <a:txBody>
                    <a:bodyPr/>
                    <a:lstStyle/>
                    <a:p>
                      <a:pPr algn="l">
                        <a:spcAft>
                          <a:spcPts val="0"/>
                        </a:spcAft>
                      </a:pPr>
                      <a:r>
                        <a:rPr lang="en-US" sz="1300" b="1" u="sng" dirty="0" smtClean="0">
                          <a:effectLst/>
                          <a:latin typeface="Eurostile"/>
                          <a:ea typeface="ＭＳ 明朝"/>
                          <a:cs typeface="Eurostile"/>
                        </a:rPr>
                        <a:t>GENERAL INSTRUCTIONS and PREPATORY</a:t>
                      </a:r>
                      <a:r>
                        <a:rPr lang="en-US" sz="1300" b="1" u="sng" baseline="0" dirty="0" smtClean="0">
                          <a:effectLst/>
                          <a:latin typeface="Eurostile"/>
                          <a:ea typeface="ＭＳ 明朝"/>
                          <a:cs typeface="Eurostile"/>
                        </a:rPr>
                        <a:t> NOTES</a:t>
                      </a:r>
                      <a:endParaRPr lang="en-US" sz="1300" b="1" u="sng"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r>
              <a:tr h="365056">
                <a:tc>
                  <a:txBody>
                    <a:bodyPr/>
                    <a:lstStyle/>
                    <a:p>
                      <a:pPr algn="l">
                        <a:spcAft>
                          <a:spcPts val="0"/>
                        </a:spcAft>
                      </a:pPr>
                      <a:r>
                        <a:rPr lang="en-US" sz="1200" b="1" dirty="0" smtClean="0">
                          <a:effectLst/>
                          <a:latin typeface="Eurostile"/>
                          <a:ea typeface="ＭＳ 明朝"/>
                          <a:cs typeface="Eurostile"/>
                        </a:rPr>
                        <a:t>1/</a:t>
                      </a:r>
                      <a:endParaRPr lang="en-US" sz="12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en-US" sz="1200" dirty="0" smtClean="0">
                          <a:latin typeface="Eurostile"/>
                          <a:cs typeface="Eurostile"/>
                        </a:rPr>
                        <a:t>Please review this specification,</a:t>
                      </a:r>
                      <a:r>
                        <a:rPr lang="en-US" sz="1200" baseline="0" dirty="0" smtClean="0">
                          <a:latin typeface="Eurostile"/>
                          <a:cs typeface="Eurostile"/>
                        </a:rPr>
                        <a:t> the reference drawings and schedules and contact me as soon as possible with any issues or questions.</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620059">
                <a:tc>
                  <a:txBody>
                    <a:bodyPr/>
                    <a:lstStyle/>
                    <a:p>
                      <a:pPr algn="l">
                        <a:spcAft>
                          <a:spcPts val="0"/>
                        </a:spcAft>
                      </a:pPr>
                      <a:r>
                        <a:rPr lang="en-US" sz="1200" b="1" dirty="0" smtClean="0">
                          <a:effectLst/>
                          <a:latin typeface="Eurostile"/>
                          <a:ea typeface="ＭＳ 明朝"/>
                          <a:cs typeface="Eurostile"/>
                        </a:rPr>
                        <a:t>2/</a:t>
                      </a:r>
                      <a:endParaRPr lang="en-US" sz="12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200" dirty="0" smtClean="0">
                          <a:latin typeface="Eurostile"/>
                          <a:cs typeface="Eurostile"/>
                        </a:rPr>
                        <a:t>This specification</a:t>
                      </a:r>
                      <a:r>
                        <a:rPr lang="en-US" sz="1200" baseline="0" dirty="0" smtClean="0">
                          <a:latin typeface="Eurostile"/>
                          <a:cs typeface="Eurostile"/>
                        </a:rPr>
                        <a:t> provides a list of all kitchen furnishings that are to be installed along with their relevant details, as well as product details and instructions for installing the backsplash. For exact placement of all items the following drawings are to be referred to closely: (D11) Kitchen Elevation K1, (D12) Kitchen Elevation K2, (D1) Furnishing Layout – Ground Floor(Kitchen). All main kitchen items listed in this document are ID-</a:t>
                      </a:r>
                      <a:r>
                        <a:rPr lang="en-US" sz="1200" baseline="0" dirty="0" err="1" smtClean="0">
                          <a:latin typeface="Eurostile"/>
                          <a:cs typeface="Eurostile"/>
                        </a:rPr>
                        <a:t>ed</a:t>
                      </a:r>
                      <a:r>
                        <a:rPr lang="en-US" sz="1200" baseline="0" dirty="0" smtClean="0">
                          <a:latin typeface="Eurostile"/>
                          <a:cs typeface="Eurostile"/>
                        </a:rPr>
                        <a:t> by numbers in the same way as in the above mentioned drawings for easy cross referencing.</a:t>
                      </a:r>
                      <a:endParaRPr lang="en-US" sz="1200" dirty="0" smtClean="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65056">
                <a:tc>
                  <a:txBody>
                    <a:bodyPr/>
                    <a:lstStyle/>
                    <a:p>
                      <a:pPr algn="l">
                        <a:spcAft>
                          <a:spcPts val="0"/>
                        </a:spcAft>
                      </a:pPr>
                      <a:r>
                        <a:rPr lang="en-US" sz="1200" b="1" dirty="0" smtClean="0">
                          <a:effectLst/>
                          <a:latin typeface="Eurostile"/>
                          <a:ea typeface="ＭＳ 明朝"/>
                          <a:cs typeface="Eurostile"/>
                        </a:rPr>
                        <a:t>3/</a:t>
                      </a:r>
                      <a:endParaRPr lang="en-US" sz="12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200" dirty="0" smtClean="0">
                          <a:latin typeface="Eurostile"/>
                          <a:cs typeface="Eurostile"/>
                        </a:rPr>
                        <a:t>Important</a:t>
                      </a:r>
                      <a:r>
                        <a:rPr lang="en-US" sz="1200" baseline="0" dirty="0" smtClean="0">
                          <a:latin typeface="Eurostile"/>
                          <a:cs typeface="Eurostile"/>
                        </a:rPr>
                        <a:t> scheduling note for coordination with the flooring and the painter/decorator contractors: The kitchen must be installed after all painting/wallpapering and the subsequent flooring installation have been completed.</a:t>
                      </a:r>
                      <a:endParaRPr lang="en-US" sz="1200" dirty="0" smtClean="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65056">
                <a:tc>
                  <a:txBody>
                    <a:bodyPr/>
                    <a:lstStyle/>
                    <a:p>
                      <a:pPr algn="l">
                        <a:spcAft>
                          <a:spcPts val="0"/>
                        </a:spcAft>
                      </a:pPr>
                      <a:r>
                        <a:rPr lang="en-US" sz="1200" b="1" dirty="0" smtClean="0">
                          <a:effectLst/>
                          <a:latin typeface="Eurostile"/>
                          <a:ea typeface="ＭＳ 明朝"/>
                          <a:cs typeface="Eurostile"/>
                        </a:rPr>
                        <a:t>4/</a:t>
                      </a:r>
                      <a:endParaRPr lang="en-US" sz="12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en-US" sz="1200" dirty="0" smtClean="0">
                          <a:latin typeface="Eurostile"/>
                          <a:cs typeface="Eurostile"/>
                        </a:rPr>
                        <a:t>Please carry out all work with appropriate care taken</a:t>
                      </a:r>
                      <a:r>
                        <a:rPr lang="en-US" sz="1200" baseline="0" dirty="0" smtClean="0">
                          <a:latin typeface="Eurostile"/>
                          <a:cs typeface="Eurostile"/>
                        </a:rPr>
                        <a:t> so that no damage is inflicted on the newly installed floors and wall coverings.</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65056">
                <a:tc>
                  <a:txBody>
                    <a:bodyPr/>
                    <a:lstStyle/>
                    <a:p>
                      <a:pPr algn="l">
                        <a:spcAft>
                          <a:spcPts val="0"/>
                        </a:spcAft>
                      </a:pPr>
                      <a:r>
                        <a:rPr lang="en-US" sz="1200" b="1" dirty="0" smtClean="0">
                          <a:effectLst/>
                          <a:latin typeface="Eurostile"/>
                          <a:ea typeface="ＭＳ 明朝"/>
                          <a:cs typeface="Eurostile"/>
                        </a:rPr>
                        <a:t>5/</a:t>
                      </a:r>
                      <a:endParaRPr lang="en-US" sz="12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en-US" sz="1200" dirty="0" smtClean="0">
                          <a:latin typeface="Eurostile"/>
                          <a:cs typeface="Eurostile"/>
                        </a:rPr>
                        <a:t>No substitutions</a:t>
                      </a:r>
                      <a:r>
                        <a:rPr lang="en-US" sz="1200" baseline="0" dirty="0" smtClean="0">
                          <a:latin typeface="Eurostile"/>
                          <a:cs typeface="Eurostile"/>
                        </a:rPr>
                        <a:t> are to be made unless agreed upon ahead of time. </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65056">
                <a:tc>
                  <a:txBody>
                    <a:bodyPr/>
                    <a:lstStyle/>
                    <a:p>
                      <a:pPr algn="l">
                        <a:spcAft>
                          <a:spcPts val="0"/>
                        </a:spcAft>
                      </a:pPr>
                      <a:r>
                        <a:rPr lang="en-US" sz="1200" b="1" dirty="0" smtClean="0">
                          <a:effectLst/>
                          <a:latin typeface="Eurostile"/>
                          <a:ea typeface="ＭＳ 明朝"/>
                          <a:cs typeface="Eurostile"/>
                        </a:rPr>
                        <a:t>6/</a:t>
                      </a:r>
                      <a:endParaRPr lang="en-US" sz="12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en-US" sz="1200" kern="1200" dirty="0" smtClean="0">
                          <a:solidFill>
                            <a:schemeClr val="tx1"/>
                          </a:solidFill>
                          <a:effectLst/>
                          <a:latin typeface="Eurostile"/>
                          <a:ea typeface="+mn-ea"/>
                          <a:cs typeface="Eurostile"/>
                        </a:rPr>
                        <a:t>The</a:t>
                      </a:r>
                      <a:r>
                        <a:rPr lang="en-US" sz="1200" kern="1200" baseline="0" dirty="0" smtClean="0">
                          <a:solidFill>
                            <a:schemeClr val="tx1"/>
                          </a:solidFill>
                          <a:effectLst/>
                          <a:latin typeface="Eurostile"/>
                          <a:ea typeface="+mn-ea"/>
                          <a:cs typeface="Eurostile"/>
                        </a:rPr>
                        <a:t> specific manufacturer’s instructions are to be followed in each case.</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65056">
                <a:tc>
                  <a:txBody>
                    <a:bodyPr/>
                    <a:lstStyle/>
                    <a:p>
                      <a:pPr algn="l">
                        <a:spcAft>
                          <a:spcPts val="0"/>
                        </a:spcAft>
                      </a:pPr>
                      <a:r>
                        <a:rPr lang="en-US" sz="1200" b="1" dirty="0" smtClean="0">
                          <a:effectLst/>
                          <a:latin typeface="Eurostile"/>
                          <a:ea typeface="ＭＳ 明朝"/>
                          <a:cs typeface="Eurostile"/>
                        </a:rPr>
                        <a:t>7/</a:t>
                      </a:r>
                      <a:endParaRPr lang="en-US" sz="12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en-US" sz="1200" dirty="0" smtClean="0">
                          <a:latin typeface="Eurostile"/>
                          <a:cs typeface="Eurostile"/>
                        </a:rPr>
                        <a:t>As much as possible,</a:t>
                      </a:r>
                      <a:r>
                        <a:rPr lang="en-US" sz="1200" baseline="0" dirty="0" smtClean="0">
                          <a:latin typeface="Eurostile"/>
                          <a:cs typeface="Eurostile"/>
                        </a:rPr>
                        <a:t> please leave the work areas in a tidy fashion at the end of each day. All rubbish is to be promptly removed from the site.</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bl>
          </a:graphicData>
        </a:graphic>
      </p:graphicFrame>
      <p:sp>
        <p:nvSpPr>
          <p:cNvPr id="12" name="TextBox 11"/>
          <p:cNvSpPr txBox="1"/>
          <p:nvPr/>
        </p:nvSpPr>
        <p:spPr>
          <a:xfrm>
            <a:off x="229115" y="1407068"/>
            <a:ext cx="4207301" cy="369332"/>
          </a:xfrm>
          <a:prstGeom prst="rect">
            <a:avLst/>
          </a:prstGeom>
          <a:noFill/>
        </p:spPr>
        <p:txBody>
          <a:bodyPr wrap="square" rtlCol="0">
            <a:spAutoFit/>
          </a:bodyPr>
          <a:lstStyle/>
          <a:p>
            <a:pPr marL="342900" indent="-342900">
              <a:buFont typeface="Wingdings" charset="2"/>
              <a:buAutoNum type="arabicPlain"/>
              <a:defRPr/>
            </a:pPr>
            <a:r>
              <a:rPr lang="en-US" sz="1800" b="1" dirty="0" smtClean="0">
                <a:latin typeface="Eurostile"/>
                <a:ea typeface="ＭＳ 明朝"/>
                <a:cs typeface="Eurostile"/>
              </a:rPr>
              <a:t>MAIN DETAILS</a:t>
            </a:r>
            <a:endParaRPr lang="en-US" sz="1800" b="1" dirty="0">
              <a:latin typeface="Eurostile"/>
              <a:ea typeface="ＭＳ 明朝"/>
              <a:cs typeface="Eurostile"/>
            </a:endParaRPr>
          </a:p>
        </p:txBody>
      </p:sp>
      <p:sp>
        <p:nvSpPr>
          <p:cNvPr id="3" name="Footer Placeholder 2"/>
          <p:cNvSpPr>
            <a:spLocks noGrp="1"/>
          </p:cNvSpPr>
          <p:nvPr>
            <p:ph type="ftr" sz="quarter" idx="11"/>
          </p:nvPr>
        </p:nvSpPr>
        <p:spPr/>
        <p:txBody>
          <a:bodyPr/>
          <a:lstStyle/>
          <a:p>
            <a:r>
              <a:rPr lang="en-US" smtClean="0"/>
              <a:t>CADL03/6207, HND Stage 1, Final Project</a:t>
            </a:r>
            <a:endParaRPr lang="en-US" dirty="0"/>
          </a:p>
        </p:txBody>
      </p:sp>
      <p:sp>
        <p:nvSpPr>
          <p:cNvPr id="6" name="Slide Number Placeholder 5"/>
          <p:cNvSpPr>
            <a:spLocks noGrp="1"/>
          </p:cNvSpPr>
          <p:nvPr>
            <p:ph type="sldNum" sz="quarter" idx="12"/>
          </p:nvPr>
        </p:nvSpPr>
        <p:spPr/>
        <p:txBody>
          <a:bodyPr/>
          <a:lstStyle/>
          <a:p>
            <a:fld id="{D7601A72-B991-454A-943C-82A08AED3DD4}" type="slidenum">
              <a:rPr lang="en-US" smtClean="0"/>
              <a:t>1</a:t>
            </a:fld>
            <a:endParaRPr lang="en-US" dirty="0"/>
          </a:p>
        </p:txBody>
      </p:sp>
    </p:spTree>
    <p:extLst>
      <p:ext uri="{BB962C8B-B14F-4D97-AF65-F5344CB8AC3E}">
        <p14:creationId xmlns:p14="http://schemas.microsoft.com/office/powerpoint/2010/main" val="71560905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CADL03/6207, HND Stage 1, Final Project</a:t>
            </a:r>
            <a:endParaRPr lang="en-US"/>
          </a:p>
        </p:txBody>
      </p:sp>
      <p:sp>
        <p:nvSpPr>
          <p:cNvPr id="5" name="Slide Number Placeholder 4"/>
          <p:cNvSpPr>
            <a:spLocks noGrp="1"/>
          </p:cNvSpPr>
          <p:nvPr>
            <p:ph type="sldNum" sz="quarter" idx="12"/>
          </p:nvPr>
        </p:nvSpPr>
        <p:spPr/>
        <p:txBody>
          <a:bodyPr/>
          <a:lstStyle/>
          <a:p>
            <a:fld id="{A3FA7095-699E-9748-A2EB-6882671471C9}" type="slidenum">
              <a:rPr lang="en-US" smtClean="0"/>
              <a:t>10</a:t>
            </a:fld>
            <a:endParaRPr lang="en-US" dirty="0"/>
          </a:p>
        </p:txBody>
      </p:sp>
      <p:sp>
        <p:nvSpPr>
          <p:cNvPr id="2" name="TextBox 1"/>
          <p:cNvSpPr txBox="1"/>
          <p:nvPr/>
        </p:nvSpPr>
        <p:spPr>
          <a:xfrm>
            <a:off x="4371110" y="369219"/>
            <a:ext cx="184666" cy="461665"/>
          </a:xfrm>
          <a:prstGeom prst="rect">
            <a:avLst/>
          </a:prstGeom>
          <a:noFill/>
        </p:spPr>
        <p:txBody>
          <a:bodyPr wrap="none" rtlCol="0">
            <a:spAutoFit/>
          </a:bodyPr>
          <a:lstStyle/>
          <a:p>
            <a:endParaRPr lang="en-US" dirty="0"/>
          </a:p>
        </p:txBody>
      </p:sp>
      <p:cxnSp>
        <p:nvCxnSpPr>
          <p:cNvPr id="13" name="Straight Connector 12"/>
          <p:cNvCxnSpPr/>
          <p:nvPr/>
        </p:nvCxnSpPr>
        <p:spPr>
          <a:xfrm flipV="1">
            <a:off x="59068" y="1288242"/>
            <a:ext cx="12046394" cy="1"/>
          </a:xfrm>
          <a:prstGeom prst="line">
            <a:avLst/>
          </a:prstGeom>
          <a:ln w="38100" cmpd="dbl">
            <a:solidFill>
              <a:schemeClr val="tx1"/>
            </a:solidFill>
          </a:ln>
        </p:spPr>
        <p:style>
          <a:lnRef idx="2">
            <a:schemeClr val="accent1"/>
          </a:lnRef>
          <a:fillRef idx="0">
            <a:schemeClr val="accent1"/>
          </a:fillRef>
          <a:effectRef idx="1">
            <a:schemeClr val="accent1"/>
          </a:effectRef>
          <a:fontRef idx="minor">
            <a:schemeClr val="tx1"/>
          </a:fontRef>
        </p:style>
      </p:cxnSp>
      <p:graphicFrame>
        <p:nvGraphicFramePr>
          <p:cNvPr id="21" name="Table 20"/>
          <p:cNvGraphicFramePr>
            <a:graphicFrameLocks noGrp="1"/>
          </p:cNvGraphicFramePr>
          <p:nvPr>
            <p:extLst>
              <p:ext uri="{D42A27DB-BD31-4B8C-83A1-F6EECF244321}">
                <p14:modId xmlns:p14="http://schemas.microsoft.com/office/powerpoint/2010/main" val="1095221733"/>
              </p:ext>
            </p:extLst>
          </p:nvPr>
        </p:nvGraphicFramePr>
        <p:xfrm>
          <a:off x="424374" y="1928806"/>
          <a:ext cx="11384086" cy="6537255"/>
        </p:xfrm>
        <a:graphic>
          <a:graphicData uri="http://schemas.openxmlformats.org/drawingml/2006/table">
            <a:tbl>
              <a:tblPr firstRow="1" bandRow="1">
                <a:tableStyleId>{2D5ABB26-0587-4C30-8999-92F81FD0307C}</a:tableStyleId>
              </a:tblPr>
              <a:tblGrid>
                <a:gridCol w="490026"/>
                <a:gridCol w="990600"/>
                <a:gridCol w="812800"/>
                <a:gridCol w="800100"/>
                <a:gridCol w="812800"/>
                <a:gridCol w="762000"/>
                <a:gridCol w="1104900"/>
                <a:gridCol w="1054100"/>
                <a:gridCol w="2129367"/>
                <a:gridCol w="2427393"/>
              </a:tblGrid>
              <a:tr h="365056">
                <a:tc gridSpan="10">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200" b="1" u="sng" dirty="0" smtClean="0">
                          <a:solidFill>
                            <a:schemeClr val="tx1"/>
                          </a:solidFill>
                          <a:effectLst/>
                          <a:latin typeface="Eurostile"/>
                          <a:ea typeface="ＭＳ 明朝"/>
                          <a:cs typeface="Eurostile"/>
                        </a:rPr>
                        <a:t>PRODUCT DETAILS</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marL="0" marR="0" indent="0" algn="l" defTabSz="608918" rtl="0" eaLnBrk="1" fontAlgn="auto" latinLnBrk="0" hangingPunct="1">
                        <a:lnSpc>
                          <a:spcPct val="100000"/>
                        </a:lnSpc>
                        <a:spcBef>
                          <a:spcPts val="0"/>
                        </a:spcBef>
                        <a:spcAft>
                          <a:spcPts val="0"/>
                        </a:spcAft>
                        <a:buClrTx/>
                        <a:buSzTx/>
                        <a:buFontTx/>
                        <a:buNone/>
                        <a:tabLst/>
                        <a:defRPr/>
                      </a:pPr>
                      <a:endParaRPr lang="en-US" sz="1200" b="1" u="sng"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r>
              <a:tr h="525531">
                <a:tc>
                  <a:txBody>
                    <a:bodyPr/>
                    <a:lstStyle/>
                    <a:p>
                      <a:pPr algn="l">
                        <a:spcAft>
                          <a:spcPts val="0"/>
                        </a:spcAft>
                      </a:pPr>
                      <a:r>
                        <a:rPr lang="en-US" sz="1050" b="1" dirty="0" smtClean="0">
                          <a:effectLst/>
                          <a:latin typeface="Eurostile"/>
                          <a:ea typeface="ＭＳ 明朝"/>
                          <a:cs typeface="Eurostile"/>
                        </a:rPr>
                        <a:t>Ref ID within room</a:t>
                      </a:r>
                      <a:endParaRPr lang="en-US" sz="105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050" b="1" baseline="0" dirty="0" smtClean="0">
                          <a:effectLst/>
                          <a:latin typeface="Eurostile"/>
                          <a:ea typeface="ＭＳ 明朝"/>
                          <a:cs typeface="Eurostile"/>
                        </a:rPr>
                        <a:t>TYPE / DESCRIPTION</a:t>
                      </a:r>
                      <a:endParaRPr lang="en-US" sz="105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050" b="1" dirty="0" smtClean="0">
                          <a:effectLst/>
                          <a:latin typeface="Eurostile"/>
                          <a:ea typeface="ＭＳ 明朝"/>
                          <a:cs typeface="Eurostile"/>
                        </a:rPr>
                        <a:t>QUANTITY</a:t>
                      </a:r>
                      <a:endParaRPr lang="en-US" sz="105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050" b="1" dirty="0" smtClean="0">
                          <a:effectLst/>
                          <a:latin typeface="Eurostile"/>
                          <a:ea typeface="ＭＳ 明朝"/>
                          <a:cs typeface="Eurostile"/>
                        </a:rPr>
                        <a:t>BRAND /</a:t>
                      </a:r>
                    </a:p>
                    <a:p>
                      <a:pPr algn="l">
                        <a:spcAft>
                          <a:spcPts val="0"/>
                        </a:spcAft>
                      </a:pPr>
                      <a:r>
                        <a:rPr lang="en-US" sz="1050" b="1" dirty="0" smtClean="0">
                          <a:effectLst/>
                          <a:latin typeface="Eurostile"/>
                          <a:ea typeface="ＭＳ 明朝"/>
                          <a:cs typeface="Eurostile"/>
                        </a:rPr>
                        <a:t>SUPPLIER</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050" b="1" dirty="0">
                          <a:effectLst/>
                          <a:latin typeface="Eurostile"/>
                          <a:ea typeface="ＭＳ 明朝"/>
                          <a:cs typeface="Eurostile"/>
                        </a:rPr>
                        <a:t>NAME</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050" b="1" dirty="0" smtClean="0">
                          <a:effectLst/>
                          <a:latin typeface="Eurostile"/>
                          <a:ea typeface="ＭＳ 明朝"/>
                          <a:cs typeface="Eurostile"/>
                        </a:rPr>
                        <a:t>COLOUR / FINISH</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050" b="1" dirty="0" smtClean="0">
                          <a:effectLst/>
                          <a:latin typeface="Eurostile"/>
                          <a:ea typeface="ＭＳ 明朝"/>
                          <a:cs typeface="Eurostile"/>
                        </a:rPr>
                        <a:t>DIMS INFO,</a:t>
                      </a:r>
                      <a:r>
                        <a:rPr lang="en-US" sz="1050" b="1" baseline="0" dirty="0" smtClean="0">
                          <a:effectLst/>
                          <a:latin typeface="Eurostile"/>
                          <a:ea typeface="ＭＳ 明朝"/>
                          <a:cs typeface="Eurostile"/>
                        </a:rPr>
                        <a:t> </a:t>
                      </a:r>
                      <a:r>
                        <a:rPr lang="en-US" sz="1050" b="1" dirty="0" smtClean="0">
                          <a:effectLst/>
                          <a:latin typeface="Eurostile"/>
                          <a:ea typeface="ＭＳ 明朝"/>
                          <a:cs typeface="Eurostile"/>
                        </a:rPr>
                        <a:t>(mm)</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050" b="1" dirty="0" smtClean="0">
                          <a:effectLst/>
                          <a:latin typeface="Eurostile"/>
                          <a:ea typeface="ＭＳ 明朝"/>
                          <a:cs typeface="Eurostile"/>
                        </a:rPr>
                        <a:t>REFERENCE DRAWING(S)</a:t>
                      </a:r>
                      <a:r>
                        <a:rPr lang="en-US" sz="1050" b="1" baseline="0" dirty="0" smtClean="0">
                          <a:effectLst/>
                          <a:latin typeface="Eurostile"/>
                          <a:ea typeface="ＭＳ 明朝"/>
                          <a:cs typeface="Eurostile"/>
                        </a:rPr>
                        <a:t> for PLACEMENT</a:t>
                      </a:r>
                      <a:endParaRPr lang="en-US" sz="105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050" b="1" dirty="0" smtClean="0">
                          <a:effectLst/>
                          <a:latin typeface="Eurostile"/>
                          <a:ea typeface="ＭＳ 明朝"/>
                          <a:cs typeface="Eurostile"/>
                        </a:rPr>
                        <a:t>MEASURING</a:t>
                      </a:r>
                      <a:r>
                        <a:rPr lang="en-US" sz="1050" b="1" baseline="0" dirty="0" smtClean="0">
                          <a:effectLst/>
                          <a:latin typeface="Eurostile"/>
                          <a:ea typeface="ＭＳ 明朝"/>
                          <a:cs typeface="Eurostile"/>
                        </a:rPr>
                        <a:t> and </a:t>
                      </a:r>
                      <a:r>
                        <a:rPr lang="en-US" sz="1050" b="1" dirty="0" smtClean="0">
                          <a:effectLst/>
                          <a:latin typeface="Eurostile"/>
                          <a:ea typeface="ＭＳ 明朝"/>
                          <a:cs typeface="Eurostile"/>
                        </a:rPr>
                        <a:t>ORDERING</a:t>
                      </a:r>
                      <a:r>
                        <a:rPr lang="en-US" sz="1050" b="1" baseline="0" dirty="0" smtClean="0">
                          <a:effectLst/>
                          <a:latin typeface="Eurostile"/>
                          <a:ea typeface="ＭＳ 明朝"/>
                          <a:cs typeface="Eurostile"/>
                        </a:rPr>
                        <a:t> NOTES</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50" b="1" baseline="0" dirty="0" smtClean="0">
                          <a:effectLst/>
                          <a:latin typeface="Eurostile"/>
                          <a:ea typeface="ＭＳ 明朝"/>
                          <a:cs typeface="Eurostile"/>
                        </a:rPr>
                        <a:t>INSTALLATION NOTES and WWW LINKS</a:t>
                      </a:r>
                      <a:endParaRPr lang="en-US" sz="1050" dirty="0" smtClean="0">
                        <a:effectLst/>
                        <a:latin typeface="Eurostile"/>
                        <a:ea typeface="ＭＳ 明朝"/>
                        <a:cs typeface="Eurostile"/>
                      </a:endParaRPr>
                    </a:p>
                    <a:p>
                      <a:pPr algn="l">
                        <a:spcAft>
                          <a:spcPts val="0"/>
                        </a:spcAft>
                      </a:pP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3445933">
                <a:tc>
                  <a:txBody>
                    <a:bodyPr/>
                    <a:lstStyle/>
                    <a:p>
                      <a:pPr algn="l">
                        <a:spcAft>
                          <a:spcPts val="0"/>
                        </a:spcAft>
                      </a:pPr>
                      <a:r>
                        <a:rPr lang="en-US" sz="1000" dirty="0" smtClean="0">
                          <a:effectLst/>
                          <a:latin typeface="Eurostile"/>
                          <a:ea typeface="ＭＳ 明朝"/>
                          <a:cs typeface="Eurostile"/>
                        </a:rPr>
                        <a:t>21</a:t>
                      </a:r>
                      <a:endParaRPr lang="en-US" sz="10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000" dirty="0" smtClean="0">
                          <a:effectLst/>
                          <a:latin typeface="Eurostile"/>
                          <a:ea typeface="ＭＳ 明朝"/>
                          <a:cs typeface="Eurostile"/>
                        </a:rPr>
                        <a:t>Laminate countertop, </a:t>
                      </a:r>
                    </a:p>
                    <a:p>
                      <a:pPr algn="l">
                        <a:spcAft>
                          <a:spcPts val="0"/>
                        </a:spcAft>
                      </a:pPr>
                      <a:r>
                        <a:rPr lang="en-US" sz="1000" dirty="0" smtClean="0">
                          <a:effectLst/>
                          <a:latin typeface="Eurostile"/>
                          <a:ea typeface="ＭＳ 明朝"/>
                          <a:cs typeface="Eurostile"/>
                        </a:rPr>
                        <a:t>for peninsula – custom shape with</a:t>
                      </a:r>
                      <a:r>
                        <a:rPr lang="en-US" sz="1000" baseline="0" dirty="0" smtClean="0">
                          <a:effectLst/>
                          <a:latin typeface="Eurostile"/>
                          <a:ea typeface="ＭＳ 明朝"/>
                          <a:cs typeface="Eurostile"/>
                        </a:rPr>
                        <a:t> rounded outside corners</a:t>
                      </a:r>
                      <a:r>
                        <a:rPr lang="en-US" sz="1000" dirty="0" smtClean="0">
                          <a:effectLst/>
                          <a:latin typeface="Eurostile"/>
                          <a:ea typeface="ＭＳ 明朝"/>
                          <a:cs typeface="Eurostile"/>
                        </a:rPr>
                        <a:t>, with cut-out</a:t>
                      </a:r>
                      <a:r>
                        <a:rPr lang="en-US" sz="1000" baseline="0" dirty="0" smtClean="0">
                          <a:effectLst/>
                          <a:latin typeface="Eurostile"/>
                          <a:ea typeface="ＭＳ 明朝"/>
                          <a:cs typeface="Eurostile"/>
                        </a:rPr>
                        <a:t> for cooktop</a:t>
                      </a:r>
                      <a:endParaRPr lang="en-US" sz="1000" dirty="0" smtClean="0">
                        <a:effectLst/>
                        <a:latin typeface="Eurostile"/>
                        <a:ea typeface="ＭＳ 明朝"/>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endParaRPr lang="en-US" sz="100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1</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latin typeface="Eurostile"/>
                          <a:cs typeface="Eurostile"/>
                        </a:rPr>
                        <a:t>IKEA</a:t>
                      </a:r>
                    </a:p>
                    <a:p>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b="0" dirty="0" smtClean="0">
                          <a:latin typeface="Eurostile"/>
                          <a:cs typeface="Eurostile"/>
                        </a:rPr>
                        <a:t>PERSONLIG made-to-measure</a:t>
                      </a:r>
                    </a:p>
                    <a:p>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kern="1200" dirty="0" smtClean="0">
                          <a:solidFill>
                            <a:schemeClr val="tx1"/>
                          </a:solidFill>
                          <a:latin typeface="Eurostile"/>
                          <a:ea typeface="+mn-ea"/>
                          <a:cs typeface="Eurostile"/>
                        </a:rPr>
                        <a:t>Black mineral effect</a:t>
                      </a:r>
                      <a:endParaRPr lang="en-US" sz="1000" dirty="0" smtClean="0">
                        <a:latin typeface="Eurostile"/>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latin typeface="Eurostile"/>
                          <a:cs typeface="Eurostile"/>
                        </a:rPr>
                        <a:t>Thickness 38 mm</a:t>
                      </a:r>
                    </a:p>
                    <a:p>
                      <a:r>
                        <a:rPr lang="en-US" sz="1000" dirty="0" smtClean="0">
                          <a:latin typeface="Eurostile"/>
                          <a:cs typeface="Eurostile"/>
                        </a:rPr>
                        <a:t>Total Length (from countertop</a:t>
                      </a:r>
                      <a:r>
                        <a:rPr lang="en-US" sz="1000" baseline="0" dirty="0" smtClean="0">
                          <a:latin typeface="Eurostile"/>
                          <a:cs typeface="Eurostile"/>
                        </a:rPr>
                        <a:t> ID20 out</a:t>
                      </a:r>
                      <a:r>
                        <a:rPr lang="en-US" sz="1000" dirty="0" smtClean="0">
                          <a:latin typeface="Eurostile"/>
                          <a:cs typeface="Eurostile"/>
                        </a:rPr>
                        <a:t>): 2100</a:t>
                      </a:r>
                    </a:p>
                    <a:p>
                      <a:r>
                        <a:rPr lang="en-US" sz="1000" dirty="0" smtClean="0">
                          <a:latin typeface="Eurostile"/>
                          <a:cs typeface="Eurostile"/>
                        </a:rPr>
                        <a:t>Width1</a:t>
                      </a:r>
                      <a:r>
                        <a:rPr lang="en-US" sz="1000" baseline="0" dirty="0" smtClean="0">
                          <a:latin typeface="Eurostile"/>
                          <a:cs typeface="Eurostile"/>
                        </a:rPr>
                        <a:t>: 800 at Length1: 750</a:t>
                      </a:r>
                    </a:p>
                    <a:p>
                      <a:r>
                        <a:rPr lang="en-US" sz="1000" baseline="0" dirty="0" smtClean="0">
                          <a:latin typeface="Eurostile"/>
                          <a:cs typeface="Eurostile"/>
                        </a:rPr>
                        <a:t>Width2: 1000 at Length2: 1350</a:t>
                      </a:r>
                    </a:p>
                    <a:p>
                      <a:endParaRPr lang="en-US" sz="1000" baseline="0" dirty="0" smtClean="0">
                        <a:latin typeface="Eurostile"/>
                        <a:cs typeface="Eurostile"/>
                      </a:endParaRPr>
                    </a:p>
                    <a:p>
                      <a:r>
                        <a:rPr lang="en-US" sz="1000" baseline="0" dirty="0" smtClean="0">
                          <a:latin typeface="Eurostile"/>
                          <a:cs typeface="Eurostile"/>
                        </a:rPr>
                        <a:t>Please see drawing for shape and orientation of the peninsula design.</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baseline="0" dirty="0" smtClean="0">
                          <a:latin typeface="Eurostile"/>
                          <a:cs typeface="Eurostile"/>
                        </a:rPr>
                        <a:t>(D1) Furnishing Layout – Ground Floor(Kitchen)</a:t>
                      </a:r>
                      <a:endParaRPr lang="en-US" sz="1000" dirty="0" smtClean="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900" baseline="0" dirty="0" smtClean="0">
                          <a:latin typeface="Eurostile"/>
                          <a:cs typeface="Eurostile"/>
                        </a:rPr>
                        <a:t>A cut-out for a NUTID Ceramic cooktop [ID15 in Section 6] needs to be made in the countertop. The cooktop is to be installed above the base cabinet for oven [ID8 in Section 2]. Please take accurate measurements to specify this cut-out for the factory after the base cabinet for oven has been installed.</a:t>
                      </a:r>
                    </a:p>
                    <a:p>
                      <a:pPr marL="0" marR="0" indent="0" algn="l" defTabSz="608918" rtl="0" eaLnBrk="1" fontAlgn="auto" latinLnBrk="0" hangingPunct="1">
                        <a:lnSpc>
                          <a:spcPct val="100000"/>
                        </a:lnSpc>
                        <a:spcBef>
                          <a:spcPts val="0"/>
                        </a:spcBef>
                        <a:spcAft>
                          <a:spcPts val="0"/>
                        </a:spcAft>
                        <a:buClrTx/>
                        <a:buSzTx/>
                        <a:buFontTx/>
                        <a:buNone/>
                        <a:tabLst/>
                        <a:defRPr/>
                      </a:pPr>
                      <a:endParaRPr lang="en-US" sz="900" baseline="0" dirty="0" smtClean="0">
                        <a:latin typeface="Eurostile"/>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900" baseline="0" dirty="0" smtClean="0">
                          <a:latin typeface="Eurostile"/>
                          <a:cs typeface="Eurostile"/>
                        </a:rPr>
                        <a:t>For ordering this made-to-measure countertop please provide all of the following:</a:t>
                      </a:r>
                    </a:p>
                    <a:p>
                      <a:pPr marL="228600" marR="0" indent="-228600" algn="l" defTabSz="608918" rtl="0" eaLnBrk="1" fontAlgn="auto" latinLnBrk="0" hangingPunct="1">
                        <a:lnSpc>
                          <a:spcPct val="100000"/>
                        </a:lnSpc>
                        <a:spcBef>
                          <a:spcPts val="0"/>
                        </a:spcBef>
                        <a:spcAft>
                          <a:spcPts val="0"/>
                        </a:spcAft>
                        <a:buClrTx/>
                        <a:buSzTx/>
                        <a:buFontTx/>
                        <a:buAutoNum type="arabicPeriod"/>
                        <a:tabLst/>
                        <a:defRPr/>
                      </a:pPr>
                      <a:r>
                        <a:rPr lang="en-US" sz="900" baseline="0" dirty="0" smtClean="0">
                          <a:latin typeface="Eurostile"/>
                          <a:cs typeface="Eurostile"/>
                        </a:rPr>
                        <a:t>The exact measurements (taken as advised above) for the cooktop cut-out.</a:t>
                      </a:r>
                    </a:p>
                    <a:p>
                      <a:pPr marL="228600" marR="0" indent="-228600" algn="l" defTabSz="608918" rtl="0" eaLnBrk="1" fontAlgn="auto" latinLnBrk="0" hangingPunct="1">
                        <a:lnSpc>
                          <a:spcPct val="100000"/>
                        </a:lnSpc>
                        <a:spcBef>
                          <a:spcPts val="0"/>
                        </a:spcBef>
                        <a:spcAft>
                          <a:spcPts val="0"/>
                        </a:spcAft>
                        <a:buClrTx/>
                        <a:buSzTx/>
                        <a:buFontTx/>
                        <a:buAutoNum type="arabicPeriod"/>
                        <a:tabLst/>
                        <a:defRPr/>
                      </a:pPr>
                      <a:r>
                        <a:rPr lang="en-US" sz="900" baseline="0" dirty="0" smtClean="0">
                          <a:latin typeface="Eurostile"/>
                          <a:cs typeface="Eurostile"/>
                        </a:rPr>
                        <a:t>A copy of the (D1) Furnishing Layout – Ground Floor(Kitchen) drawing where all other necessary dimensions are shown, including radius info for the rounded corners (R300 mm for all 3 corners).</a:t>
                      </a:r>
                    </a:p>
                    <a:p>
                      <a:pPr marL="228600" marR="0" indent="-228600" algn="l" defTabSz="608918" rtl="0" eaLnBrk="1" fontAlgn="auto" latinLnBrk="0" hangingPunct="1">
                        <a:lnSpc>
                          <a:spcPct val="100000"/>
                        </a:lnSpc>
                        <a:spcBef>
                          <a:spcPts val="0"/>
                        </a:spcBef>
                        <a:spcAft>
                          <a:spcPts val="0"/>
                        </a:spcAft>
                        <a:buClrTx/>
                        <a:buSzTx/>
                        <a:buFontTx/>
                        <a:buAutoNum type="arabicPeriod"/>
                        <a:tabLst/>
                        <a:defRPr/>
                      </a:pPr>
                      <a:r>
                        <a:rPr lang="en-US" sz="900" baseline="0" dirty="0" smtClean="0">
                          <a:latin typeface="Eurostile"/>
                          <a:cs typeface="Eurostile"/>
                        </a:rPr>
                        <a:t>This specification section.</a:t>
                      </a:r>
                      <a:endParaRPr lang="en-US" sz="900" dirty="0" smtClean="0">
                        <a:latin typeface="Eurostile"/>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endParaRPr lang="en-US" sz="900" baseline="0" dirty="0" smtClean="0">
                        <a:latin typeface="Eurostile"/>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900" baseline="0" dirty="0" smtClean="0">
                          <a:latin typeface="Eurostile"/>
                          <a:cs typeface="Eurostile"/>
                        </a:rPr>
                        <a:t>To be ordered with square laminated edging strips (38 mm) in the same finish.</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900" u="sng" dirty="0" smtClean="0">
                          <a:latin typeface="Eurostile"/>
                          <a:cs typeface="Eurostile"/>
                        </a:rPr>
                        <a:t>Important</a:t>
                      </a:r>
                      <a:r>
                        <a:rPr lang="en-US" sz="900" u="sng" baseline="0" dirty="0" smtClean="0">
                          <a:latin typeface="Eurostile"/>
                          <a:cs typeface="Eurostile"/>
                        </a:rPr>
                        <a:t> installation note</a:t>
                      </a:r>
                      <a:r>
                        <a:rPr lang="en-US" sz="900" baseline="0" dirty="0" smtClean="0">
                          <a:latin typeface="Eurostile"/>
                          <a:cs typeface="Eurostile"/>
                        </a:rPr>
                        <a:t>:</a:t>
                      </a:r>
                    </a:p>
                    <a:p>
                      <a:pPr marL="0" marR="0" indent="0" algn="l" defTabSz="608918" rtl="0" eaLnBrk="1" fontAlgn="auto" latinLnBrk="0" hangingPunct="1">
                        <a:lnSpc>
                          <a:spcPct val="100000"/>
                        </a:lnSpc>
                        <a:spcBef>
                          <a:spcPts val="0"/>
                        </a:spcBef>
                        <a:spcAft>
                          <a:spcPts val="0"/>
                        </a:spcAft>
                        <a:buClrTx/>
                        <a:buSzTx/>
                        <a:buFontTx/>
                        <a:buNone/>
                        <a:tabLst/>
                        <a:defRPr/>
                      </a:pPr>
                      <a:r>
                        <a:rPr lang="en-US" sz="900" kern="1200" baseline="0" dirty="0" smtClean="0">
                          <a:solidFill>
                            <a:schemeClr val="tx1"/>
                          </a:solidFill>
                          <a:latin typeface="Eurostile"/>
                          <a:ea typeface="+mn-ea"/>
                          <a:cs typeface="Eurostile"/>
                        </a:rPr>
                        <a:t>The kitchen peninsula portion that contains the oven and its base cabinet is to be attached to the floor. Due to t</a:t>
                      </a:r>
                      <a:r>
                        <a:rPr lang="en-US" sz="900" kern="1200" dirty="0" smtClean="0">
                          <a:solidFill>
                            <a:schemeClr val="tx1"/>
                          </a:solidFill>
                          <a:latin typeface="Eurostile"/>
                          <a:ea typeface="+mn-ea"/>
                          <a:cs typeface="Eurostile"/>
                        </a:rPr>
                        <a:t>he </a:t>
                      </a:r>
                      <a:r>
                        <a:rPr lang="en-US" sz="900" kern="1200" dirty="0" err="1" smtClean="0">
                          <a:solidFill>
                            <a:schemeClr val="tx1"/>
                          </a:solidFill>
                          <a:latin typeface="Eurostile"/>
                          <a:ea typeface="+mn-ea"/>
                          <a:cs typeface="Eurostile"/>
                        </a:rPr>
                        <a:t>Kährs</a:t>
                      </a:r>
                      <a:r>
                        <a:rPr lang="en-US" sz="900" kern="1200" dirty="0" smtClean="0">
                          <a:solidFill>
                            <a:schemeClr val="tx1"/>
                          </a:solidFill>
                          <a:latin typeface="Eurostile"/>
                          <a:ea typeface="+mn-ea"/>
                          <a:cs typeface="Eurostile"/>
                        </a:rPr>
                        <a:t> wood floor being in a</a:t>
                      </a:r>
                      <a:r>
                        <a:rPr lang="en-US" sz="900" kern="1200" baseline="0" dirty="0" smtClean="0">
                          <a:solidFill>
                            <a:schemeClr val="tx1"/>
                          </a:solidFill>
                          <a:latin typeface="Eurostile"/>
                          <a:ea typeface="+mn-ea"/>
                          <a:cs typeface="Eurostile"/>
                        </a:rPr>
                        <a:t> floating installation, this kitchen unit cannot be fixed to the floor planks. Instead, it must be fixed</a:t>
                      </a:r>
                      <a:r>
                        <a:rPr lang="en-US" sz="900" kern="1200" dirty="0" smtClean="0">
                          <a:solidFill>
                            <a:schemeClr val="tx1"/>
                          </a:solidFill>
                          <a:latin typeface="Eurostile"/>
                          <a:ea typeface="+mn-ea"/>
                          <a:cs typeface="Eurostile"/>
                        </a:rPr>
                        <a:t> through the floor allowing space</a:t>
                      </a:r>
                      <a:r>
                        <a:rPr lang="en-US" sz="900" kern="1200" baseline="0" dirty="0" smtClean="0">
                          <a:solidFill>
                            <a:schemeClr val="tx1"/>
                          </a:solidFill>
                          <a:latin typeface="Eurostile"/>
                          <a:ea typeface="+mn-ea"/>
                          <a:cs typeface="Eurostile"/>
                        </a:rPr>
                        <a:t> </a:t>
                      </a:r>
                      <a:r>
                        <a:rPr lang="en-US" sz="900" kern="1200" dirty="0" smtClean="0">
                          <a:solidFill>
                            <a:schemeClr val="tx1"/>
                          </a:solidFill>
                          <a:latin typeface="Eurostile"/>
                          <a:ea typeface="+mn-ea"/>
                          <a:cs typeface="Eurostile"/>
                        </a:rPr>
                        <a:t>to prevent the fixed object from pressing down on and trapping the floor. There must be a movement joint around the space. Please</a:t>
                      </a:r>
                      <a:r>
                        <a:rPr lang="en-US" sz="900" kern="1200" baseline="0" dirty="0" smtClean="0">
                          <a:solidFill>
                            <a:schemeClr val="tx1"/>
                          </a:solidFill>
                          <a:latin typeface="Eurostile"/>
                          <a:ea typeface="+mn-ea"/>
                          <a:cs typeface="Eurostile"/>
                        </a:rPr>
                        <a:t> follow the recommendations</a:t>
                      </a:r>
                      <a:r>
                        <a:rPr lang="en-US" sz="900" kern="1200" dirty="0" smtClean="0">
                          <a:solidFill>
                            <a:schemeClr val="tx1"/>
                          </a:solidFill>
                          <a:latin typeface="Eurostile"/>
                          <a:ea typeface="+mn-ea"/>
                          <a:cs typeface="Eurostile"/>
                        </a:rPr>
                        <a:t> outlined</a:t>
                      </a:r>
                      <a:r>
                        <a:rPr lang="en-US" sz="900" kern="1200" baseline="0" dirty="0" smtClean="0">
                          <a:solidFill>
                            <a:schemeClr val="tx1"/>
                          </a:solidFill>
                          <a:latin typeface="Eurostile"/>
                          <a:ea typeface="+mn-ea"/>
                          <a:cs typeface="Eurostile"/>
                        </a:rPr>
                        <a:t> here:</a:t>
                      </a:r>
                      <a:r>
                        <a:rPr lang="en-US" sz="900" kern="1200" dirty="0" smtClean="0">
                          <a:solidFill>
                            <a:schemeClr val="tx1"/>
                          </a:solidFill>
                          <a:latin typeface="Eurostile"/>
                          <a:ea typeface="+mn-ea"/>
                          <a:cs typeface="Eurostile"/>
                        </a:rPr>
                        <a:t> </a:t>
                      </a:r>
                      <a:r>
                        <a:rPr lang="en-US" sz="900" kern="1200" dirty="0" smtClean="0">
                          <a:solidFill>
                            <a:schemeClr val="tx1"/>
                          </a:solidFill>
                          <a:latin typeface="Eurostile"/>
                          <a:ea typeface="+mn-ea"/>
                          <a:cs typeface="Eurostile"/>
                          <a:hlinkClick r:id="rId3"/>
                        </a:rPr>
                        <a:t>http://www.kahrs.com/Global/PDF/Kahrs_Installation_Woodloc5S_Floating_EXP.pdf</a:t>
                      </a:r>
                      <a:r>
                        <a:rPr lang="en-US" sz="900" kern="1200" dirty="0" smtClean="0">
                          <a:solidFill>
                            <a:schemeClr val="tx1"/>
                          </a:solidFill>
                          <a:latin typeface="Eurostile"/>
                          <a:ea typeface="+mn-ea"/>
                          <a:cs typeface="Eurostile"/>
                        </a:rPr>
                        <a:t> for proper handling of this issue.</a:t>
                      </a:r>
                    </a:p>
                    <a:p>
                      <a:pPr marL="0" marR="0" indent="0" algn="l" defTabSz="608918" rtl="0" eaLnBrk="1" fontAlgn="auto" latinLnBrk="0" hangingPunct="1">
                        <a:lnSpc>
                          <a:spcPct val="100000"/>
                        </a:lnSpc>
                        <a:spcBef>
                          <a:spcPts val="0"/>
                        </a:spcBef>
                        <a:spcAft>
                          <a:spcPts val="0"/>
                        </a:spcAft>
                        <a:buClrTx/>
                        <a:buSzTx/>
                        <a:buFontTx/>
                        <a:buNone/>
                        <a:tabLst/>
                        <a:defRPr/>
                      </a:pPr>
                      <a:endParaRPr lang="en-US" sz="900" dirty="0" smtClean="0">
                        <a:latin typeface="Eurostile"/>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900" baseline="0" dirty="0" smtClean="0">
                          <a:latin typeface="Eurostile"/>
                          <a:cs typeface="Eurostile"/>
                        </a:rPr>
                        <a:t>Please ensure that the joint with countertop ID20 is 100% watertight sealed. Please use appropriate black sealant for a seamless finish.</a:t>
                      </a:r>
                    </a:p>
                    <a:p>
                      <a:endParaRPr lang="en-US" sz="900" dirty="0" smtClean="0">
                        <a:latin typeface="Eurostile"/>
                        <a:cs typeface="Eurostile"/>
                      </a:endParaRPr>
                    </a:p>
                    <a:p>
                      <a:r>
                        <a:rPr lang="en-US" sz="900" dirty="0" smtClean="0">
                          <a:latin typeface="Eurostile"/>
                          <a:cs typeface="Eurostile"/>
                        </a:rPr>
                        <a:t>Product</a:t>
                      </a:r>
                      <a:r>
                        <a:rPr lang="en-US" sz="900" baseline="0" dirty="0" smtClean="0">
                          <a:latin typeface="Eurostile"/>
                          <a:cs typeface="Eurostile"/>
                        </a:rPr>
                        <a:t> info (for laminate finish):</a:t>
                      </a:r>
                    </a:p>
                    <a:p>
                      <a:r>
                        <a:rPr lang="en-US" sz="900" dirty="0" smtClean="0">
                          <a:latin typeface="Eurostile"/>
                          <a:cs typeface="Eurostile"/>
                          <a:hlinkClick r:id="rId4"/>
                        </a:rPr>
                        <a:t>http://www.ikea.com/ca/en/catalog/products/10208783/</a:t>
                      </a:r>
                      <a:r>
                        <a:rPr lang="en-US" sz="900" dirty="0" smtClean="0">
                          <a:latin typeface="Eurostile"/>
                          <a:cs typeface="Eurostile"/>
                        </a:rPr>
                        <a:t> </a:t>
                      </a:r>
                    </a:p>
                    <a:p>
                      <a:r>
                        <a:rPr lang="en-US" sz="900" dirty="0" smtClean="0">
                          <a:latin typeface="Eurostile"/>
                          <a:cs typeface="Eurostile"/>
                        </a:rPr>
                        <a:t>Info</a:t>
                      </a:r>
                      <a:r>
                        <a:rPr lang="en-US" sz="900" baseline="0" dirty="0" smtClean="0">
                          <a:latin typeface="Eurostile"/>
                          <a:cs typeface="Eurostile"/>
                        </a:rPr>
                        <a:t> on PERSONLIG made-to-measure countertops:</a:t>
                      </a:r>
                    </a:p>
                    <a:p>
                      <a:r>
                        <a:rPr lang="en-US" sz="900" dirty="0" smtClean="0">
                          <a:latin typeface="Eurostile"/>
                          <a:cs typeface="Eurostile"/>
                          <a:hlinkClick r:id="rId5"/>
                        </a:rPr>
                        <a:t>http://www.ikea.com/ms/en_CA/pdf/buying_guides/FY10/Countertops_Buying_Guide.pdf</a:t>
                      </a:r>
                      <a:r>
                        <a:rPr lang="en-US" sz="900" dirty="0" smtClean="0">
                          <a:latin typeface="Eurostile"/>
                          <a:cs typeface="Eurostile"/>
                        </a:rPr>
                        <a:t> </a:t>
                      </a:r>
                    </a:p>
                    <a:p>
                      <a:r>
                        <a:rPr lang="en-US" sz="900" dirty="0" smtClean="0">
                          <a:latin typeface="Eurostile"/>
                          <a:cs typeface="Eurostile"/>
                          <a:hlinkClick r:id="rId6"/>
                        </a:rPr>
                        <a:t>http://www.ikea.com/ms/zh_CN/pdf/20111_How_to_KI/WORKTOPS.pdf</a:t>
                      </a:r>
                      <a:r>
                        <a:rPr lang="en-US" sz="900" dirty="0" smtClean="0">
                          <a:latin typeface="Eurostile"/>
                          <a:cs typeface="Eurostile"/>
                        </a:rPr>
                        <a:t> </a:t>
                      </a:r>
                    </a:p>
                    <a:p>
                      <a:pPr marL="0" marR="0" indent="0" algn="l" defTabSz="608918" rtl="0" eaLnBrk="1" fontAlgn="auto" latinLnBrk="0" hangingPunct="1">
                        <a:lnSpc>
                          <a:spcPct val="100000"/>
                        </a:lnSpc>
                        <a:spcBef>
                          <a:spcPts val="0"/>
                        </a:spcBef>
                        <a:spcAft>
                          <a:spcPts val="0"/>
                        </a:spcAft>
                        <a:buClrTx/>
                        <a:buSzTx/>
                        <a:buFontTx/>
                        <a:buNone/>
                        <a:tabLst/>
                        <a:defRPr/>
                      </a:pPr>
                      <a:endParaRPr lang="en-US" sz="900" baseline="0" dirty="0" smtClean="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482588">
                <a:tc>
                  <a:txBody>
                    <a:bodyPr/>
                    <a:lstStyle/>
                    <a:p>
                      <a:pPr algn="l">
                        <a:spcAft>
                          <a:spcPts val="0"/>
                        </a:spcAft>
                      </a:pPr>
                      <a:r>
                        <a:rPr lang="en-US" sz="1000" dirty="0" smtClean="0">
                          <a:effectLst/>
                          <a:latin typeface="Eurostile"/>
                          <a:ea typeface="ＭＳ 明朝"/>
                          <a:cs typeface="Eurostile"/>
                        </a:rPr>
                        <a:t>22</a:t>
                      </a:r>
                      <a:endParaRPr lang="en-US" sz="10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effectLst/>
                          <a:latin typeface="Eurostile"/>
                          <a:ea typeface="ＭＳ 明朝"/>
                          <a:cs typeface="Eurostile"/>
                        </a:rPr>
                        <a:t>Legs</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2</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IKEA</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VIKA BYSKE</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latin typeface="Eurostile"/>
                          <a:cs typeface="Eurostile"/>
                        </a:rPr>
                        <a:t>Chrome</a:t>
                      </a:r>
                      <a:r>
                        <a:rPr lang="en-US" sz="1000" baseline="0" dirty="0" smtClean="0">
                          <a:latin typeface="Eurostile"/>
                          <a:cs typeface="Eurostile"/>
                        </a:rPr>
                        <a:t> plated</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kern="1200" dirty="0" smtClean="0">
                          <a:solidFill>
                            <a:schemeClr val="tx1"/>
                          </a:solidFill>
                          <a:latin typeface="Eurostile"/>
                          <a:ea typeface="+mn-ea"/>
                          <a:cs typeface="Eurostile"/>
                        </a:rPr>
                        <a:t>Diameter: 6o</a:t>
                      </a:r>
                    </a:p>
                    <a:p>
                      <a:r>
                        <a:rPr lang="en-US" sz="1000" kern="1200" dirty="0" smtClean="0">
                          <a:solidFill>
                            <a:schemeClr val="tx1"/>
                          </a:solidFill>
                          <a:latin typeface="Eurostile"/>
                          <a:ea typeface="+mn-ea"/>
                          <a:cs typeface="Eurostile"/>
                        </a:rPr>
                        <a:t>Min. height: 700</a:t>
                      </a:r>
                    </a:p>
                    <a:p>
                      <a:r>
                        <a:rPr lang="en-US" sz="1000" kern="1200" dirty="0" smtClean="0">
                          <a:solidFill>
                            <a:schemeClr val="tx1"/>
                          </a:solidFill>
                          <a:latin typeface="Eurostile"/>
                          <a:ea typeface="+mn-ea"/>
                          <a:cs typeface="Eurostile"/>
                        </a:rPr>
                        <a:t>Max. height: 1070</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baseline="0" dirty="0" smtClean="0">
                          <a:latin typeface="Eurostile"/>
                          <a:cs typeface="Eurostile"/>
                        </a:rPr>
                        <a:t>(D1) Furnishing Layout – Ground Floor(Kitchen)</a:t>
                      </a:r>
                      <a:endParaRPr lang="en-US" sz="1000" dirty="0" smtClean="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900" baseline="0" dirty="0" smtClean="0">
                          <a:latin typeface="Eurostile"/>
                          <a:cs typeface="Eurostile"/>
                        </a:rPr>
                        <a:t>For proper weight support of the breakfast bar portion of the peninsula, 2 legs are required. They are to installed at 2 the rounded corners furthest from the cabinet support, 300 mm from each countertop edge. To view the positions, please refer to the (D1) Furnishing Layout – Ground Floor(Kitchen) drawing. </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900" dirty="0" smtClean="0">
                          <a:latin typeface="Eurostile"/>
                          <a:cs typeface="Eurostile"/>
                        </a:rPr>
                        <a:t>Product</a:t>
                      </a:r>
                      <a:r>
                        <a:rPr lang="en-US" sz="900" baseline="0" dirty="0" smtClean="0">
                          <a:latin typeface="Eurostile"/>
                          <a:cs typeface="Eurostile"/>
                        </a:rPr>
                        <a:t> info:</a:t>
                      </a:r>
                    </a:p>
                    <a:p>
                      <a:pPr marL="0" marR="0" indent="0" algn="l" defTabSz="608918" rtl="0" eaLnBrk="1" fontAlgn="auto" latinLnBrk="0" hangingPunct="1">
                        <a:lnSpc>
                          <a:spcPct val="100000"/>
                        </a:lnSpc>
                        <a:spcBef>
                          <a:spcPts val="0"/>
                        </a:spcBef>
                        <a:spcAft>
                          <a:spcPts val="0"/>
                        </a:spcAft>
                        <a:buClrTx/>
                        <a:buSzTx/>
                        <a:buFontTx/>
                        <a:buNone/>
                        <a:tabLst/>
                        <a:defRPr/>
                      </a:pPr>
                      <a:r>
                        <a:rPr lang="en-US" sz="900" baseline="0" dirty="0" smtClean="0">
                          <a:latin typeface="Eurostile"/>
                          <a:cs typeface="Eurostile"/>
                          <a:hlinkClick r:id="rId7"/>
                        </a:rPr>
                        <a:t>http://www.ikea.com/ca/en/catalog/products/84609085/</a:t>
                      </a:r>
                      <a:r>
                        <a:rPr lang="en-US" sz="900" baseline="0" dirty="0" smtClean="0">
                          <a:latin typeface="Eurostile"/>
                          <a:cs typeface="Eurostile"/>
                        </a:rPr>
                        <a:t> </a:t>
                      </a:r>
                    </a:p>
                    <a:p>
                      <a:pPr marL="0" marR="0" indent="0" algn="l" defTabSz="608918" rtl="0" eaLnBrk="1" fontAlgn="auto" latinLnBrk="0" hangingPunct="1">
                        <a:lnSpc>
                          <a:spcPct val="100000"/>
                        </a:lnSpc>
                        <a:spcBef>
                          <a:spcPts val="0"/>
                        </a:spcBef>
                        <a:spcAft>
                          <a:spcPts val="0"/>
                        </a:spcAft>
                        <a:buClrTx/>
                        <a:buSzTx/>
                        <a:buFontTx/>
                        <a:buNone/>
                        <a:tabLst/>
                        <a:defRPr/>
                      </a:pPr>
                      <a:r>
                        <a:rPr lang="en-US" sz="900" baseline="0" dirty="0" smtClean="0">
                          <a:latin typeface="Eurostile"/>
                          <a:cs typeface="Eurostile"/>
                        </a:rPr>
                        <a:t>Please attach each leg according to the installation instructions provided with the product.</a:t>
                      </a:r>
                    </a:p>
                    <a:p>
                      <a:pPr marL="0" marR="0" indent="0" algn="l" defTabSz="608918" rtl="0" eaLnBrk="1" fontAlgn="auto" latinLnBrk="0" hangingPunct="1">
                        <a:lnSpc>
                          <a:spcPct val="100000"/>
                        </a:lnSpc>
                        <a:spcBef>
                          <a:spcPts val="0"/>
                        </a:spcBef>
                        <a:spcAft>
                          <a:spcPts val="0"/>
                        </a:spcAft>
                        <a:buClrTx/>
                        <a:buSzTx/>
                        <a:buFontTx/>
                        <a:buNone/>
                        <a:tabLst/>
                        <a:defRPr/>
                      </a:pPr>
                      <a:r>
                        <a:rPr lang="en-US" sz="900" baseline="0" dirty="0" smtClean="0">
                          <a:latin typeface="Eurostile"/>
                          <a:cs typeface="Eurostile"/>
                        </a:rPr>
                        <a:t>The legs are adjustable in height. Please set both heights appropriately to ensure level surface of the breakfast bar.</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6" name="TextBox 5"/>
          <p:cNvSpPr txBox="1"/>
          <p:nvPr/>
        </p:nvSpPr>
        <p:spPr>
          <a:xfrm>
            <a:off x="356637" y="1425604"/>
            <a:ext cx="5129763" cy="369332"/>
          </a:xfrm>
          <a:prstGeom prst="rect">
            <a:avLst/>
          </a:prstGeom>
          <a:noFill/>
        </p:spPr>
        <p:txBody>
          <a:bodyPr wrap="square" rtlCol="0">
            <a:spAutoFit/>
          </a:bodyPr>
          <a:lstStyle/>
          <a:p>
            <a:pPr marL="342900" indent="-342900">
              <a:buFont typeface="Wingdings" charset="2"/>
              <a:buAutoNum type="arabicPlain" startAt="9"/>
              <a:defRPr/>
            </a:pPr>
            <a:r>
              <a:rPr lang="en-US" sz="1800" b="1" dirty="0" smtClean="0">
                <a:latin typeface="Eurostile"/>
                <a:ea typeface="ＭＳ 明朝"/>
                <a:cs typeface="Eurostile"/>
              </a:rPr>
              <a:t>COUNTERTOP PENINSULA</a:t>
            </a:r>
            <a:endParaRPr lang="en-US" sz="1800" b="1" dirty="0">
              <a:latin typeface="Eurostile"/>
              <a:ea typeface="ＭＳ 明朝"/>
              <a:cs typeface="Eurostile"/>
            </a:endParaRPr>
          </a:p>
        </p:txBody>
      </p:sp>
    </p:spTree>
    <p:extLst>
      <p:ext uri="{BB962C8B-B14F-4D97-AF65-F5344CB8AC3E}">
        <p14:creationId xmlns:p14="http://schemas.microsoft.com/office/powerpoint/2010/main" val="28387676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CADL03/6207, HND Stage 1, Final Project</a:t>
            </a:r>
            <a:endParaRPr lang="en-US"/>
          </a:p>
        </p:txBody>
      </p:sp>
      <p:sp>
        <p:nvSpPr>
          <p:cNvPr id="5" name="Slide Number Placeholder 4"/>
          <p:cNvSpPr>
            <a:spLocks noGrp="1"/>
          </p:cNvSpPr>
          <p:nvPr>
            <p:ph type="sldNum" sz="quarter" idx="12"/>
          </p:nvPr>
        </p:nvSpPr>
        <p:spPr/>
        <p:txBody>
          <a:bodyPr/>
          <a:lstStyle/>
          <a:p>
            <a:fld id="{A3FA7095-699E-9748-A2EB-6882671471C9}" type="slidenum">
              <a:rPr lang="en-US" smtClean="0"/>
              <a:t>11</a:t>
            </a:fld>
            <a:endParaRPr lang="en-US" dirty="0"/>
          </a:p>
        </p:txBody>
      </p:sp>
      <p:sp>
        <p:nvSpPr>
          <p:cNvPr id="2" name="TextBox 1"/>
          <p:cNvSpPr txBox="1"/>
          <p:nvPr/>
        </p:nvSpPr>
        <p:spPr>
          <a:xfrm>
            <a:off x="4371110" y="369219"/>
            <a:ext cx="184666" cy="461665"/>
          </a:xfrm>
          <a:prstGeom prst="rect">
            <a:avLst/>
          </a:prstGeom>
          <a:noFill/>
        </p:spPr>
        <p:txBody>
          <a:bodyPr wrap="none" rtlCol="0">
            <a:spAutoFit/>
          </a:bodyPr>
          <a:lstStyle/>
          <a:p>
            <a:endParaRPr lang="en-US" dirty="0"/>
          </a:p>
        </p:txBody>
      </p:sp>
      <p:cxnSp>
        <p:nvCxnSpPr>
          <p:cNvPr id="13" name="Straight Connector 12"/>
          <p:cNvCxnSpPr/>
          <p:nvPr/>
        </p:nvCxnSpPr>
        <p:spPr>
          <a:xfrm flipV="1">
            <a:off x="59068" y="1288242"/>
            <a:ext cx="12046394" cy="1"/>
          </a:xfrm>
          <a:prstGeom prst="line">
            <a:avLst/>
          </a:prstGeom>
          <a:ln w="38100" cmpd="dbl">
            <a:solidFill>
              <a:schemeClr val="tx1"/>
            </a:solidFill>
          </a:ln>
        </p:spPr>
        <p:style>
          <a:lnRef idx="2">
            <a:schemeClr val="accent1"/>
          </a:lnRef>
          <a:fillRef idx="0">
            <a:schemeClr val="accent1"/>
          </a:fillRef>
          <a:effectRef idx="1">
            <a:schemeClr val="accent1"/>
          </a:effectRef>
          <a:fontRef idx="minor">
            <a:schemeClr val="tx1"/>
          </a:fontRef>
        </p:style>
      </p:cxnSp>
      <p:graphicFrame>
        <p:nvGraphicFramePr>
          <p:cNvPr id="21" name="Table 20"/>
          <p:cNvGraphicFramePr>
            <a:graphicFrameLocks noGrp="1"/>
          </p:cNvGraphicFramePr>
          <p:nvPr>
            <p:extLst>
              <p:ext uri="{D42A27DB-BD31-4B8C-83A1-F6EECF244321}">
                <p14:modId xmlns:p14="http://schemas.microsoft.com/office/powerpoint/2010/main" val="3793183503"/>
              </p:ext>
            </p:extLst>
          </p:nvPr>
        </p:nvGraphicFramePr>
        <p:xfrm>
          <a:off x="424374" y="2106613"/>
          <a:ext cx="11386626" cy="5417117"/>
        </p:xfrm>
        <a:graphic>
          <a:graphicData uri="http://schemas.openxmlformats.org/drawingml/2006/table">
            <a:tbl>
              <a:tblPr firstRow="1" bandRow="1">
                <a:tableStyleId>{2D5ABB26-0587-4C30-8999-92F81FD0307C}</a:tableStyleId>
              </a:tblPr>
              <a:tblGrid>
                <a:gridCol w="515426"/>
                <a:gridCol w="787400"/>
                <a:gridCol w="914400"/>
                <a:gridCol w="838200"/>
                <a:gridCol w="838200"/>
                <a:gridCol w="584200"/>
                <a:gridCol w="770466"/>
                <a:gridCol w="1248834"/>
                <a:gridCol w="1257300"/>
                <a:gridCol w="3632200"/>
              </a:tblGrid>
              <a:tr h="365056">
                <a:tc gridSpan="10">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200" b="1" u="sng" dirty="0" smtClean="0">
                          <a:effectLst/>
                          <a:latin typeface="Eurostile"/>
                          <a:ea typeface="ＭＳ 明朝"/>
                          <a:cs typeface="Eurostile"/>
                        </a:rPr>
                        <a:t>PRODUCT DETAILS</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marL="0" marR="0" indent="0" algn="l" defTabSz="608918" rtl="0" eaLnBrk="1" fontAlgn="auto" latinLnBrk="0" hangingPunct="1">
                        <a:lnSpc>
                          <a:spcPct val="100000"/>
                        </a:lnSpc>
                        <a:spcBef>
                          <a:spcPts val="0"/>
                        </a:spcBef>
                        <a:spcAft>
                          <a:spcPts val="0"/>
                        </a:spcAft>
                        <a:buClrTx/>
                        <a:buSzTx/>
                        <a:buFontTx/>
                        <a:buNone/>
                        <a:tabLst/>
                        <a:defRPr/>
                      </a:pPr>
                      <a:endParaRPr lang="en-US" sz="1200" b="1" u="sng"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r>
              <a:tr h="640080">
                <a:tc>
                  <a:txBody>
                    <a:bodyPr/>
                    <a:lstStyle/>
                    <a:p>
                      <a:pPr algn="l">
                        <a:spcAft>
                          <a:spcPts val="0"/>
                        </a:spcAft>
                      </a:pPr>
                      <a:r>
                        <a:rPr lang="en-US" sz="1050" b="1" dirty="0" smtClean="0">
                          <a:effectLst/>
                          <a:latin typeface="Eurostile"/>
                          <a:ea typeface="ＭＳ 明朝"/>
                          <a:cs typeface="Eurostile"/>
                        </a:rPr>
                        <a:t>Ref ID within room</a:t>
                      </a:r>
                      <a:endParaRPr lang="en-US" sz="105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050" b="1" baseline="0" dirty="0" smtClean="0">
                          <a:effectLst/>
                          <a:latin typeface="Eurostile"/>
                          <a:ea typeface="ＭＳ 明朝"/>
                          <a:cs typeface="Eurostile"/>
                        </a:rPr>
                        <a:t>TYPE</a:t>
                      </a:r>
                      <a:endParaRPr lang="en-US" sz="105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000" b="1" dirty="0" smtClean="0">
                          <a:effectLst/>
                          <a:latin typeface="Eurostile"/>
                          <a:ea typeface="ＭＳ 明朝"/>
                          <a:cs typeface="Eurostile"/>
                        </a:rPr>
                        <a:t>QUANTITY</a:t>
                      </a:r>
                      <a:endParaRPr lang="en-US" sz="10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050" b="1" dirty="0" smtClean="0">
                          <a:effectLst/>
                          <a:latin typeface="Eurostile"/>
                          <a:ea typeface="ＭＳ 明朝"/>
                          <a:cs typeface="Eurostile"/>
                        </a:rPr>
                        <a:t>BRAND /</a:t>
                      </a:r>
                    </a:p>
                    <a:p>
                      <a:pPr algn="l">
                        <a:spcAft>
                          <a:spcPts val="0"/>
                        </a:spcAft>
                      </a:pPr>
                      <a:r>
                        <a:rPr lang="en-US" sz="1050" b="1" dirty="0" smtClean="0">
                          <a:effectLst/>
                          <a:latin typeface="Eurostile"/>
                          <a:ea typeface="ＭＳ 明朝"/>
                          <a:cs typeface="Eurostile"/>
                        </a:rPr>
                        <a:t>SUPPLIER</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050" b="1" dirty="0">
                          <a:effectLst/>
                          <a:latin typeface="Eurostile"/>
                          <a:ea typeface="ＭＳ 明朝"/>
                          <a:cs typeface="Eurostile"/>
                        </a:rPr>
                        <a:t>NAME</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050" b="1" dirty="0" smtClean="0">
                          <a:effectLst/>
                          <a:latin typeface="Eurostile"/>
                          <a:ea typeface="ＭＳ 明朝"/>
                          <a:cs typeface="Eurostile"/>
                        </a:rPr>
                        <a:t>CODE / REF</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050" b="1" dirty="0" smtClean="0">
                          <a:effectLst/>
                          <a:latin typeface="Eurostile"/>
                          <a:ea typeface="ＭＳ 明朝"/>
                          <a:cs typeface="Eurostile"/>
                        </a:rPr>
                        <a:t>COLOUR / FINISH</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050" b="1" dirty="0" smtClean="0">
                          <a:effectLst/>
                          <a:latin typeface="Eurostile"/>
                          <a:ea typeface="ＭＳ 明朝"/>
                          <a:cs typeface="Eurostile"/>
                        </a:rPr>
                        <a:t>DIMS INFO</a:t>
                      </a:r>
                      <a:r>
                        <a:rPr lang="en-US" sz="1050" b="1" baseline="0" dirty="0" smtClean="0">
                          <a:effectLst/>
                          <a:latin typeface="Eurostile"/>
                          <a:ea typeface="ＭＳ 明朝"/>
                          <a:cs typeface="Eurostile"/>
                        </a:rPr>
                        <a:t> </a:t>
                      </a:r>
                      <a:r>
                        <a:rPr lang="en-US" sz="1050" b="1" dirty="0" smtClean="0">
                          <a:effectLst/>
                          <a:latin typeface="Eurostile"/>
                          <a:ea typeface="ＭＳ 明朝"/>
                          <a:cs typeface="Eurostile"/>
                        </a:rPr>
                        <a:t>(mm)</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050" b="1" dirty="0" smtClean="0">
                          <a:effectLst/>
                          <a:latin typeface="Eurostile"/>
                          <a:ea typeface="ＭＳ 明朝"/>
                          <a:cs typeface="Eurostile"/>
                        </a:rPr>
                        <a:t>REFERENCE DRAWING(S)</a:t>
                      </a:r>
                      <a:r>
                        <a:rPr lang="en-US" sz="1050" b="1" baseline="0" dirty="0" smtClean="0">
                          <a:effectLst/>
                          <a:latin typeface="Eurostile"/>
                          <a:ea typeface="ＭＳ 明朝"/>
                          <a:cs typeface="Eurostile"/>
                        </a:rPr>
                        <a:t> for PLACEMENT</a:t>
                      </a:r>
                      <a:endParaRPr lang="en-US" sz="105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050" b="1" dirty="0" smtClean="0">
                          <a:effectLst/>
                          <a:latin typeface="Eurostile"/>
                          <a:ea typeface="ＭＳ 明朝"/>
                          <a:cs typeface="Eurostile"/>
                        </a:rPr>
                        <a:t>MEASURING</a:t>
                      </a:r>
                      <a:r>
                        <a:rPr lang="en-US" sz="1050" b="1" baseline="0" dirty="0" smtClean="0">
                          <a:effectLst/>
                          <a:latin typeface="Eurostile"/>
                          <a:ea typeface="ＭＳ 明朝"/>
                          <a:cs typeface="Eurostile"/>
                        </a:rPr>
                        <a:t> and </a:t>
                      </a:r>
                      <a:r>
                        <a:rPr lang="en-US" sz="1050" b="1" dirty="0" smtClean="0">
                          <a:effectLst/>
                          <a:latin typeface="Eurostile"/>
                          <a:ea typeface="ＭＳ 明朝"/>
                          <a:cs typeface="Eurostile"/>
                        </a:rPr>
                        <a:t>INSTALLATION</a:t>
                      </a:r>
                      <a:r>
                        <a:rPr lang="en-US" sz="1050" b="1" baseline="0" dirty="0" smtClean="0">
                          <a:effectLst/>
                          <a:latin typeface="Eurostile"/>
                          <a:ea typeface="ＭＳ 明朝"/>
                          <a:cs typeface="Eurostile"/>
                        </a:rPr>
                        <a:t> NOTES, WWW LINKS</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706730">
                <a:tc>
                  <a:txBody>
                    <a:bodyPr/>
                    <a:lstStyle/>
                    <a:p>
                      <a:pPr algn="l">
                        <a:spcAft>
                          <a:spcPts val="0"/>
                        </a:spcAft>
                      </a:pPr>
                      <a:r>
                        <a:rPr lang="en-US" sz="1050" dirty="0" smtClean="0">
                          <a:effectLst/>
                          <a:latin typeface="Eurostile"/>
                          <a:ea typeface="ＭＳ 明朝"/>
                          <a:cs typeface="Eurostile"/>
                        </a:rPr>
                        <a:t>23</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050" dirty="0" smtClean="0">
                          <a:effectLst/>
                          <a:latin typeface="Eurostile"/>
                          <a:ea typeface="ＭＳ 明朝"/>
                          <a:cs typeface="Eurostile"/>
                        </a:rPr>
                        <a:t>Backsplash</a:t>
                      </a:r>
                      <a:r>
                        <a:rPr lang="en-US" sz="1050" baseline="0" dirty="0" smtClean="0">
                          <a:effectLst/>
                          <a:latin typeface="Eurostile"/>
                          <a:ea typeface="ＭＳ 明朝"/>
                          <a:cs typeface="Eurostile"/>
                        </a:rPr>
                        <a:t>,</a:t>
                      </a:r>
                      <a:endParaRPr lang="en-US" sz="1050" dirty="0" smtClean="0">
                        <a:effectLst/>
                        <a:latin typeface="Eurostile"/>
                        <a:ea typeface="ＭＳ 明朝"/>
                        <a:cs typeface="Eurostile"/>
                      </a:endParaRPr>
                    </a:p>
                    <a:p>
                      <a:pPr algn="l">
                        <a:spcAft>
                          <a:spcPts val="0"/>
                        </a:spcAft>
                      </a:pPr>
                      <a:r>
                        <a:rPr lang="en-US" sz="1100" b="0" kern="1200" dirty="0" err="1" smtClean="0">
                          <a:solidFill>
                            <a:schemeClr val="tx1"/>
                          </a:solidFill>
                          <a:latin typeface="Eurostile"/>
                          <a:ea typeface="+mn-ea"/>
                          <a:cs typeface="Eurostile"/>
                        </a:rPr>
                        <a:t>PVCu</a:t>
                      </a:r>
                      <a:r>
                        <a:rPr lang="en-US" sz="1100" b="0" kern="1200" dirty="0" smtClean="0">
                          <a:solidFill>
                            <a:schemeClr val="tx1"/>
                          </a:solidFill>
                          <a:latin typeface="Eurostile"/>
                          <a:ea typeface="+mn-ea"/>
                          <a:cs typeface="Eurostile"/>
                        </a:rPr>
                        <a:t> Hygienic Cladding</a:t>
                      </a:r>
                    </a:p>
                    <a:p>
                      <a:pPr algn="l">
                        <a:spcAft>
                          <a:spcPts val="0"/>
                        </a:spcAft>
                      </a:pPr>
                      <a:r>
                        <a:rPr lang="en-US" sz="1100" b="0" kern="1200" dirty="0" smtClean="0">
                          <a:solidFill>
                            <a:schemeClr val="tx1"/>
                          </a:solidFill>
                          <a:effectLst/>
                          <a:latin typeface="Eurostile"/>
                          <a:ea typeface="+mn-ea"/>
                          <a:cs typeface="Eurostile"/>
                        </a:rPr>
                        <a:t>(custom size)</a:t>
                      </a:r>
                      <a:endParaRPr lang="en-US" sz="11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dirty="0" smtClean="0">
                          <a:latin typeface="Eurostile"/>
                          <a:cs typeface="Eurostile"/>
                        </a:rPr>
                        <a:t>2</a:t>
                      </a:r>
                    </a:p>
                    <a:p>
                      <a:r>
                        <a:rPr lang="en-US" sz="1050" baseline="0" dirty="0" smtClean="0">
                          <a:latin typeface="Eurostile"/>
                          <a:cs typeface="Eurostile"/>
                        </a:rPr>
                        <a:t>(one for wall K1, and one for wall K2)</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dirty="0" err="1" smtClean="0">
                          <a:latin typeface="Eurostile"/>
                          <a:cs typeface="Eurostile"/>
                        </a:rPr>
                        <a:t>Altro</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b="0" dirty="0" err="1" smtClean="0">
                          <a:latin typeface="Eurostile"/>
                          <a:cs typeface="Eurostile"/>
                        </a:rPr>
                        <a:t>Altro</a:t>
                      </a:r>
                      <a:r>
                        <a:rPr lang="en-US" sz="1050" b="0" dirty="0" smtClean="0">
                          <a:latin typeface="Eurostile"/>
                          <a:cs typeface="Eurostile"/>
                        </a:rPr>
                        <a:t> </a:t>
                      </a:r>
                      <a:r>
                        <a:rPr lang="en-US" sz="1050" b="0" dirty="0" err="1" smtClean="0">
                          <a:latin typeface="Eurostile"/>
                          <a:cs typeface="Eurostile"/>
                        </a:rPr>
                        <a:t>Whiterock</a:t>
                      </a:r>
                      <a:r>
                        <a:rPr lang="en-US" sz="1050" b="0" dirty="0" smtClean="0">
                          <a:latin typeface="Eurostile"/>
                          <a:cs typeface="Eurostile"/>
                        </a:rPr>
                        <a:t> Chameleon</a:t>
                      </a:r>
                      <a:endParaRPr lang="en-US" sz="1050" b="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kern="1200" dirty="0" smtClean="0">
                          <a:solidFill>
                            <a:schemeClr val="tx1"/>
                          </a:solidFill>
                          <a:latin typeface="Eurostile"/>
                          <a:ea typeface="+mn-ea"/>
                          <a:cs typeface="Eurostile"/>
                        </a:rPr>
                        <a:t>6618</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dirty="0" smtClean="0">
                          <a:latin typeface="Eurostile"/>
                          <a:cs typeface="Eurostile"/>
                        </a:rPr>
                        <a:t>Moulin Rouge</a:t>
                      </a:r>
                      <a:r>
                        <a:rPr lang="en-US" sz="1050" baseline="0" dirty="0" smtClean="0">
                          <a:latin typeface="Eurostile"/>
                          <a:cs typeface="Eurostile"/>
                        </a:rPr>
                        <a:t> (</a:t>
                      </a:r>
                      <a:r>
                        <a:rPr lang="en-US" sz="1050" dirty="0" smtClean="0">
                          <a:latin typeface="Eurostile"/>
                          <a:cs typeface="Eurostile"/>
                        </a:rPr>
                        <a:t>Red,</a:t>
                      </a:r>
                      <a:r>
                        <a:rPr lang="en-US" sz="1050" baseline="0" dirty="0" smtClean="0">
                          <a:latin typeface="Eurostile"/>
                          <a:cs typeface="Eurostile"/>
                        </a:rPr>
                        <a:t> gloss)</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50" baseline="0" dirty="0" smtClean="0">
                          <a:latin typeface="Eurostile"/>
                          <a:cs typeface="Eurostile"/>
                        </a:rPr>
                        <a:t>Thickness: 2.5 mm</a:t>
                      </a:r>
                    </a:p>
                    <a:p>
                      <a:pPr marL="0" marR="0" indent="0" algn="l" defTabSz="608918" rtl="0" eaLnBrk="1" fontAlgn="auto" latinLnBrk="0" hangingPunct="1">
                        <a:lnSpc>
                          <a:spcPct val="100000"/>
                        </a:lnSpc>
                        <a:spcBef>
                          <a:spcPts val="0"/>
                        </a:spcBef>
                        <a:spcAft>
                          <a:spcPts val="0"/>
                        </a:spcAft>
                        <a:buClrTx/>
                        <a:buSzTx/>
                        <a:buFontTx/>
                        <a:buNone/>
                        <a:tabLst/>
                        <a:defRPr/>
                      </a:pPr>
                      <a:endParaRPr lang="en-US" sz="1050" baseline="0" dirty="0" smtClean="0">
                        <a:latin typeface="Eurostile"/>
                        <a:cs typeface="Eurostile"/>
                      </a:endParaRPr>
                    </a:p>
                    <a:p>
                      <a:r>
                        <a:rPr lang="en-US" sz="1050" u="sng" dirty="0" smtClean="0">
                          <a:latin typeface="Eurostile"/>
                          <a:cs typeface="Eurostile"/>
                        </a:rPr>
                        <a:t>Estimated</a:t>
                      </a:r>
                      <a:r>
                        <a:rPr lang="en-US" sz="1050" dirty="0" smtClean="0">
                          <a:latin typeface="Eurostile"/>
                          <a:cs typeface="Eurostile"/>
                        </a:rPr>
                        <a:t>:</a:t>
                      </a:r>
                    </a:p>
                    <a:p>
                      <a:r>
                        <a:rPr lang="en-US" sz="1050" dirty="0" smtClean="0">
                          <a:latin typeface="Eurostile"/>
                          <a:cs typeface="Eurostile"/>
                        </a:rPr>
                        <a:t>Height:</a:t>
                      </a:r>
                      <a:r>
                        <a:rPr lang="en-US" sz="1050" baseline="0" dirty="0" smtClean="0">
                          <a:latin typeface="Eurostile"/>
                          <a:cs typeface="Eurostile"/>
                        </a:rPr>
                        <a:t> 180 mm</a:t>
                      </a:r>
                    </a:p>
                    <a:p>
                      <a:r>
                        <a:rPr lang="en-US" sz="1050" baseline="0" dirty="0" smtClean="0">
                          <a:latin typeface="Eurostile"/>
                          <a:cs typeface="Eurostile"/>
                        </a:rPr>
                        <a:t>Width for wall on (D11) Kitchen Elevation K1: 2765</a:t>
                      </a:r>
                    </a:p>
                    <a:p>
                      <a:r>
                        <a:rPr lang="en-US" sz="1050" baseline="0" dirty="0" smtClean="0">
                          <a:latin typeface="Eurostile"/>
                          <a:cs typeface="Eurostile"/>
                        </a:rPr>
                        <a:t>Width for wall on (D12) Kitchen Elevation K2: 3800</a:t>
                      </a:r>
                    </a:p>
                    <a:p>
                      <a:endParaRPr lang="en-US" sz="1050" baseline="0" dirty="0" smtClean="0">
                        <a:latin typeface="Eurostile"/>
                        <a:cs typeface="Eurostile"/>
                      </a:endParaRPr>
                    </a:p>
                    <a:p>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50" dirty="0" smtClean="0">
                          <a:latin typeface="Eurostile"/>
                          <a:cs typeface="Eurostile"/>
                        </a:rPr>
                        <a:t>(D11) Kitchen Elevation K1, </a:t>
                      </a:r>
                    </a:p>
                    <a:p>
                      <a:pPr marL="0" marR="0" indent="0" algn="l" defTabSz="608918" rtl="0" eaLnBrk="1" fontAlgn="auto" latinLnBrk="0" hangingPunct="1">
                        <a:lnSpc>
                          <a:spcPct val="100000"/>
                        </a:lnSpc>
                        <a:spcBef>
                          <a:spcPts val="0"/>
                        </a:spcBef>
                        <a:spcAft>
                          <a:spcPts val="0"/>
                        </a:spcAft>
                        <a:buClrTx/>
                        <a:buSzTx/>
                        <a:buFontTx/>
                        <a:buNone/>
                        <a:tabLst/>
                        <a:defRPr/>
                      </a:pPr>
                      <a:r>
                        <a:rPr lang="en-US" sz="1050" dirty="0" smtClean="0">
                          <a:latin typeface="Eurostile"/>
                          <a:cs typeface="Eurostile"/>
                        </a:rPr>
                        <a:t>(D12) Kitchen Elevation K2</a:t>
                      </a:r>
                    </a:p>
                    <a:p>
                      <a:endParaRPr lang="en-US" sz="1050" dirty="0" smtClean="0">
                        <a:latin typeface="Eurostile"/>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1050" i="1" dirty="0" smtClean="0">
                          <a:latin typeface="Eurostile"/>
                          <a:cs typeface="Eurostile"/>
                        </a:rPr>
                        <a:t>(D5) Painter/Decorator/Installer</a:t>
                      </a:r>
                      <a:r>
                        <a:rPr lang="en-US" sz="1050" i="1" baseline="0" dirty="0" smtClean="0">
                          <a:latin typeface="Eurostile"/>
                          <a:cs typeface="Eurostile"/>
                        </a:rPr>
                        <a:t> – Ground Floor</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50" dirty="0" smtClean="0">
                          <a:latin typeface="Eurostile"/>
                          <a:cs typeface="Eurostile"/>
                        </a:rPr>
                        <a:t>Please use the estimated measurements</a:t>
                      </a:r>
                      <a:r>
                        <a:rPr lang="en-US" sz="1050" baseline="0" dirty="0" smtClean="0">
                          <a:latin typeface="Eurostile"/>
                          <a:cs typeface="Eurostile"/>
                        </a:rPr>
                        <a:t> as a guideline. </a:t>
                      </a:r>
                      <a:r>
                        <a:rPr lang="en-US" sz="1050" dirty="0" smtClean="0">
                          <a:latin typeface="Eurostile"/>
                          <a:cs typeface="Eurostile"/>
                        </a:rPr>
                        <a:t>Accurate measurement</a:t>
                      </a:r>
                      <a:r>
                        <a:rPr lang="en-US" sz="1050" baseline="0" dirty="0" smtClean="0">
                          <a:latin typeface="Eurostile"/>
                          <a:cs typeface="Eurostile"/>
                        </a:rPr>
                        <a:t> for ordering the 2 custom sized backsplash boards are to be taken on the spot after all base cabinets and countertops have been installed.</a:t>
                      </a:r>
                    </a:p>
                    <a:p>
                      <a:pPr marL="0" marR="0" indent="0" algn="l" defTabSz="608918" rtl="0" eaLnBrk="1" fontAlgn="auto" latinLnBrk="0" hangingPunct="1">
                        <a:lnSpc>
                          <a:spcPct val="100000"/>
                        </a:lnSpc>
                        <a:spcBef>
                          <a:spcPts val="0"/>
                        </a:spcBef>
                        <a:spcAft>
                          <a:spcPts val="0"/>
                        </a:spcAft>
                        <a:buClrTx/>
                        <a:buSzTx/>
                        <a:buFontTx/>
                        <a:buNone/>
                        <a:tabLst/>
                        <a:defRPr/>
                      </a:pPr>
                      <a:endParaRPr lang="en-US" sz="1050" dirty="0" smtClean="0">
                        <a:latin typeface="Eurostile"/>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1050" dirty="0" smtClean="0">
                          <a:latin typeface="Eurostile"/>
                          <a:cs typeface="Eurostile"/>
                        </a:rPr>
                        <a:t>Product</a:t>
                      </a:r>
                      <a:r>
                        <a:rPr lang="en-US" sz="1050" baseline="0" dirty="0" smtClean="0">
                          <a:latin typeface="Eurostile"/>
                          <a:cs typeface="Eurostile"/>
                        </a:rPr>
                        <a:t> info:</a:t>
                      </a:r>
                      <a:endParaRPr lang="en-US" sz="1050" dirty="0" smtClean="0">
                        <a:latin typeface="Eurostile"/>
                        <a:cs typeface="Eurostile"/>
                        <a:hlinkClick r:id="rId3"/>
                      </a:endParaRPr>
                    </a:p>
                    <a:p>
                      <a:r>
                        <a:rPr lang="en-US" sz="1050" dirty="0" smtClean="0">
                          <a:latin typeface="Eurostile"/>
                          <a:cs typeface="Eurostile"/>
                          <a:hlinkClick r:id="rId3"/>
                        </a:rPr>
                        <a:t>http://www.altro.co.uk/Wall-Cladding/Hygienic-Wall-Cladding/Altro-Whiterock-Splashbacks.aspx</a:t>
                      </a:r>
                      <a:r>
                        <a:rPr lang="en-US" sz="1050" dirty="0" smtClean="0">
                          <a:latin typeface="Eurostile"/>
                          <a:cs typeface="Eurostile"/>
                        </a:rPr>
                        <a:t> </a:t>
                      </a:r>
                    </a:p>
                    <a:p>
                      <a:r>
                        <a:rPr lang="en-US" sz="1050" dirty="0" smtClean="0">
                          <a:latin typeface="Eurostile"/>
                          <a:cs typeface="Eurostile"/>
                        </a:rPr>
                        <a:t>Data sheet:</a:t>
                      </a:r>
                    </a:p>
                    <a:p>
                      <a:r>
                        <a:rPr lang="en-US" sz="1050" dirty="0" smtClean="0">
                          <a:latin typeface="Eurostile"/>
                          <a:cs typeface="Eurostile"/>
                          <a:hlinkClick r:id="rId4"/>
                        </a:rPr>
                        <a:t>http://www.altro.co.uk/getmedia/72e037ce-f108-4d1d-9c45-7d1cfa0999e4/Altro-Whiterock-Chameleon-W160-161-Data-Sheet.pdf.aspx</a:t>
                      </a:r>
                      <a:r>
                        <a:rPr lang="en-US" sz="1050" dirty="0" smtClean="0">
                          <a:latin typeface="Eurostile"/>
                          <a:cs typeface="Eurostile"/>
                        </a:rPr>
                        <a:t> </a:t>
                      </a:r>
                    </a:p>
                    <a:p>
                      <a:r>
                        <a:rPr lang="en-US" sz="1050" dirty="0" smtClean="0">
                          <a:latin typeface="Eurostile"/>
                          <a:cs typeface="Eurostile"/>
                        </a:rPr>
                        <a:t>Installation Instructions:</a:t>
                      </a:r>
                    </a:p>
                    <a:p>
                      <a:r>
                        <a:rPr lang="en-US" sz="1050" dirty="0" smtClean="0">
                          <a:latin typeface="Eurostile"/>
                          <a:cs typeface="Eurostile"/>
                          <a:hlinkClick r:id="rId5"/>
                        </a:rPr>
                        <a:t>http://www.altro.co.uk/getmedia/07a26c24-d44f-442c-b034-a6b595aaa654/Altro-Technical-Installation-Guide-WAL-Altro-Whiterock.pdf.aspx</a:t>
                      </a:r>
                      <a:r>
                        <a:rPr lang="en-US" sz="1050" dirty="0" smtClean="0">
                          <a:latin typeface="Eurostile"/>
                          <a:cs typeface="Eurostile"/>
                        </a:rPr>
                        <a:t> </a:t>
                      </a:r>
                    </a:p>
                    <a:p>
                      <a:r>
                        <a:rPr lang="en-US" sz="1050" dirty="0" smtClean="0">
                          <a:latin typeface="Eurostile"/>
                          <a:cs typeface="Eurostile"/>
                        </a:rPr>
                        <a:t>Adhesive</a:t>
                      </a:r>
                      <a:r>
                        <a:rPr lang="en-US" sz="1050" baseline="0" dirty="0" smtClean="0">
                          <a:latin typeface="Eurostile"/>
                          <a:cs typeface="Eurostile"/>
                        </a:rPr>
                        <a:t> Guide:</a:t>
                      </a:r>
                      <a:endParaRPr lang="en-US" sz="1050" dirty="0" smtClean="0">
                        <a:latin typeface="Eurostile"/>
                        <a:cs typeface="Eurostile"/>
                      </a:endParaRPr>
                    </a:p>
                    <a:p>
                      <a:r>
                        <a:rPr lang="en-US" sz="1050" dirty="0" smtClean="0">
                          <a:latin typeface="Eurostile"/>
                          <a:cs typeface="Eurostile"/>
                          <a:hlinkClick r:id="rId6"/>
                        </a:rPr>
                        <a:t>http://www.altro.co.uk/getmedia/ca269093-ac81-4c9f-b56a-10f12816847f/Altro-Technical-Data-Sheet-Adhesive-Information-(inc-Nuvola).pdf</a:t>
                      </a:r>
                      <a:r>
                        <a:rPr lang="en-US" sz="1050" dirty="0" smtClean="0">
                          <a:latin typeface="Eurostile"/>
                          <a:cs typeface="Eurostile"/>
                        </a:rPr>
                        <a:t> </a:t>
                      </a:r>
                    </a:p>
                    <a:p>
                      <a:endParaRPr lang="en-US" sz="1050" dirty="0" smtClean="0">
                        <a:latin typeface="Eurostile"/>
                        <a:cs typeface="Eurostile"/>
                      </a:endParaRPr>
                    </a:p>
                    <a:p>
                      <a:r>
                        <a:rPr lang="en-US" sz="1050" dirty="0" smtClean="0">
                          <a:latin typeface="Eurostile"/>
                          <a:cs typeface="Eurostile"/>
                        </a:rPr>
                        <a:t>Installation of the backsplash</a:t>
                      </a:r>
                      <a:r>
                        <a:rPr lang="en-US" sz="1050" baseline="0" dirty="0" smtClean="0">
                          <a:latin typeface="Eurostile"/>
                          <a:cs typeface="Eurostile"/>
                        </a:rPr>
                        <a:t> boards is to take place after all wall painting and cabinet/countertop installations have been completed. </a:t>
                      </a:r>
                      <a:r>
                        <a:rPr lang="en-US" sz="1050" dirty="0" smtClean="0">
                          <a:latin typeface="Eurostile"/>
                          <a:cs typeface="Eurostile"/>
                        </a:rPr>
                        <a:t>Please use </a:t>
                      </a:r>
                      <a:r>
                        <a:rPr lang="en-US" sz="1050" dirty="0" err="1" smtClean="0">
                          <a:latin typeface="Eurostile"/>
                          <a:cs typeface="Eurostile"/>
                        </a:rPr>
                        <a:t>Altro</a:t>
                      </a:r>
                      <a:r>
                        <a:rPr lang="en-US" sz="1050" baseline="0" dirty="0" smtClean="0">
                          <a:latin typeface="Eurostile"/>
                          <a:cs typeface="Eurostile"/>
                        </a:rPr>
                        <a:t> </a:t>
                      </a:r>
                      <a:r>
                        <a:rPr lang="en-US" sz="1050" dirty="0" smtClean="0">
                          <a:latin typeface="Eurostile"/>
                          <a:cs typeface="Eurostile"/>
                        </a:rPr>
                        <a:t>colour-matched</a:t>
                      </a:r>
                      <a:r>
                        <a:rPr lang="en-US" sz="1050" baseline="0" dirty="0" smtClean="0">
                          <a:latin typeface="Eurostile"/>
                          <a:cs typeface="Eurostile"/>
                        </a:rPr>
                        <a:t> sealant to ensure watertight seams at the inside corner where the 2 backsplash boards (wall K1 and wall K2) are to connect, and also with all wall and countertop surfaces.</a:t>
                      </a:r>
                      <a:endParaRPr lang="en-US" sz="1050" dirty="0" smtClean="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6" name="TextBox 5"/>
          <p:cNvSpPr txBox="1"/>
          <p:nvPr/>
        </p:nvSpPr>
        <p:spPr>
          <a:xfrm>
            <a:off x="356637" y="1484873"/>
            <a:ext cx="5129763" cy="369332"/>
          </a:xfrm>
          <a:prstGeom prst="rect">
            <a:avLst/>
          </a:prstGeom>
          <a:noFill/>
        </p:spPr>
        <p:txBody>
          <a:bodyPr wrap="square" rtlCol="0">
            <a:spAutoFit/>
          </a:bodyPr>
          <a:lstStyle/>
          <a:p>
            <a:pPr marL="342900" indent="-342900">
              <a:buFont typeface="Wingdings" charset="2"/>
              <a:buAutoNum type="arabicPlain" startAt="10"/>
              <a:defRPr/>
            </a:pPr>
            <a:r>
              <a:rPr lang="en-US" sz="1800" b="1" dirty="0" smtClean="0">
                <a:latin typeface="Eurostile"/>
                <a:ea typeface="ＭＳ 明朝"/>
                <a:cs typeface="Eurostile"/>
              </a:rPr>
              <a:t>  BACKSPLASH</a:t>
            </a:r>
            <a:endParaRPr lang="en-US" sz="1800" b="1" dirty="0">
              <a:latin typeface="Eurostile"/>
              <a:ea typeface="ＭＳ 明朝"/>
              <a:cs typeface="Eurostile"/>
            </a:endParaRPr>
          </a:p>
        </p:txBody>
      </p:sp>
    </p:spTree>
    <p:extLst>
      <p:ext uri="{BB962C8B-B14F-4D97-AF65-F5344CB8AC3E}">
        <p14:creationId xmlns:p14="http://schemas.microsoft.com/office/powerpoint/2010/main" val="347951407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CADL03/6207, HND Stage 1, Final Project</a:t>
            </a:r>
            <a:endParaRPr lang="en-US"/>
          </a:p>
        </p:txBody>
      </p:sp>
      <p:sp>
        <p:nvSpPr>
          <p:cNvPr id="5" name="Slide Number Placeholder 4"/>
          <p:cNvSpPr>
            <a:spLocks noGrp="1"/>
          </p:cNvSpPr>
          <p:nvPr>
            <p:ph type="sldNum" sz="quarter" idx="12"/>
          </p:nvPr>
        </p:nvSpPr>
        <p:spPr/>
        <p:txBody>
          <a:bodyPr/>
          <a:lstStyle/>
          <a:p>
            <a:fld id="{A3FA7095-699E-9748-A2EB-6882671471C9}" type="slidenum">
              <a:rPr lang="en-US" smtClean="0"/>
              <a:t>2</a:t>
            </a:fld>
            <a:endParaRPr lang="en-US" dirty="0"/>
          </a:p>
        </p:txBody>
      </p:sp>
      <p:sp>
        <p:nvSpPr>
          <p:cNvPr id="2" name="TextBox 1"/>
          <p:cNvSpPr txBox="1"/>
          <p:nvPr/>
        </p:nvSpPr>
        <p:spPr>
          <a:xfrm>
            <a:off x="4371110" y="369219"/>
            <a:ext cx="184666" cy="461665"/>
          </a:xfrm>
          <a:prstGeom prst="rect">
            <a:avLst/>
          </a:prstGeom>
          <a:noFill/>
        </p:spPr>
        <p:txBody>
          <a:bodyPr wrap="none" rtlCol="0">
            <a:spAutoFit/>
          </a:bodyPr>
          <a:lstStyle/>
          <a:p>
            <a:endParaRPr lang="en-US" dirty="0"/>
          </a:p>
        </p:txBody>
      </p:sp>
      <p:cxnSp>
        <p:nvCxnSpPr>
          <p:cNvPr id="13" name="Straight Connector 12"/>
          <p:cNvCxnSpPr/>
          <p:nvPr/>
        </p:nvCxnSpPr>
        <p:spPr>
          <a:xfrm flipV="1">
            <a:off x="59068" y="1288242"/>
            <a:ext cx="12046394" cy="1"/>
          </a:xfrm>
          <a:prstGeom prst="line">
            <a:avLst/>
          </a:prstGeom>
          <a:ln w="38100" cmpd="dbl">
            <a:solidFill>
              <a:schemeClr val="tx1"/>
            </a:solidFill>
          </a:ln>
        </p:spPr>
        <p:style>
          <a:lnRef idx="2">
            <a:schemeClr val="accent1"/>
          </a:lnRef>
          <a:fillRef idx="0">
            <a:schemeClr val="accent1"/>
          </a:fillRef>
          <a:effectRef idx="1">
            <a:schemeClr val="accent1"/>
          </a:effectRef>
          <a:fontRef idx="minor">
            <a:schemeClr val="tx1"/>
          </a:fontRef>
        </p:style>
      </p:cxnSp>
      <p:graphicFrame>
        <p:nvGraphicFramePr>
          <p:cNvPr id="21" name="Table 20"/>
          <p:cNvGraphicFramePr>
            <a:graphicFrameLocks noGrp="1"/>
          </p:cNvGraphicFramePr>
          <p:nvPr>
            <p:extLst>
              <p:ext uri="{D42A27DB-BD31-4B8C-83A1-F6EECF244321}">
                <p14:modId xmlns:p14="http://schemas.microsoft.com/office/powerpoint/2010/main" val="843642128"/>
              </p:ext>
            </p:extLst>
          </p:nvPr>
        </p:nvGraphicFramePr>
        <p:xfrm>
          <a:off x="483641" y="2407169"/>
          <a:ext cx="11386626" cy="4815135"/>
        </p:xfrm>
        <a:graphic>
          <a:graphicData uri="http://schemas.openxmlformats.org/drawingml/2006/table">
            <a:tbl>
              <a:tblPr firstRow="1" bandRow="1">
                <a:tableStyleId>{2D5ABB26-0587-4C30-8999-92F81FD0307C}</a:tableStyleId>
              </a:tblPr>
              <a:tblGrid>
                <a:gridCol w="523892"/>
                <a:gridCol w="656167"/>
                <a:gridCol w="800100"/>
                <a:gridCol w="812800"/>
                <a:gridCol w="762000"/>
                <a:gridCol w="927100"/>
                <a:gridCol w="1003300"/>
                <a:gridCol w="931333"/>
                <a:gridCol w="1083734"/>
                <a:gridCol w="3886200"/>
              </a:tblGrid>
              <a:tr h="365056">
                <a:tc gridSpan="10">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u="sng" dirty="0" smtClean="0">
                          <a:effectLst/>
                          <a:latin typeface="Eurostile"/>
                          <a:ea typeface="ＭＳ 明朝"/>
                          <a:cs typeface="Eurostile"/>
                        </a:rPr>
                        <a:t>PRODUCT DETAILS</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marL="0" marR="0" indent="0" algn="l" defTabSz="608918" rtl="0" eaLnBrk="1" fontAlgn="auto" latinLnBrk="0" hangingPunct="1">
                        <a:lnSpc>
                          <a:spcPct val="100000"/>
                        </a:lnSpc>
                        <a:spcBef>
                          <a:spcPts val="0"/>
                        </a:spcBef>
                        <a:spcAft>
                          <a:spcPts val="0"/>
                        </a:spcAft>
                        <a:buClrTx/>
                        <a:buSzTx/>
                        <a:buFontTx/>
                        <a:buNone/>
                        <a:tabLst/>
                        <a:defRPr/>
                      </a:pPr>
                      <a:endParaRPr lang="en-US" sz="1200" b="1" u="sng"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r>
              <a:tr h="320040">
                <a:tc rowSpan="2">
                  <a:txBody>
                    <a:bodyPr/>
                    <a:lstStyle/>
                    <a:p>
                      <a:pPr algn="l">
                        <a:spcAft>
                          <a:spcPts val="0"/>
                        </a:spcAft>
                      </a:pPr>
                      <a:r>
                        <a:rPr lang="en-US" sz="1100" b="1" dirty="0" smtClean="0">
                          <a:effectLst/>
                          <a:latin typeface="Eurostile"/>
                          <a:ea typeface="ＭＳ 明朝"/>
                          <a:cs typeface="Eurostile"/>
                        </a:rPr>
                        <a:t>Ref ID within</a:t>
                      </a:r>
                      <a:r>
                        <a:rPr lang="en-US" sz="1100" b="1" baseline="0" dirty="0" smtClean="0">
                          <a:effectLst/>
                          <a:latin typeface="Eurostile"/>
                          <a:ea typeface="ＭＳ 明朝"/>
                          <a:cs typeface="Eurostile"/>
                        </a:rPr>
                        <a:t> room</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rowSpan="2">
                  <a:txBody>
                    <a:bodyPr/>
                    <a:lstStyle/>
                    <a:p>
                      <a:pPr algn="l">
                        <a:spcAft>
                          <a:spcPts val="0"/>
                        </a:spcAft>
                      </a:pPr>
                      <a:r>
                        <a:rPr lang="en-US" sz="1100" b="1" baseline="0" dirty="0" smtClean="0">
                          <a:effectLst/>
                          <a:latin typeface="Eurostile"/>
                          <a:ea typeface="ＭＳ 明朝"/>
                          <a:cs typeface="Eurostile"/>
                        </a:rPr>
                        <a:t>TYPE</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rowSpan="2">
                  <a:txBody>
                    <a:bodyPr/>
                    <a:lstStyle/>
                    <a:p>
                      <a:pPr algn="l">
                        <a:spcAft>
                          <a:spcPts val="0"/>
                        </a:spcAft>
                      </a:pPr>
                      <a:r>
                        <a:rPr lang="en-US" sz="1100" b="1" dirty="0" smtClean="0">
                          <a:effectLst/>
                          <a:latin typeface="Eurostile"/>
                          <a:ea typeface="ＭＳ 明朝"/>
                          <a:cs typeface="Eurostile"/>
                        </a:rPr>
                        <a:t>QUANTITY</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rowSpan="2">
                  <a:txBody>
                    <a:bodyPr/>
                    <a:lstStyle/>
                    <a:p>
                      <a:pPr algn="l">
                        <a:spcAft>
                          <a:spcPts val="0"/>
                        </a:spcAft>
                      </a:pPr>
                      <a:r>
                        <a:rPr lang="en-US" sz="1100" b="1" dirty="0" smtClean="0">
                          <a:effectLst/>
                          <a:latin typeface="Eurostile"/>
                          <a:ea typeface="ＭＳ 明朝"/>
                          <a:cs typeface="Eurostile"/>
                        </a:rPr>
                        <a:t>BRAND /</a:t>
                      </a:r>
                    </a:p>
                    <a:p>
                      <a:pPr algn="l">
                        <a:spcAft>
                          <a:spcPts val="0"/>
                        </a:spcAft>
                      </a:pPr>
                      <a:r>
                        <a:rPr lang="en-US" sz="1100" b="1" dirty="0" smtClean="0">
                          <a:effectLst/>
                          <a:latin typeface="Eurostile"/>
                          <a:ea typeface="ＭＳ 明朝"/>
                          <a:cs typeface="Eurostile"/>
                        </a:rPr>
                        <a:t>SUPPLIER</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rowSpan="2">
                  <a:txBody>
                    <a:bodyPr/>
                    <a:lstStyle/>
                    <a:p>
                      <a:pPr algn="l">
                        <a:spcAft>
                          <a:spcPts val="0"/>
                        </a:spcAft>
                      </a:pPr>
                      <a:r>
                        <a:rPr lang="en-US" sz="1100" b="1" dirty="0">
                          <a:effectLst/>
                          <a:latin typeface="Eurostile"/>
                          <a:ea typeface="ＭＳ 明朝"/>
                          <a:cs typeface="Eurostile"/>
                        </a:rPr>
                        <a:t>NAME</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rowSpan="2">
                  <a:txBody>
                    <a:bodyPr/>
                    <a:lstStyle/>
                    <a:p>
                      <a:pPr algn="l">
                        <a:spcAft>
                          <a:spcPts val="0"/>
                        </a:spcAft>
                      </a:pPr>
                      <a:r>
                        <a:rPr lang="en-US" sz="1100" b="1" dirty="0" smtClean="0">
                          <a:effectLst/>
                          <a:latin typeface="Eurostile"/>
                          <a:ea typeface="ＭＳ 明朝"/>
                          <a:cs typeface="Eurostile"/>
                        </a:rPr>
                        <a:t>CODE / REF</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rowSpan="2">
                  <a:txBody>
                    <a:bodyPr/>
                    <a:lstStyle/>
                    <a:p>
                      <a:pPr algn="l">
                        <a:spcAft>
                          <a:spcPts val="0"/>
                        </a:spcAft>
                      </a:pPr>
                      <a:r>
                        <a:rPr lang="en-US" sz="1100" b="1" dirty="0" smtClean="0">
                          <a:effectLst/>
                          <a:latin typeface="Eurostile"/>
                          <a:ea typeface="ＭＳ 明朝"/>
                          <a:cs typeface="Eurostile"/>
                        </a:rPr>
                        <a:t>COLOUR /FINISH</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rowSpan="2">
                  <a:txBody>
                    <a:bodyPr/>
                    <a:lstStyle/>
                    <a:p>
                      <a:pPr algn="l">
                        <a:spcAft>
                          <a:spcPts val="0"/>
                        </a:spcAft>
                      </a:pPr>
                      <a:r>
                        <a:rPr lang="en-US" sz="1100" b="1" dirty="0" smtClean="0">
                          <a:effectLst/>
                          <a:latin typeface="Eurostile"/>
                          <a:ea typeface="ＭＳ 明朝"/>
                          <a:cs typeface="Eurostile"/>
                        </a:rPr>
                        <a:t>DIMS INFO</a:t>
                      </a:r>
                      <a:r>
                        <a:rPr lang="en-US" sz="1100" b="1" baseline="0" dirty="0" smtClean="0">
                          <a:effectLst/>
                          <a:latin typeface="Eurostile"/>
                          <a:ea typeface="ＭＳ 明朝"/>
                          <a:cs typeface="Eurostile"/>
                        </a:rPr>
                        <a:t> </a:t>
                      </a:r>
                      <a:r>
                        <a:rPr lang="en-US" sz="1100" b="1" dirty="0" smtClean="0">
                          <a:effectLst/>
                          <a:latin typeface="Eurostile"/>
                          <a:ea typeface="ＭＳ 明朝"/>
                          <a:cs typeface="Eurostile"/>
                        </a:rPr>
                        <a:t>(mm)</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rowSpan="2">
                  <a:txBody>
                    <a:bodyPr/>
                    <a:lstStyle/>
                    <a:p>
                      <a:pPr algn="l">
                        <a:spcAft>
                          <a:spcPts val="0"/>
                        </a:spcAft>
                      </a:pPr>
                      <a:r>
                        <a:rPr lang="en-US" sz="1100" b="1" dirty="0" smtClean="0">
                          <a:effectLst/>
                          <a:latin typeface="Eurostile"/>
                          <a:ea typeface="ＭＳ 明朝"/>
                          <a:cs typeface="Eurostile"/>
                        </a:rPr>
                        <a:t>REFERENCE DRAWING(S)</a:t>
                      </a:r>
                      <a:r>
                        <a:rPr lang="en-US" sz="1100" b="1" baseline="0" dirty="0" smtClean="0">
                          <a:effectLst/>
                          <a:latin typeface="Eurostile"/>
                          <a:ea typeface="ＭＳ 明朝"/>
                          <a:cs typeface="Eurostile"/>
                        </a:rPr>
                        <a:t> for PLACEMENT</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INSTALLATION</a:t>
                      </a:r>
                      <a:r>
                        <a:rPr lang="en-US" sz="1100" b="1" baseline="0" dirty="0" smtClean="0">
                          <a:effectLst/>
                          <a:latin typeface="Eurostile"/>
                          <a:ea typeface="ＭＳ 明朝"/>
                          <a:cs typeface="Eurostile"/>
                        </a:rPr>
                        <a:t> NOTES and WWW LINKS</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320040">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a:spcAft>
                          <a:spcPts val="0"/>
                        </a:spcAft>
                      </a:pPr>
                      <a:r>
                        <a:rPr lang="en-US" sz="1100" i="1" dirty="0" smtClean="0">
                          <a:latin typeface="Eurostile"/>
                          <a:cs typeface="Eurostile"/>
                        </a:rPr>
                        <a:t>Please assemble</a:t>
                      </a:r>
                      <a:r>
                        <a:rPr lang="en-US" sz="1100" i="1" baseline="0" dirty="0" smtClean="0">
                          <a:latin typeface="Eurostile"/>
                          <a:cs typeface="Eurostile"/>
                        </a:rPr>
                        <a:t> and install according to the product manual that accompanies each product.</a:t>
                      </a:r>
                      <a:endParaRPr lang="en-US" sz="1100" i="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706730">
                <a:tc>
                  <a:txBody>
                    <a:bodyPr/>
                    <a:lstStyle/>
                    <a:p>
                      <a:pPr algn="l">
                        <a:spcAft>
                          <a:spcPts val="0"/>
                        </a:spcAft>
                      </a:pPr>
                      <a:r>
                        <a:rPr lang="en-US" sz="1100" dirty="0" smtClean="0">
                          <a:effectLst/>
                          <a:latin typeface="Eurostile"/>
                          <a:ea typeface="ＭＳ 明朝"/>
                          <a:cs typeface="Eurostile"/>
                        </a:rPr>
                        <a:t>3</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smtClean="0">
                          <a:effectLst/>
                          <a:latin typeface="Eurostile"/>
                          <a:ea typeface="ＭＳ 明朝"/>
                          <a:cs typeface="Eurostile"/>
                        </a:rPr>
                        <a:t>Base</a:t>
                      </a:r>
                      <a:r>
                        <a:rPr lang="en-US" sz="1100" baseline="0" dirty="0" smtClean="0">
                          <a:effectLst/>
                          <a:latin typeface="Eurostile"/>
                          <a:ea typeface="ＭＳ 明朝"/>
                          <a:cs typeface="Eurostile"/>
                        </a:rPr>
                        <a:t> cabinet with wire </a:t>
                      </a:r>
                      <a:r>
                        <a:rPr lang="en-US" sz="1100" kern="1200" dirty="0" smtClean="0">
                          <a:solidFill>
                            <a:schemeClr val="tx1"/>
                          </a:solidFill>
                          <a:latin typeface="Eurostile"/>
                          <a:ea typeface="+mn-ea"/>
                          <a:cs typeface="Eurostile"/>
                        </a:rPr>
                        <a:t>basket/drawer/door</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1</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IKEA</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AKURUM</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smtClean="0">
                          <a:solidFill>
                            <a:schemeClr val="tx1"/>
                          </a:solidFill>
                          <a:latin typeface="Eurostile"/>
                          <a:ea typeface="+mn-ea"/>
                          <a:cs typeface="Eurostile"/>
                        </a:rPr>
                        <a:t>Article Number : </a:t>
                      </a:r>
                    </a:p>
                    <a:p>
                      <a:r>
                        <a:rPr lang="en-US" sz="1100" kern="1200" dirty="0" smtClean="0">
                          <a:solidFill>
                            <a:schemeClr val="tx1"/>
                          </a:solidFill>
                          <a:latin typeface="Eurostile"/>
                          <a:ea typeface="+mn-ea"/>
                          <a:cs typeface="Eurostile"/>
                        </a:rPr>
                        <a:t>198.927.03</a:t>
                      </a:r>
                    </a:p>
                    <a:p>
                      <a:r>
                        <a:rPr lang="en-US" sz="1100" kern="1200" dirty="0" smtClean="0">
                          <a:solidFill>
                            <a:schemeClr val="tx1"/>
                          </a:solidFill>
                          <a:latin typeface="Eurostile"/>
                          <a:ea typeface="+mn-ea"/>
                          <a:cs typeface="Eurostile"/>
                        </a:rPr>
                        <a:t>Cabinet number: </a:t>
                      </a:r>
                    </a:p>
                    <a:p>
                      <a:r>
                        <a:rPr lang="en-US" sz="1100" kern="1200" dirty="0" smtClean="0">
                          <a:solidFill>
                            <a:schemeClr val="tx1"/>
                          </a:solidFill>
                          <a:latin typeface="Eurostile"/>
                          <a:ea typeface="+mn-ea"/>
                          <a:cs typeface="Eurostile"/>
                        </a:rPr>
                        <a:t>AK BDW1</a:t>
                      </a:r>
                    </a:p>
                    <a:p>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Frame: White</a:t>
                      </a:r>
                    </a:p>
                    <a:p>
                      <a:r>
                        <a:rPr lang="en-US" sz="1100" dirty="0" smtClean="0">
                          <a:latin typeface="Eurostile"/>
                          <a:cs typeface="Eurostile"/>
                        </a:rPr>
                        <a:t>Front: </a:t>
                      </a:r>
                      <a:r>
                        <a:rPr lang="en-US" sz="1100" dirty="0" err="1" smtClean="0">
                          <a:latin typeface="Eurostile"/>
                          <a:cs typeface="Eurostile"/>
                        </a:rPr>
                        <a:t>Abstrakt</a:t>
                      </a:r>
                      <a:r>
                        <a:rPr lang="en-US" sz="1100" dirty="0" smtClean="0">
                          <a:latin typeface="Eurostile"/>
                          <a:cs typeface="Eurostile"/>
                        </a:rPr>
                        <a:t> High</a:t>
                      </a:r>
                      <a:r>
                        <a:rPr lang="en-US" sz="1100" baseline="0" dirty="0" smtClean="0">
                          <a:latin typeface="Eurostile"/>
                          <a:cs typeface="Eurostile"/>
                        </a:rPr>
                        <a:t> gloss cream</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smtClean="0">
                          <a:solidFill>
                            <a:schemeClr val="tx1"/>
                          </a:solidFill>
                          <a:latin typeface="Eurostile"/>
                          <a:ea typeface="+mn-ea"/>
                          <a:cs typeface="Eurostile"/>
                        </a:rPr>
                        <a:t>Width: 455</a:t>
                      </a:r>
                    </a:p>
                    <a:p>
                      <a:r>
                        <a:rPr lang="en-US" sz="1100" kern="1200" dirty="0" smtClean="0">
                          <a:solidFill>
                            <a:schemeClr val="tx1"/>
                          </a:solidFill>
                          <a:latin typeface="Eurostile"/>
                          <a:ea typeface="+mn-ea"/>
                          <a:cs typeface="Eurostile"/>
                        </a:rPr>
                        <a:t>Depth: 628</a:t>
                      </a:r>
                    </a:p>
                    <a:p>
                      <a:r>
                        <a:rPr lang="en-US" sz="1100" kern="1200" dirty="0" smtClean="0">
                          <a:solidFill>
                            <a:schemeClr val="tx1"/>
                          </a:solidFill>
                          <a:latin typeface="Eurostile"/>
                          <a:ea typeface="+mn-ea"/>
                          <a:cs typeface="Eurostile"/>
                        </a:rPr>
                        <a:t>Height: 770</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(D11) Kitchen Elevation K1,</a:t>
                      </a:r>
                    </a:p>
                    <a:p>
                      <a:pPr marL="0" marR="0" indent="0" algn="l" defTabSz="608918" rtl="0" eaLnBrk="1" fontAlgn="auto" latinLnBrk="0" hangingPunct="1">
                        <a:lnSpc>
                          <a:spcPct val="100000"/>
                        </a:lnSpc>
                        <a:spcBef>
                          <a:spcPts val="0"/>
                        </a:spcBef>
                        <a:spcAft>
                          <a:spcPts val="0"/>
                        </a:spcAft>
                        <a:buClrTx/>
                        <a:buSzTx/>
                        <a:buFontTx/>
                        <a:buNone/>
                        <a:tabLst/>
                        <a:defRPr/>
                      </a:pPr>
                      <a:r>
                        <a:rPr lang="en-US" sz="1100" baseline="0" dirty="0" smtClean="0">
                          <a:latin typeface="Eurostile"/>
                          <a:cs typeface="Eurostile"/>
                        </a:rPr>
                        <a:t>(D1) Furnishing Layout – Ground Floor(Kitchen)</a:t>
                      </a:r>
                      <a:endParaRPr lang="en-US" sz="1100" dirty="0" smtClean="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Product</a:t>
                      </a:r>
                      <a:r>
                        <a:rPr lang="en-US" sz="1100" baseline="0" dirty="0" smtClean="0">
                          <a:latin typeface="Eurostile"/>
                          <a:cs typeface="Eurostile"/>
                        </a:rPr>
                        <a:t> info:</a:t>
                      </a:r>
                      <a:endParaRPr lang="en-US" sz="1100" dirty="0" smtClean="0">
                        <a:latin typeface="Eurostile"/>
                        <a:cs typeface="Eurostile"/>
                      </a:endParaRPr>
                    </a:p>
                    <a:p>
                      <a:r>
                        <a:rPr lang="en-US" sz="1100" dirty="0" smtClean="0">
                          <a:latin typeface="Eurostile"/>
                          <a:cs typeface="Eurostile"/>
                          <a:hlinkClick r:id="rId3"/>
                        </a:rPr>
                        <a:t>http://www.ikea.com/ca/en/catalog/products/S69863581/#/S19892703</a:t>
                      </a:r>
                      <a:r>
                        <a:rPr lang="en-US" sz="1100" dirty="0" smtClean="0">
                          <a:latin typeface="Eurostile"/>
                          <a:cs typeface="Eurostile"/>
                        </a:rPr>
                        <a:t> </a:t>
                      </a:r>
                    </a:p>
                    <a:p>
                      <a:r>
                        <a:rPr lang="en-US" sz="1100" dirty="0" smtClean="0">
                          <a:latin typeface="Eurostile"/>
                          <a:cs typeface="Eurostile"/>
                        </a:rPr>
                        <a:t>Requires 2 KANSLI</a:t>
                      </a:r>
                      <a:r>
                        <a:rPr lang="en-US" sz="1100" baseline="0" dirty="0" smtClean="0">
                          <a:latin typeface="Eurostile"/>
                          <a:cs typeface="Eurostile"/>
                        </a:rPr>
                        <a:t> handles – Small (Please see Section 4).</a:t>
                      </a:r>
                      <a:endParaRPr lang="en-US" sz="1100" dirty="0" smtClean="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441529">
                <a:tc>
                  <a:txBody>
                    <a:bodyPr/>
                    <a:lstStyle/>
                    <a:p>
                      <a:pPr algn="l">
                        <a:spcAft>
                          <a:spcPts val="0"/>
                        </a:spcAft>
                      </a:pPr>
                      <a:r>
                        <a:rPr lang="en-US" sz="1100" dirty="0" smtClean="0">
                          <a:effectLst/>
                          <a:latin typeface="Eurostile"/>
                          <a:ea typeface="ＭＳ 明朝"/>
                          <a:cs typeface="Eurostile"/>
                        </a:rPr>
                        <a:t>4</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kern="1200" dirty="0" smtClean="0">
                          <a:solidFill>
                            <a:schemeClr val="tx1"/>
                          </a:solidFill>
                          <a:latin typeface="Eurostile"/>
                          <a:ea typeface="+mn-ea"/>
                          <a:cs typeface="Eurostile"/>
                        </a:rPr>
                        <a:t>Base cabinet for sink with 2 doors/2</a:t>
                      </a:r>
                      <a:r>
                        <a:rPr lang="en-US" sz="1100" kern="1200" baseline="0" dirty="0" smtClean="0">
                          <a:solidFill>
                            <a:schemeClr val="tx1"/>
                          </a:solidFill>
                          <a:latin typeface="Eurostile"/>
                          <a:ea typeface="+mn-ea"/>
                          <a:cs typeface="Eurostile"/>
                        </a:rPr>
                        <a:t> </a:t>
                      </a:r>
                      <a:r>
                        <a:rPr lang="en-US" sz="1100" kern="1200" dirty="0" smtClean="0">
                          <a:solidFill>
                            <a:schemeClr val="tx1"/>
                          </a:solidFill>
                          <a:latin typeface="Eurostile"/>
                          <a:ea typeface="+mn-ea"/>
                          <a:cs typeface="Eurostile"/>
                        </a:rPr>
                        <a:t>panels</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1</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IKEA</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AKURUM</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smtClean="0">
                          <a:solidFill>
                            <a:schemeClr val="tx1"/>
                          </a:solidFill>
                          <a:latin typeface="Eurostile"/>
                          <a:ea typeface="+mn-ea"/>
                          <a:cs typeface="Eurostile"/>
                        </a:rPr>
                        <a:t>Article Number : </a:t>
                      </a:r>
                    </a:p>
                    <a:p>
                      <a:r>
                        <a:rPr lang="en-US" sz="1100" kern="1200" dirty="0" smtClean="0">
                          <a:solidFill>
                            <a:schemeClr val="tx1"/>
                          </a:solidFill>
                          <a:latin typeface="Eurostile"/>
                          <a:ea typeface="+mn-ea"/>
                          <a:cs typeface="Eurostile"/>
                        </a:rPr>
                        <a:t>398.928.39</a:t>
                      </a:r>
                    </a:p>
                    <a:p>
                      <a:r>
                        <a:rPr lang="en-US" sz="1100" kern="1200" dirty="0" smtClean="0">
                          <a:solidFill>
                            <a:schemeClr val="tx1"/>
                          </a:solidFill>
                          <a:latin typeface="Eurostile"/>
                          <a:ea typeface="+mn-ea"/>
                          <a:cs typeface="Eurostile"/>
                        </a:rPr>
                        <a:t>Cabinet number: </a:t>
                      </a:r>
                    </a:p>
                    <a:p>
                      <a:r>
                        <a:rPr lang="en-US" sz="1100" kern="1200" dirty="0" smtClean="0">
                          <a:solidFill>
                            <a:schemeClr val="tx1"/>
                          </a:solidFill>
                          <a:latin typeface="Eurostile"/>
                          <a:ea typeface="+mn-ea"/>
                          <a:cs typeface="Eurostile"/>
                        </a:rPr>
                        <a:t>AK SD</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Frame: White</a:t>
                      </a:r>
                    </a:p>
                    <a:p>
                      <a:r>
                        <a:rPr lang="en-US" sz="1100" dirty="0" smtClean="0">
                          <a:latin typeface="Eurostile"/>
                          <a:cs typeface="Eurostile"/>
                        </a:rPr>
                        <a:t>Front: </a:t>
                      </a:r>
                      <a:r>
                        <a:rPr lang="en-US" sz="1100" dirty="0" err="1" smtClean="0">
                          <a:latin typeface="Eurostile"/>
                          <a:cs typeface="Eurostile"/>
                        </a:rPr>
                        <a:t>Abstrakt</a:t>
                      </a:r>
                      <a:r>
                        <a:rPr lang="en-US" sz="1100" dirty="0" smtClean="0">
                          <a:latin typeface="Eurostile"/>
                          <a:cs typeface="Eurostile"/>
                        </a:rPr>
                        <a:t> High</a:t>
                      </a:r>
                      <a:r>
                        <a:rPr lang="en-US" sz="1100" baseline="0" dirty="0" smtClean="0">
                          <a:latin typeface="Eurostile"/>
                          <a:cs typeface="Eurostile"/>
                        </a:rPr>
                        <a:t> gloss cream</a:t>
                      </a:r>
                      <a:endParaRPr lang="en-US" sz="1100" dirty="0" smtClean="0">
                        <a:latin typeface="Eurostile"/>
                        <a:cs typeface="Eurostile"/>
                      </a:endParaRPr>
                    </a:p>
                    <a:p>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smtClean="0">
                          <a:solidFill>
                            <a:schemeClr val="tx1"/>
                          </a:solidFill>
                          <a:latin typeface="Eurostile"/>
                          <a:ea typeface="+mn-ea"/>
                          <a:cs typeface="Eurostile"/>
                        </a:rPr>
                        <a:t>Width: 760</a:t>
                      </a:r>
                    </a:p>
                    <a:p>
                      <a:r>
                        <a:rPr lang="en-US" sz="1100" kern="1200" dirty="0" smtClean="0">
                          <a:solidFill>
                            <a:schemeClr val="tx1"/>
                          </a:solidFill>
                          <a:latin typeface="Eurostile"/>
                          <a:ea typeface="+mn-ea"/>
                          <a:cs typeface="Eurostile"/>
                        </a:rPr>
                        <a:t>Depth: 630</a:t>
                      </a:r>
                    </a:p>
                    <a:p>
                      <a:r>
                        <a:rPr lang="en-US" sz="1100" kern="1200" dirty="0" smtClean="0">
                          <a:solidFill>
                            <a:schemeClr val="tx1"/>
                          </a:solidFill>
                          <a:latin typeface="Eurostile"/>
                          <a:ea typeface="+mn-ea"/>
                          <a:cs typeface="Eurostile"/>
                        </a:rPr>
                        <a:t>Height: 770</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(D11) Kitchen Elevation K1, </a:t>
                      </a:r>
                      <a:r>
                        <a:rPr lang="en-US" sz="1100" baseline="0" dirty="0" smtClean="0">
                          <a:latin typeface="Eurostile"/>
                          <a:cs typeface="Eurostile"/>
                        </a:rPr>
                        <a:t>(D1) Furnishing Layout – Ground Floor(Kitchen)</a:t>
                      </a:r>
                      <a:endParaRPr lang="en-US" sz="1100" dirty="0" smtClean="0">
                        <a:latin typeface="Eurostile"/>
                        <a:cs typeface="Eurostile"/>
                      </a:endParaRPr>
                    </a:p>
                    <a:p>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Product</a:t>
                      </a:r>
                      <a:r>
                        <a:rPr lang="en-US" sz="1100" baseline="0" dirty="0" smtClean="0">
                          <a:latin typeface="Eurostile"/>
                          <a:cs typeface="Eurostile"/>
                        </a:rPr>
                        <a:t> info:</a:t>
                      </a:r>
                      <a:endParaRPr lang="en-US" sz="1100" dirty="0" smtClean="0">
                        <a:latin typeface="Eurostile"/>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hlinkClick r:id="rId4"/>
                        </a:rPr>
                        <a:t>http://www.ikea.com/ca/en/catalog/products/S39869626/#/S39892839</a:t>
                      </a:r>
                      <a:r>
                        <a:rPr lang="en-US" sz="1100" dirty="0" smtClean="0">
                          <a:latin typeface="Eurostile"/>
                          <a:cs typeface="Eurostile"/>
                        </a:rPr>
                        <a:t> </a:t>
                      </a:r>
                    </a:p>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Requires 2 KANSLI</a:t>
                      </a:r>
                      <a:r>
                        <a:rPr lang="en-US" sz="1100" baseline="0" dirty="0" smtClean="0">
                          <a:latin typeface="Eurostile"/>
                          <a:cs typeface="Eurostile"/>
                        </a:rPr>
                        <a:t> handles – Small (Please see Section 3).</a:t>
                      </a:r>
                      <a:endParaRPr lang="en-US" sz="1100" dirty="0" smtClean="0">
                        <a:latin typeface="Eurostile"/>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1100" baseline="0" dirty="0" smtClean="0">
                          <a:latin typeface="Eurostile"/>
                          <a:cs typeface="Eurostile"/>
                        </a:rPr>
                        <a:t>To be installed with BOHOLMEN bowl inset sink, and LAGAN single lever kitchen faucet (Please see items ID17 &amp; ID18 in Section 7 - Plumbing)</a:t>
                      </a:r>
                      <a:endParaRPr lang="en-US" sz="1100" dirty="0" smtClean="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441529">
                <a:tc>
                  <a:txBody>
                    <a:bodyPr/>
                    <a:lstStyle/>
                    <a:p>
                      <a:pPr algn="l">
                        <a:spcAft>
                          <a:spcPts val="0"/>
                        </a:spcAft>
                      </a:pPr>
                      <a:r>
                        <a:rPr lang="en-US" sz="1100" dirty="0" smtClean="0">
                          <a:effectLst/>
                          <a:latin typeface="Eurostile"/>
                          <a:ea typeface="ＭＳ 明朝"/>
                          <a:cs typeface="Eurostile"/>
                        </a:rPr>
                        <a:t>5</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kern="1200" dirty="0" smtClean="0">
                          <a:solidFill>
                            <a:schemeClr val="tx1"/>
                          </a:solidFill>
                          <a:latin typeface="Eurostile"/>
                          <a:ea typeface="+mn-ea"/>
                          <a:cs typeface="Eurostile"/>
                        </a:rPr>
                        <a:t>Corner base cabinet with carousel</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2</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IKEA</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AKURUM</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smtClean="0">
                          <a:solidFill>
                            <a:schemeClr val="tx1"/>
                          </a:solidFill>
                          <a:latin typeface="Eurostile"/>
                          <a:ea typeface="+mn-ea"/>
                          <a:cs typeface="Eurostile"/>
                        </a:rPr>
                        <a:t>Article Number : </a:t>
                      </a:r>
                    </a:p>
                    <a:p>
                      <a:r>
                        <a:rPr lang="en-US" sz="1100" kern="1200" dirty="0" smtClean="0">
                          <a:solidFill>
                            <a:schemeClr val="tx1"/>
                          </a:solidFill>
                          <a:latin typeface="Eurostile"/>
                          <a:ea typeface="+mn-ea"/>
                          <a:cs typeface="Eurostile"/>
                        </a:rPr>
                        <a:t>898.927.47</a:t>
                      </a:r>
                    </a:p>
                    <a:p>
                      <a:r>
                        <a:rPr lang="en-US" sz="1100" kern="1200" dirty="0" smtClean="0">
                          <a:solidFill>
                            <a:schemeClr val="tx1"/>
                          </a:solidFill>
                          <a:latin typeface="Eurostile"/>
                          <a:ea typeface="+mn-ea"/>
                          <a:cs typeface="Eurostile"/>
                        </a:rPr>
                        <a:t>Cabinet number: </a:t>
                      </a:r>
                    </a:p>
                    <a:p>
                      <a:r>
                        <a:rPr lang="en-US" sz="1100" kern="1200" dirty="0" smtClean="0">
                          <a:solidFill>
                            <a:schemeClr val="tx1"/>
                          </a:solidFill>
                          <a:latin typeface="Eurostile"/>
                          <a:ea typeface="+mn-ea"/>
                          <a:cs typeface="Eurostile"/>
                        </a:rPr>
                        <a:t>AK CBC</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Frame: White</a:t>
                      </a:r>
                    </a:p>
                    <a:p>
                      <a:r>
                        <a:rPr lang="en-US" sz="1100" dirty="0" smtClean="0">
                          <a:latin typeface="Eurostile"/>
                          <a:cs typeface="Eurostile"/>
                        </a:rPr>
                        <a:t>Front: </a:t>
                      </a:r>
                      <a:r>
                        <a:rPr lang="en-US" sz="1100" dirty="0" err="1" smtClean="0">
                          <a:latin typeface="Eurostile"/>
                          <a:cs typeface="Eurostile"/>
                        </a:rPr>
                        <a:t>Abstrakt</a:t>
                      </a:r>
                      <a:r>
                        <a:rPr lang="en-US" sz="1100" dirty="0" smtClean="0">
                          <a:latin typeface="Eurostile"/>
                          <a:cs typeface="Eurostile"/>
                        </a:rPr>
                        <a:t> High</a:t>
                      </a:r>
                      <a:r>
                        <a:rPr lang="en-US" sz="1100" baseline="0" dirty="0" smtClean="0">
                          <a:latin typeface="Eurostile"/>
                          <a:cs typeface="Eurostile"/>
                        </a:rPr>
                        <a:t> gloss cream</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smtClean="0">
                          <a:solidFill>
                            <a:schemeClr val="tx1"/>
                          </a:solidFill>
                          <a:latin typeface="Eurostile"/>
                          <a:ea typeface="+mn-ea"/>
                          <a:cs typeface="Eurostile"/>
                        </a:rPr>
                        <a:t>Width: 935</a:t>
                      </a:r>
                    </a:p>
                    <a:p>
                      <a:r>
                        <a:rPr lang="en-US" sz="1100" kern="1200" dirty="0" smtClean="0">
                          <a:solidFill>
                            <a:schemeClr val="tx1"/>
                          </a:solidFill>
                          <a:latin typeface="Eurostile"/>
                          <a:ea typeface="+mn-ea"/>
                          <a:cs typeface="Eurostile"/>
                        </a:rPr>
                        <a:t>Frame</a:t>
                      </a:r>
                      <a:r>
                        <a:rPr lang="en-US" sz="1100" kern="1200" baseline="0" dirty="0" smtClean="0">
                          <a:solidFill>
                            <a:schemeClr val="tx1"/>
                          </a:solidFill>
                          <a:latin typeface="Eurostile"/>
                          <a:ea typeface="+mn-ea"/>
                          <a:cs typeface="Eurostile"/>
                        </a:rPr>
                        <a:t> </a:t>
                      </a:r>
                      <a:r>
                        <a:rPr lang="en-US" sz="1100" kern="1200" dirty="0" smtClean="0">
                          <a:solidFill>
                            <a:schemeClr val="tx1"/>
                          </a:solidFill>
                          <a:latin typeface="Eurostile"/>
                          <a:ea typeface="+mn-ea"/>
                          <a:cs typeface="Eurostile"/>
                        </a:rPr>
                        <a:t>width&amp; depth: 940</a:t>
                      </a:r>
                    </a:p>
                    <a:p>
                      <a:r>
                        <a:rPr lang="en-US" sz="1100" kern="1200" dirty="0" smtClean="0">
                          <a:solidFill>
                            <a:schemeClr val="tx1"/>
                          </a:solidFill>
                          <a:latin typeface="Eurostile"/>
                          <a:ea typeface="+mn-ea"/>
                          <a:cs typeface="Eurostile"/>
                        </a:rPr>
                        <a:t>Height: 771</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aseline="0" dirty="0" smtClean="0">
                          <a:latin typeface="Eurostile"/>
                          <a:cs typeface="Eurostile"/>
                        </a:rPr>
                        <a:t>(D1) Furnishing Layout – Ground Floor(Kitchen), </a:t>
                      </a:r>
                    </a:p>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(D11) Kitchen Elevation K1,</a:t>
                      </a:r>
                    </a:p>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(D12) Kitchen Elevation K2 </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Product</a:t>
                      </a:r>
                      <a:r>
                        <a:rPr lang="en-US" sz="1100" baseline="0" dirty="0" smtClean="0">
                          <a:latin typeface="Eurostile"/>
                          <a:cs typeface="Eurostile"/>
                        </a:rPr>
                        <a:t> info:</a:t>
                      </a:r>
                      <a:endParaRPr lang="en-US" sz="1100" dirty="0" smtClean="0">
                        <a:latin typeface="Eurostile"/>
                        <a:cs typeface="Eurostile"/>
                        <a:hlinkClick r:id="rId5"/>
                      </a:endParaRPr>
                    </a:p>
                    <a:p>
                      <a:r>
                        <a:rPr lang="en-US" sz="1100" dirty="0" smtClean="0">
                          <a:latin typeface="Eurostile"/>
                          <a:cs typeface="Eurostile"/>
                          <a:hlinkClick r:id="rId5"/>
                        </a:rPr>
                        <a:t>http://www.ikea.com/ca/en/catalog/products/S49869715/#/S89892747</a:t>
                      </a:r>
                      <a:r>
                        <a:rPr lang="en-US" sz="1100" dirty="0" smtClean="0">
                          <a:latin typeface="Eurostile"/>
                          <a:cs typeface="Eurostile"/>
                        </a:rPr>
                        <a:t> </a:t>
                      </a:r>
                    </a:p>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Each requires 1</a:t>
                      </a:r>
                      <a:r>
                        <a:rPr lang="en-US" sz="1100" baseline="0" dirty="0" smtClean="0">
                          <a:latin typeface="Eurostile"/>
                          <a:cs typeface="Eurostile"/>
                        </a:rPr>
                        <a:t> </a:t>
                      </a:r>
                      <a:r>
                        <a:rPr lang="en-US" sz="1100" dirty="0" smtClean="0">
                          <a:latin typeface="Eurostile"/>
                          <a:cs typeface="Eurostile"/>
                        </a:rPr>
                        <a:t>KANSLI</a:t>
                      </a:r>
                      <a:r>
                        <a:rPr lang="en-US" sz="1100" baseline="0" dirty="0" smtClean="0">
                          <a:latin typeface="Eurostile"/>
                          <a:cs typeface="Eurostile"/>
                        </a:rPr>
                        <a:t> handle – Small (Please see Section 4)</a:t>
                      </a:r>
                      <a:endParaRPr lang="en-US" sz="1100" dirty="0" smtClean="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6" name="TextBox 5"/>
          <p:cNvSpPr txBox="1"/>
          <p:nvPr/>
        </p:nvSpPr>
        <p:spPr>
          <a:xfrm>
            <a:off x="356637" y="1467939"/>
            <a:ext cx="3394613" cy="369332"/>
          </a:xfrm>
          <a:prstGeom prst="rect">
            <a:avLst/>
          </a:prstGeom>
          <a:noFill/>
        </p:spPr>
        <p:txBody>
          <a:bodyPr wrap="square" rtlCol="0">
            <a:spAutoFit/>
          </a:bodyPr>
          <a:lstStyle/>
          <a:p>
            <a:pPr marL="342900" indent="-342900">
              <a:buFont typeface="Wingdings" charset="2"/>
              <a:buAutoNum type="arabicPlain" startAt="2"/>
              <a:defRPr/>
            </a:pPr>
            <a:r>
              <a:rPr lang="en-US" sz="1800" b="1" dirty="0" smtClean="0">
                <a:latin typeface="Eurostile"/>
                <a:ea typeface="ＭＳ 明朝"/>
                <a:cs typeface="Eurostile"/>
              </a:rPr>
              <a:t>BASE CABINETS *</a:t>
            </a:r>
            <a:endParaRPr lang="en-US" sz="1800" b="1" dirty="0">
              <a:latin typeface="Eurostile"/>
              <a:ea typeface="ＭＳ 明朝"/>
              <a:cs typeface="Eurostile"/>
            </a:endParaRPr>
          </a:p>
        </p:txBody>
      </p:sp>
      <p:sp>
        <p:nvSpPr>
          <p:cNvPr id="3" name="TextBox 2"/>
          <p:cNvSpPr txBox="1"/>
          <p:nvPr/>
        </p:nvSpPr>
        <p:spPr>
          <a:xfrm>
            <a:off x="356637" y="7662068"/>
            <a:ext cx="8787359" cy="261610"/>
          </a:xfrm>
          <a:prstGeom prst="rect">
            <a:avLst/>
          </a:prstGeom>
          <a:noFill/>
        </p:spPr>
        <p:txBody>
          <a:bodyPr wrap="square" rtlCol="0">
            <a:spAutoFit/>
          </a:bodyPr>
          <a:lstStyle/>
          <a:p>
            <a:r>
              <a:rPr lang="en-US" sz="1100" dirty="0">
                <a:latin typeface="Eurostile"/>
                <a:cs typeface="Eurostile"/>
              </a:rPr>
              <a:t>*</a:t>
            </a:r>
            <a:r>
              <a:rPr lang="en-US" sz="1100" dirty="0" smtClean="0">
                <a:latin typeface="Eurostile"/>
                <a:cs typeface="Eurostile"/>
              </a:rPr>
              <a:t>All base cabinets are to </a:t>
            </a:r>
            <a:r>
              <a:rPr lang="en-US" sz="1100" dirty="0">
                <a:latin typeface="Eurostile"/>
                <a:cs typeface="Eurostile"/>
              </a:rPr>
              <a:t>be installed with AKURUM </a:t>
            </a:r>
            <a:r>
              <a:rPr lang="en-US" sz="1100" dirty="0" smtClean="0">
                <a:latin typeface="Eurostile"/>
                <a:cs typeface="Eurostile"/>
              </a:rPr>
              <a:t>Legs and </a:t>
            </a:r>
            <a:r>
              <a:rPr lang="en-US" sz="1100" dirty="0">
                <a:latin typeface="Eurostile"/>
                <a:cs typeface="Eurostile"/>
              </a:rPr>
              <a:t>PERFEKT GNOSJÖ </a:t>
            </a:r>
            <a:r>
              <a:rPr lang="en-US" sz="1100" dirty="0" smtClean="0">
                <a:latin typeface="Eurostile"/>
                <a:cs typeface="Eurostile"/>
              </a:rPr>
              <a:t>Plinth (</a:t>
            </a:r>
            <a:r>
              <a:rPr lang="en-US" sz="1100" dirty="0">
                <a:latin typeface="Eurostile"/>
                <a:cs typeface="Eurostile"/>
              </a:rPr>
              <a:t>Please see Section 3 </a:t>
            </a:r>
            <a:r>
              <a:rPr lang="en-US" sz="1100" i="1" dirty="0">
                <a:latin typeface="Eurostile"/>
                <a:cs typeface="Eurostile"/>
              </a:rPr>
              <a:t>Accessories for </a:t>
            </a:r>
            <a:r>
              <a:rPr lang="en-US" sz="1100" i="1" dirty="0" smtClean="0">
                <a:latin typeface="Eurostile"/>
                <a:cs typeface="Eurostile"/>
              </a:rPr>
              <a:t>Base </a:t>
            </a:r>
            <a:r>
              <a:rPr lang="en-US" sz="1100" i="1" dirty="0">
                <a:latin typeface="Eurostile"/>
                <a:cs typeface="Eurostile"/>
              </a:rPr>
              <a:t>Cabinets</a:t>
            </a:r>
            <a:r>
              <a:rPr lang="en-US" sz="1100" dirty="0" smtClean="0">
                <a:latin typeface="Eurostile"/>
                <a:cs typeface="Eurostile"/>
              </a:rPr>
              <a:t>)</a:t>
            </a:r>
            <a:endParaRPr lang="en-US" sz="1100" dirty="0">
              <a:latin typeface="Eurostile"/>
              <a:cs typeface="Eurostile"/>
            </a:endParaRPr>
          </a:p>
        </p:txBody>
      </p:sp>
    </p:spTree>
    <p:extLst>
      <p:ext uri="{BB962C8B-B14F-4D97-AF65-F5344CB8AC3E}">
        <p14:creationId xmlns:p14="http://schemas.microsoft.com/office/powerpoint/2010/main" val="244078711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CADL03/6207, HND Stage 1, Final Project</a:t>
            </a:r>
            <a:endParaRPr lang="en-US"/>
          </a:p>
        </p:txBody>
      </p:sp>
      <p:sp>
        <p:nvSpPr>
          <p:cNvPr id="5" name="Slide Number Placeholder 4"/>
          <p:cNvSpPr>
            <a:spLocks noGrp="1"/>
          </p:cNvSpPr>
          <p:nvPr>
            <p:ph type="sldNum" sz="quarter" idx="12"/>
          </p:nvPr>
        </p:nvSpPr>
        <p:spPr/>
        <p:txBody>
          <a:bodyPr/>
          <a:lstStyle/>
          <a:p>
            <a:fld id="{A3FA7095-699E-9748-A2EB-6882671471C9}" type="slidenum">
              <a:rPr lang="en-US" smtClean="0"/>
              <a:t>3</a:t>
            </a:fld>
            <a:endParaRPr lang="en-US" dirty="0"/>
          </a:p>
        </p:txBody>
      </p:sp>
      <p:cxnSp>
        <p:nvCxnSpPr>
          <p:cNvPr id="13" name="Straight Connector 12"/>
          <p:cNvCxnSpPr/>
          <p:nvPr/>
        </p:nvCxnSpPr>
        <p:spPr>
          <a:xfrm flipV="1">
            <a:off x="59068" y="1288242"/>
            <a:ext cx="12046394" cy="1"/>
          </a:xfrm>
          <a:prstGeom prst="line">
            <a:avLst/>
          </a:prstGeom>
          <a:ln w="38100" cmpd="dbl">
            <a:solidFill>
              <a:schemeClr val="tx1"/>
            </a:solidFill>
          </a:ln>
        </p:spPr>
        <p:style>
          <a:lnRef idx="2">
            <a:schemeClr val="accent1"/>
          </a:lnRef>
          <a:fillRef idx="0">
            <a:schemeClr val="accent1"/>
          </a:fillRef>
          <a:effectRef idx="1">
            <a:schemeClr val="accent1"/>
          </a:effectRef>
          <a:fontRef idx="minor">
            <a:schemeClr val="tx1"/>
          </a:fontRef>
        </p:style>
      </p:cxnSp>
      <p:graphicFrame>
        <p:nvGraphicFramePr>
          <p:cNvPr id="21" name="Table 20"/>
          <p:cNvGraphicFramePr>
            <a:graphicFrameLocks noGrp="1"/>
          </p:cNvGraphicFramePr>
          <p:nvPr>
            <p:extLst>
              <p:ext uri="{D42A27DB-BD31-4B8C-83A1-F6EECF244321}">
                <p14:modId xmlns:p14="http://schemas.microsoft.com/office/powerpoint/2010/main" val="2316415723"/>
              </p:ext>
            </p:extLst>
          </p:nvPr>
        </p:nvGraphicFramePr>
        <p:xfrm>
          <a:off x="470941" y="2386012"/>
          <a:ext cx="11386626" cy="5318055"/>
        </p:xfrm>
        <a:graphic>
          <a:graphicData uri="http://schemas.openxmlformats.org/drawingml/2006/table">
            <a:tbl>
              <a:tblPr firstRow="1" bandRow="1">
                <a:tableStyleId>{2D5ABB26-0587-4C30-8999-92F81FD0307C}</a:tableStyleId>
              </a:tblPr>
              <a:tblGrid>
                <a:gridCol w="523892"/>
                <a:gridCol w="694267"/>
                <a:gridCol w="863600"/>
                <a:gridCol w="753533"/>
                <a:gridCol w="711200"/>
                <a:gridCol w="935567"/>
                <a:gridCol w="1020233"/>
                <a:gridCol w="914400"/>
                <a:gridCol w="1083734"/>
                <a:gridCol w="3886200"/>
              </a:tblGrid>
              <a:tr h="365056">
                <a:tc gridSpan="10">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u="sng" dirty="0" smtClean="0">
                          <a:effectLst/>
                          <a:latin typeface="Eurostile"/>
                          <a:ea typeface="ＭＳ 明朝"/>
                          <a:cs typeface="Eurostile"/>
                        </a:rPr>
                        <a:t>PRODUCT DETAILS</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marL="0" marR="0" indent="0" algn="l" defTabSz="608918" rtl="0" eaLnBrk="1" fontAlgn="auto" latinLnBrk="0" hangingPunct="1">
                        <a:lnSpc>
                          <a:spcPct val="100000"/>
                        </a:lnSpc>
                        <a:spcBef>
                          <a:spcPts val="0"/>
                        </a:spcBef>
                        <a:spcAft>
                          <a:spcPts val="0"/>
                        </a:spcAft>
                        <a:buClrTx/>
                        <a:buSzTx/>
                        <a:buFontTx/>
                        <a:buNone/>
                        <a:tabLst/>
                        <a:defRPr/>
                      </a:pPr>
                      <a:endParaRPr lang="en-US" sz="1200" b="1" u="sng"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r>
              <a:tr h="320040">
                <a:tc rowSpan="2">
                  <a:txBody>
                    <a:bodyPr/>
                    <a:lstStyle/>
                    <a:p>
                      <a:pPr algn="l">
                        <a:spcAft>
                          <a:spcPts val="0"/>
                        </a:spcAft>
                      </a:pPr>
                      <a:r>
                        <a:rPr lang="en-US" sz="1100" b="1" dirty="0" smtClean="0">
                          <a:effectLst/>
                          <a:latin typeface="Eurostile"/>
                          <a:ea typeface="ＭＳ 明朝"/>
                          <a:cs typeface="Eurostile"/>
                        </a:rPr>
                        <a:t>Ref ID within</a:t>
                      </a:r>
                      <a:r>
                        <a:rPr lang="en-US" sz="1100" b="1" baseline="0" dirty="0" smtClean="0">
                          <a:effectLst/>
                          <a:latin typeface="Eurostile"/>
                          <a:ea typeface="ＭＳ 明朝"/>
                          <a:cs typeface="Eurostile"/>
                        </a:rPr>
                        <a:t> room</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rowSpan="2">
                  <a:txBody>
                    <a:bodyPr/>
                    <a:lstStyle/>
                    <a:p>
                      <a:pPr algn="l">
                        <a:spcAft>
                          <a:spcPts val="0"/>
                        </a:spcAft>
                      </a:pPr>
                      <a:r>
                        <a:rPr lang="en-US" sz="1100" b="1" baseline="0" dirty="0" smtClean="0">
                          <a:effectLst/>
                          <a:latin typeface="Eurostile"/>
                          <a:ea typeface="ＭＳ 明朝"/>
                          <a:cs typeface="Eurostile"/>
                        </a:rPr>
                        <a:t>TYPE</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rowSpan="2">
                  <a:txBody>
                    <a:bodyPr/>
                    <a:lstStyle/>
                    <a:p>
                      <a:pPr algn="l">
                        <a:spcAft>
                          <a:spcPts val="0"/>
                        </a:spcAft>
                      </a:pPr>
                      <a:r>
                        <a:rPr lang="en-US" sz="1100" b="1" dirty="0" smtClean="0">
                          <a:effectLst/>
                          <a:latin typeface="Eurostile"/>
                          <a:ea typeface="ＭＳ 明朝"/>
                          <a:cs typeface="Eurostile"/>
                        </a:rPr>
                        <a:t>QUANTITY</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rowSpan="2">
                  <a:txBody>
                    <a:bodyPr/>
                    <a:lstStyle/>
                    <a:p>
                      <a:pPr algn="l">
                        <a:spcAft>
                          <a:spcPts val="0"/>
                        </a:spcAft>
                      </a:pPr>
                      <a:r>
                        <a:rPr lang="en-US" sz="1100" b="1" dirty="0" smtClean="0">
                          <a:effectLst/>
                          <a:latin typeface="Eurostile"/>
                          <a:ea typeface="ＭＳ 明朝"/>
                          <a:cs typeface="Eurostile"/>
                        </a:rPr>
                        <a:t>BRAND /</a:t>
                      </a:r>
                    </a:p>
                    <a:p>
                      <a:pPr algn="l">
                        <a:spcAft>
                          <a:spcPts val="0"/>
                        </a:spcAft>
                      </a:pPr>
                      <a:r>
                        <a:rPr lang="en-US" sz="1100" b="1" dirty="0" smtClean="0">
                          <a:effectLst/>
                          <a:latin typeface="Eurostile"/>
                          <a:ea typeface="ＭＳ 明朝"/>
                          <a:cs typeface="Eurostile"/>
                        </a:rPr>
                        <a:t>SUPPLIER</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rowSpan="2">
                  <a:txBody>
                    <a:bodyPr/>
                    <a:lstStyle/>
                    <a:p>
                      <a:pPr algn="l">
                        <a:spcAft>
                          <a:spcPts val="0"/>
                        </a:spcAft>
                      </a:pPr>
                      <a:r>
                        <a:rPr lang="en-US" sz="1100" b="1" dirty="0">
                          <a:effectLst/>
                          <a:latin typeface="Eurostile"/>
                          <a:ea typeface="ＭＳ 明朝"/>
                          <a:cs typeface="Eurostile"/>
                        </a:rPr>
                        <a:t>NAME</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rowSpan="2">
                  <a:txBody>
                    <a:bodyPr/>
                    <a:lstStyle/>
                    <a:p>
                      <a:pPr algn="l">
                        <a:spcAft>
                          <a:spcPts val="0"/>
                        </a:spcAft>
                      </a:pPr>
                      <a:r>
                        <a:rPr lang="en-US" sz="1100" b="1" dirty="0" smtClean="0">
                          <a:effectLst/>
                          <a:latin typeface="Eurostile"/>
                          <a:ea typeface="ＭＳ 明朝"/>
                          <a:cs typeface="Eurostile"/>
                        </a:rPr>
                        <a:t>CODE / REF</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rowSpan="2">
                  <a:txBody>
                    <a:bodyPr/>
                    <a:lstStyle/>
                    <a:p>
                      <a:pPr algn="l">
                        <a:spcAft>
                          <a:spcPts val="0"/>
                        </a:spcAft>
                      </a:pPr>
                      <a:r>
                        <a:rPr lang="en-US" sz="1100" b="1" dirty="0" smtClean="0">
                          <a:effectLst/>
                          <a:latin typeface="Eurostile"/>
                          <a:ea typeface="ＭＳ 明朝"/>
                          <a:cs typeface="Eurostile"/>
                        </a:rPr>
                        <a:t>COLOUR /FINISH</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rowSpan="2">
                  <a:txBody>
                    <a:bodyPr/>
                    <a:lstStyle/>
                    <a:p>
                      <a:pPr algn="l">
                        <a:spcAft>
                          <a:spcPts val="0"/>
                        </a:spcAft>
                      </a:pPr>
                      <a:r>
                        <a:rPr lang="en-US" sz="1100" b="1" dirty="0" smtClean="0">
                          <a:effectLst/>
                          <a:latin typeface="Eurostile"/>
                          <a:ea typeface="ＭＳ 明朝"/>
                          <a:cs typeface="Eurostile"/>
                        </a:rPr>
                        <a:t>DIMS INFO</a:t>
                      </a:r>
                      <a:r>
                        <a:rPr lang="en-US" sz="1100" b="1" baseline="0" dirty="0" smtClean="0">
                          <a:effectLst/>
                          <a:latin typeface="Eurostile"/>
                          <a:ea typeface="ＭＳ 明朝"/>
                          <a:cs typeface="Eurostile"/>
                        </a:rPr>
                        <a:t> </a:t>
                      </a:r>
                      <a:r>
                        <a:rPr lang="en-US" sz="1100" b="1" dirty="0" smtClean="0">
                          <a:effectLst/>
                          <a:latin typeface="Eurostile"/>
                          <a:ea typeface="ＭＳ 明朝"/>
                          <a:cs typeface="Eurostile"/>
                        </a:rPr>
                        <a:t>(mm)</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rowSpan="2">
                  <a:txBody>
                    <a:bodyPr/>
                    <a:lstStyle/>
                    <a:p>
                      <a:pPr algn="l">
                        <a:spcAft>
                          <a:spcPts val="0"/>
                        </a:spcAft>
                      </a:pPr>
                      <a:r>
                        <a:rPr lang="en-US" sz="1100" b="1" dirty="0" smtClean="0">
                          <a:effectLst/>
                          <a:latin typeface="Eurostile"/>
                          <a:ea typeface="ＭＳ 明朝"/>
                          <a:cs typeface="Eurostile"/>
                        </a:rPr>
                        <a:t>REFERENCE DRAWING(S)</a:t>
                      </a:r>
                      <a:r>
                        <a:rPr lang="en-US" sz="1100" b="1" baseline="0" dirty="0" smtClean="0">
                          <a:effectLst/>
                          <a:latin typeface="Eurostile"/>
                          <a:ea typeface="ＭＳ 明朝"/>
                          <a:cs typeface="Eurostile"/>
                        </a:rPr>
                        <a:t> for PLACEMENT</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INSTALLATION</a:t>
                      </a:r>
                      <a:r>
                        <a:rPr lang="en-US" sz="1100" b="1" baseline="0" dirty="0" smtClean="0">
                          <a:effectLst/>
                          <a:latin typeface="Eurostile"/>
                          <a:ea typeface="ＭＳ 明朝"/>
                          <a:cs typeface="Eurostile"/>
                        </a:rPr>
                        <a:t> NOTES and WWW LINKS</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320040">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a:spcAft>
                          <a:spcPts val="0"/>
                        </a:spcAft>
                      </a:pPr>
                      <a:r>
                        <a:rPr lang="en-US" sz="1100" i="1" dirty="0" smtClean="0">
                          <a:latin typeface="Eurostile"/>
                          <a:cs typeface="Eurostile"/>
                        </a:rPr>
                        <a:t>Please assemble</a:t>
                      </a:r>
                      <a:r>
                        <a:rPr lang="en-US" sz="1100" i="1" baseline="0" dirty="0" smtClean="0">
                          <a:latin typeface="Eurostile"/>
                          <a:cs typeface="Eurostile"/>
                        </a:rPr>
                        <a:t> and install according to the product manual that accompanies each product.</a:t>
                      </a:r>
                      <a:endParaRPr lang="en-US" sz="1100" i="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657624">
                <a:tc>
                  <a:txBody>
                    <a:bodyPr/>
                    <a:lstStyle/>
                    <a:p>
                      <a:pPr algn="l">
                        <a:spcAft>
                          <a:spcPts val="0"/>
                        </a:spcAft>
                      </a:pPr>
                      <a:r>
                        <a:rPr lang="en-US" sz="1100" dirty="0" smtClean="0">
                          <a:effectLst/>
                          <a:latin typeface="Eurostile"/>
                          <a:ea typeface="ＭＳ 明朝"/>
                          <a:cs typeface="Eurostile"/>
                        </a:rPr>
                        <a:t>6</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kern="1200" dirty="0" smtClean="0">
                          <a:solidFill>
                            <a:schemeClr val="tx1"/>
                          </a:solidFill>
                          <a:latin typeface="Eurostile"/>
                          <a:ea typeface="+mn-ea"/>
                          <a:cs typeface="Eurostile"/>
                        </a:rPr>
                        <a:t>Base cabinet with 3 drawers</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1</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IKEA</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AKURUM</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smtClean="0">
                          <a:solidFill>
                            <a:schemeClr val="tx1"/>
                          </a:solidFill>
                          <a:latin typeface="Eurostile"/>
                          <a:ea typeface="+mn-ea"/>
                          <a:cs typeface="Eurostile"/>
                        </a:rPr>
                        <a:t>Article Number : </a:t>
                      </a:r>
                    </a:p>
                    <a:p>
                      <a:r>
                        <a:rPr lang="en-US" sz="1100" kern="1200" dirty="0" smtClean="0">
                          <a:solidFill>
                            <a:schemeClr val="tx1"/>
                          </a:solidFill>
                          <a:latin typeface="Eurostile"/>
                          <a:ea typeface="+mn-ea"/>
                          <a:cs typeface="Eurostile"/>
                        </a:rPr>
                        <a:t>398.926.79</a:t>
                      </a:r>
                    </a:p>
                    <a:p>
                      <a:r>
                        <a:rPr lang="en-US" sz="1100" kern="1200" dirty="0" smtClean="0">
                          <a:solidFill>
                            <a:schemeClr val="tx1"/>
                          </a:solidFill>
                          <a:latin typeface="Eurostile"/>
                          <a:ea typeface="+mn-ea"/>
                          <a:cs typeface="Eurostile"/>
                        </a:rPr>
                        <a:t>Cabinet number: </a:t>
                      </a:r>
                    </a:p>
                    <a:p>
                      <a:r>
                        <a:rPr lang="en-US" sz="1100" kern="1200" dirty="0" smtClean="0">
                          <a:solidFill>
                            <a:schemeClr val="tx1"/>
                          </a:solidFill>
                          <a:latin typeface="Eurostile"/>
                          <a:ea typeface="+mn-ea"/>
                          <a:cs typeface="Eurostile"/>
                        </a:rPr>
                        <a:t>AK B4D</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Frame: White</a:t>
                      </a:r>
                    </a:p>
                    <a:p>
                      <a:r>
                        <a:rPr lang="en-US" sz="1100" dirty="0" smtClean="0">
                          <a:latin typeface="Eurostile"/>
                          <a:cs typeface="Eurostile"/>
                        </a:rPr>
                        <a:t>Front: </a:t>
                      </a:r>
                      <a:r>
                        <a:rPr lang="en-US" sz="1100" dirty="0" err="1" smtClean="0">
                          <a:latin typeface="Eurostile"/>
                          <a:cs typeface="Eurostile"/>
                        </a:rPr>
                        <a:t>Abstrakt</a:t>
                      </a:r>
                      <a:r>
                        <a:rPr lang="en-US" sz="1100" dirty="0" smtClean="0">
                          <a:latin typeface="Eurostile"/>
                          <a:cs typeface="Eurostile"/>
                        </a:rPr>
                        <a:t> High</a:t>
                      </a:r>
                      <a:r>
                        <a:rPr lang="en-US" sz="1100" baseline="0" dirty="0" smtClean="0">
                          <a:latin typeface="Eurostile"/>
                          <a:cs typeface="Eurostile"/>
                        </a:rPr>
                        <a:t> gloss cream</a:t>
                      </a:r>
                      <a:endParaRPr lang="en-US" sz="1100" dirty="0" smtClean="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smtClean="0">
                          <a:solidFill>
                            <a:schemeClr val="tx1"/>
                          </a:solidFill>
                          <a:latin typeface="Eurostile"/>
                          <a:ea typeface="+mn-ea"/>
                          <a:cs typeface="Eurostile"/>
                        </a:rPr>
                        <a:t>Width: 608</a:t>
                      </a:r>
                    </a:p>
                    <a:p>
                      <a:r>
                        <a:rPr lang="en-US" sz="1100" kern="1200" dirty="0" smtClean="0">
                          <a:solidFill>
                            <a:schemeClr val="tx1"/>
                          </a:solidFill>
                          <a:latin typeface="Eurostile"/>
                          <a:ea typeface="+mn-ea"/>
                          <a:cs typeface="Eurostile"/>
                        </a:rPr>
                        <a:t>Depth: 610</a:t>
                      </a:r>
                    </a:p>
                    <a:p>
                      <a:r>
                        <a:rPr lang="en-US" sz="1100" kern="1200" dirty="0" smtClean="0">
                          <a:solidFill>
                            <a:schemeClr val="tx1"/>
                          </a:solidFill>
                          <a:latin typeface="Eurostile"/>
                          <a:ea typeface="+mn-ea"/>
                          <a:cs typeface="Eurostile"/>
                        </a:rPr>
                        <a:t>Height: 770</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(D12) Kitchen Elevation K2, </a:t>
                      </a:r>
                      <a:r>
                        <a:rPr lang="en-US" sz="1100" baseline="0" dirty="0" smtClean="0">
                          <a:latin typeface="Eurostile"/>
                          <a:cs typeface="Eurostile"/>
                        </a:rPr>
                        <a:t>(D1) Furnishing Layout – Ground Floor(Kitchen)</a:t>
                      </a:r>
                      <a:endParaRPr lang="en-US" sz="1100" dirty="0" smtClean="0">
                        <a:latin typeface="Eurostile"/>
                        <a:cs typeface="Eurostile"/>
                      </a:endParaRPr>
                    </a:p>
                    <a:p>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Product</a:t>
                      </a:r>
                      <a:r>
                        <a:rPr lang="en-US" sz="1100" baseline="0" dirty="0" smtClean="0">
                          <a:latin typeface="Eurostile"/>
                          <a:cs typeface="Eurostile"/>
                        </a:rPr>
                        <a:t> info:</a:t>
                      </a:r>
                      <a:endParaRPr lang="en-US" sz="1100" dirty="0" smtClean="0">
                        <a:latin typeface="Eurostile"/>
                        <a:cs typeface="Eurostile"/>
                        <a:hlinkClick r:id="rId3"/>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hlinkClick r:id="rId4"/>
                        </a:rPr>
                        <a:t>http://www.ikea.com/ca/en/catalog/products/S99869647/#/S79892677</a:t>
                      </a:r>
                      <a:r>
                        <a:rPr lang="en-US" sz="1100" dirty="0" smtClean="0">
                          <a:latin typeface="Eurostile"/>
                          <a:cs typeface="Eurostile"/>
                        </a:rPr>
                        <a:t> </a:t>
                      </a:r>
                    </a:p>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Requires 3</a:t>
                      </a:r>
                      <a:r>
                        <a:rPr lang="en-US" sz="1100" baseline="0" dirty="0" smtClean="0">
                          <a:latin typeface="Eurostile"/>
                          <a:cs typeface="Eurostile"/>
                        </a:rPr>
                        <a:t> </a:t>
                      </a:r>
                      <a:r>
                        <a:rPr lang="en-US" sz="1100" dirty="0" smtClean="0">
                          <a:latin typeface="Eurostile"/>
                          <a:cs typeface="Eurostile"/>
                        </a:rPr>
                        <a:t>KANSLI</a:t>
                      </a:r>
                      <a:r>
                        <a:rPr lang="en-US" sz="1100" baseline="0" dirty="0" smtClean="0">
                          <a:latin typeface="Eurostile"/>
                          <a:cs typeface="Eurostile"/>
                        </a:rPr>
                        <a:t> handles – Large (Please see Section 4)</a:t>
                      </a:r>
                      <a:endParaRPr lang="en-US" sz="1100" dirty="0" smtClean="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441529">
                <a:tc>
                  <a:txBody>
                    <a:bodyPr/>
                    <a:lstStyle/>
                    <a:p>
                      <a:pPr algn="l">
                        <a:spcAft>
                          <a:spcPts val="0"/>
                        </a:spcAft>
                      </a:pPr>
                      <a:r>
                        <a:rPr lang="en-US" sz="1100" dirty="0" smtClean="0">
                          <a:effectLst/>
                          <a:latin typeface="Eurostile"/>
                          <a:ea typeface="ＭＳ 明朝"/>
                          <a:cs typeface="Eurostile"/>
                        </a:rPr>
                        <a:t>7</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kern="1200" dirty="0" smtClean="0">
                          <a:solidFill>
                            <a:schemeClr val="tx1"/>
                          </a:solidFill>
                          <a:latin typeface="Eurostile"/>
                          <a:ea typeface="+mn-ea"/>
                          <a:cs typeface="Eurostile"/>
                        </a:rPr>
                        <a:t>Base cabinet with shelves</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1</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IKEA</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AKURUM</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smtClean="0">
                          <a:solidFill>
                            <a:schemeClr val="tx1"/>
                          </a:solidFill>
                          <a:latin typeface="Eurostile"/>
                          <a:ea typeface="+mn-ea"/>
                          <a:cs typeface="Eurostile"/>
                        </a:rPr>
                        <a:t>Article Number : </a:t>
                      </a:r>
                    </a:p>
                    <a:p>
                      <a:r>
                        <a:rPr lang="en-US" sz="1100" kern="1200" dirty="0" smtClean="0">
                          <a:solidFill>
                            <a:schemeClr val="tx1"/>
                          </a:solidFill>
                          <a:latin typeface="Eurostile"/>
                          <a:ea typeface="+mn-ea"/>
                          <a:cs typeface="Eurostile"/>
                        </a:rPr>
                        <a:t>298.926.65</a:t>
                      </a:r>
                    </a:p>
                    <a:p>
                      <a:r>
                        <a:rPr lang="en-US" sz="1100" kern="1200" dirty="0" smtClean="0">
                          <a:solidFill>
                            <a:schemeClr val="tx1"/>
                          </a:solidFill>
                          <a:latin typeface="Eurostile"/>
                          <a:ea typeface="+mn-ea"/>
                          <a:cs typeface="Eurostile"/>
                        </a:rPr>
                        <a:t>Cabinet number: </a:t>
                      </a:r>
                    </a:p>
                    <a:p>
                      <a:r>
                        <a:rPr lang="en-US" sz="1100" kern="1200" dirty="0" smtClean="0">
                          <a:solidFill>
                            <a:schemeClr val="tx1"/>
                          </a:solidFill>
                          <a:latin typeface="Eurostile"/>
                          <a:ea typeface="+mn-ea"/>
                          <a:cs typeface="Eurostile"/>
                        </a:rPr>
                        <a:t>AK B1</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Frame: White</a:t>
                      </a:r>
                    </a:p>
                    <a:p>
                      <a:r>
                        <a:rPr lang="en-US" sz="1100" dirty="0" smtClean="0">
                          <a:latin typeface="Eurostile"/>
                          <a:cs typeface="Eurostile"/>
                        </a:rPr>
                        <a:t>Front: </a:t>
                      </a:r>
                      <a:r>
                        <a:rPr lang="en-US" sz="1100" dirty="0" err="1" smtClean="0">
                          <a:latin typeface="Eurostile"/>
                          <a:cs typeface="Eurostile"/>
                        </a:rPr>
                        <a:t>Abstrakt</a:t>
                      </a:r>
                      <a:r>
                        <a:rPr lang="en-US" sz="1100" dirty="0" smtClean="0">
                          <a:latin typeface="Eurostile"/>
                          <a:cs typeface="Eurostile"/>
                        </a:rPr>
                        <a:t> High</a:t>
                      </a:r>
                      <a:r>
                        <a:rPr lang="en-US" sz="1100" baseline="0" dirty="0" smtClean="0">
                          <a:latin typeface="Eurostile"/>
                          <a:cs typeface="Eurostile"/>
                        </a:rPr>
                        <a:t> gloss cream</a:t>
                      </a:r>
                      <a:endParaRPr lang="en-US" sz="1100" dirty="0" smtClean="0">
                        <a:latin typeface="Eurostile"/>
                        <a:cs typeface="Eurostile"/>
                      </a:endParaRPr>
                    </a:p>
                    <a:p>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smtClean="0">
                          <a:solidFill>
                            <a:schemeClr val="tx1"/>
                          </a:solidFill>
                          <a:latin typeface="Eurostile"/>
                          <a:ea typeface="+mn-ea"/>
                          <a:cs typeface="Eurostile"/>
                        </a:rPr>
                        <a:t>Width: 608</a:t>
                      </a:r>
                    </a:p>
                    <a:p>
                      <a:r>
                        <a:rPr lang="en-US" sz="1100" kern="1200" dirty="0" smtClean="0">
                          <a:solidFill>
                            <a:schemeClr val="tx1"/>
                          </a:solidFill>
                          <a:latin typeface="Eurostile"/>
                          <a:ea typeface="+mn-ea"/>
                          <a:cs typeface="Eurostile"/>
                        </a:rPr>
                        <a:t>Depth: 610</a:t>
                      </a:r>
                    </a:p>
                    <a:p>
                      <a:r>
                        <a:rPr lang="en-US" sz="1100" kern="1200" dirty="0" smtClean="0">
                          <a:solidFill>
                            <a:schemeClr val="tx1"/>
                          </a:solidFill>
                          <a:latin typeface="Eurostile"/>
                          <a:ea typeface="+mn-ea"/>
                          <a:cs typeface="Eurostile"/>
                        </a:rPr>
                        <a:t>Height: 770</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(D12) Kitchen Elevation K2,</a:t>
                      </a:r>
                      <a:r>
                        <a:rPr lang="en-US" sz="1100" baseline="0" dirty="0" smtClean="0">
                          <a:latin typeface="Eurostile"/>
                          <a:cs typeface="Eurostile"/>
                        </a:rPr>
                        <a:t> (D1) Furnishing Layout – Ground Floor(Kitchen)</a:t>
                      </a:r>
                      <a:endParaRPr lang="en-US" sz="1100" dirty="0" smtClean="0">
                        <a:latin typeface="Eurostile"/>
                        <a:cs typeface="Eurostile"/>
                      </a:endParaRPr>
                    </a:p>
                    <a:p>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Product</a:t>
                      </a:r>
                      <a:r>
                        <a:rPr lang="en-US" sz="1100" baseline="0" dirty="0" smtClean="0">
                          <a:latin typeface="Eurostile"/>
                          <a:cs typeface="Eurostile"/>
                        </a:rPr>
                        <a:t> info:</a:t>
                      </a:r>
                      <a:endParaRPr lang="en-US" sz="1100" dirty="0" smtClean="0">
                        <a:latin typeface="Eurostile"/>
                        <a:cs typeface="Eurostile"/>
                        <a:hlinkClick r:id="rId3"/>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hlinkClick r:id="rId5"/>
                        </a:rPr>
                        <a:t>http://www.ikea.com/ca/en/catalog/products/S19869590/#/S29892665</a:t>
                      </a:r>
                      <a:r>
                        <a:rPr lang="en-US" sz="1100" baseline="0" dirty="0" smtClean="0">
                          <a:latin typeface="Eurostile"/>
                          <a:cs typeface="Eurostile"/>
                        </a:rPr>
                        <a:t>  </a:t>
                      </a:r>
                    </a:p>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Requires 1</a:t>
                      </a:r>
                      <a:r>
                        <a:rPr lang="en-US" sz="1100" baseline="0" dirty="0" smtClean="0">
                          <a:latin typeface="Eurostile"/>
                          <a:cs typeface="Eurostile"/>
                        </a:rPr>
                        <a:t> </a:t>
                      </a:r>
                      <a:r>
                        <a:rPr lang="en-US" sz="1100" dirty="0" smtClean="0">
                          <a:latin typeface="Eurostile"/>
                          <a:cs typeface="Eurostile"/>
                        </a:rPr>
                        <a:t>KANSLI</a:t>
                      </a:r>
                      <a:r>
                        <a:rPr lang="en-US" sz="1100" baseline="0" dirty="0" smtClean="0">
                          <a:latin typeface="Eurostile"/>
                          <a:cs typeface="Eurostile"/>
                        </a:rPr>
                        <a:t> handle – Large (Please see Section 4)</a:t>
                      </a:r>
                      <a:endParaRPr lang="en-US" sz="1100" dirty="0" smtClean="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441529">
                <a:tc>
                  <a:txBody>
                    <a:bodyPr/>
                    <a:lstStyle/>
                    <a:p>
                      <a:pPr algn="l">
                        <a:spcAft>
                          <a:spcPts val="0"/>
                        </a:spcAft>
                      </a:pPr>
                      <a:r>
                        <a:rPr lang="en-US" sz="1100" dirty="0" smtClean="0">
                          <a:effectLst/>
                          <a:latin typeface="Eurostile"/>
                          <a:ea typeface="ＭＳ 明朝"/>
                          <a:cs typeface="Eurostile"/>
                        </a:rPr>
                        <a:t>8</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kern="1200" dirty="0" smtClean="0">
                          <a:solidFill>
                            <a:schemeClr val="tx1"/>
                          </a:solidFill>
                          <a:latin typeface="Eurostile"/>
                          <a:ea typeface="+mn-ea"/>
                          <a:cs typeface="Eurostile"/>
                        </a:rPr>
                        <a:t>Base cabinet for oven</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1</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IKEA</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AKURUM</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smtClean="0">
                          <a:solidFill>
                            <a:schemeClr val="tx1"/>
                          </a:solidFill>
                          <a:latin typeface="Eurostile"/>
                          <a:ea typeface="+mn-ea"/>
                          <a:cs typeface="Eurostile"/>
                        </a:rPr>
                        <a:t>Article Number : </a:t>
                      </a:r>
                    </a:p>
                    <a:p>
                      <a:r>
                        <a:rPr lang="en-US" sz="1100" kern="1200" dirty="0" smtClean="0">
                          <a:solidFill>
                            <a:schemeClr val="tx1"/>
                          </a:solidFill>
                          <a:latin typeface="Eurostile"/>
                          <a:ea typeface="+mn-ea"/>
                          <a:cs typeface="Eurostile"/>
                        </a:rPr>
                        <a:t>098.927.13</a:t>
                      </a:r>
                    </a:p>
                    <a:p>
                      <a:r>
                        <a:rPr lang="en-US" sz="1100" kern="1200" dirty="0" smtClean="0">
                          <a:solidFill>
                            <a:schemeClr val="tx1"/>
                          </a:solidFill>
                          <a:latin typeface="Eurostile"/>
                          <a:ea typeface="+mn-ea"/>
                          <a:cs typeface="Eurostile"/>
                        </a:rPr>
                        <a:t>Cabinet number: </a:t>
                      </a:r>
                    </a:p>
                    <a:p>
                      <a:r>
                        <a:rPr lang="en-US" sz="1100" kern="1200" dirty="0" smtClean="0">
                          <a:solidFill>
                            <a:schemeClr val="tx1"/>
                          </a:solidFill>
                          <a:latin typeface="Eurostile"/>
                          <a:ea typeface="+mn-ea"/>
                          <a:cs typeface="Eurostile"/>
                        </a:rPr>
                        <a:t>AK BO</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Frame: White</a:t>
                      </a:r>
                    </a:p>
                    <a:p>
                      <a:r>
                        <a:rPr lang="en-US" sz="1100" dirty="0" smtClean="0">
                          <a:latin typeface="Eurostile"/>
                          <a:cs typeface="Eurostile"/>
                        </a:rPr>
                        <a:t>Front: </a:t>
                      </a:r>
                      <a:r>
                        <a:rPr lang="en-US" sz="1100" dirty="0" err="1" smtClean="0">
                          <a:latin typeface="Eurostile"/>
                          <a:cs typeface="Eurostile"/>
                        </a:rPr>
                        <a:t>Abstrakt</a:t>
                      </a:r>
                      <a:r>
                        <a:rPr lang="en-US" sz="1100" dirty="0" smtClean="0">
                          <a:latin typeface="Eurostile"/>
                          <a:cs typeface="Eurostile"/>
                        </a:rPr>
                        <a:t> High</a:t>
                      </a:r>
                      <a:r>
                        <a:rPr lang="en-US" sz="1100" baseline="0" dirty="0" smtClean="0">
                          <a:latin typeface="Eurostile"/>
                          <a:cs typeface="Eurostile"/>
                        </a:rPr>
                        <a:t> gloss cream</a:t>
                      </a:r>
                      <a:endParaRPr lang="en-US" sz="1100" dirty="0" smtClean="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smtClean="0">
                          <a:solidFill>
                            <a:schemeClr val="tx1"/>
                          </a:solidFill>
                          <a:latin typeface="Eurostile"/>
                          <a:ea typeface="+mn-ea"/>
                          <a:cs typeface="Eurostile"/>
                        </a:rPr>
                        <a:t>Width: 760</a:t>
                      </a:r>
                    </a:p>
                    <a:p>
                      <a:r>
                        <a:rPr lang="en-US" sz="1100" kern="1200" dirty="0" smtClean="0">
                          <a:solidFill>
                            <a:schemeClr val="tx1"/>
                          </a:solidFill>
                          <a:latin typeface="Eurostile"/>
                          <a:ea typeface="+mn-ea"/>
                          <a:cs typeface="Eurostile"/>
                        </a:rPr>
                        <a:t>Depth: 630</a:t>
                      </a:r>
                    </a:p>
                    <a:p>
                      <a:r>
                        <a:rPr lang="en-US" sz="1100" kern="1200" dirty="0" smtClean="0">
                          <a:solidFill>
                            <a:schemeClr val="tx1"/>
                          </a:solidFill>
                          <a:latin typeface="Eurostile"/>
                          <a:ea typeface="+mn-ea"/>
                          <a:cs typeface="Eurostile"/>
                        </a:rPr>
                        <a:t>Height: 770</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aseline="0" dirty="0" smtClean="0">
                          <a:latin typeface="Eurostile"/>
                          <a:cs typeface="Eurostile"/>
                        </a:rPr>
                        <a:t>(D1) Furnishing Layout – Ground Floor(Kitchen)</a:t>
                      </a:r>
                      <a:endParaRPr lang="en-US" sz="1100" dirty="0" smtClean="0">
                        <a:latin typeface="Eurostile"/>
                        <a:cs typeface="Eurostile"/>
                      </a:endParaRPr>
                    </a:p>
                    <a:p>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Product</a:t>
                      </a:r>
                      <a:r>
                        <a:rPr lang="en-US" sz="1100" baseline="0" dirty="0" smtClean="0">
                          <a:latin typeface="Eurostile"/>
                          <a:cs typeface="Eurostile"/>
                        </a:rPr>
                        <a:t> info:</a:t>
                      </a:r>
                      <a:endParaRPr lang="en-US" sz="1100" dirty="0" smtClean="0">
                        <a:latin typeface="Eurostile"/>
                        <a:cs typeface="Eurostile"/>
                        <a:hlinkClick r:id="rId6"/>
                      </a:endParaRPr>
                    </a:p>
                    <a:p>
                      <a:r>
                        <a:rPr lang="en-US" sz="1100" dirty="0" smtClean="0">
                          <a:latin typeface="Eurostile"/>
                          <a:cs typeface="Eurostile"/>
                          <a:hlinkClick r:id="rId6"/>
                        </a:rPr>
                        <a:t>http://www.ikea.com/ca/en/catalog/products/S49869621/#/S09892713</a:t>
                      </a:r>
                      <a:r>
                        <a:rPr lang="en-US" sz="1100" dirty="0" smtClean="0">
                          <a:latin typeface="Eurostile"/>
                          <a:cs typeface="Eurostile"/>
                        </a:rPr>
                        <a:t> </a:t>
                      </a:r>
                    </a:p>
                    <a:p>
                      <a:pPr marL="0" marR="0" indent="0" algn="l" defTabSz="608918" rtl="0" eaLnBrk="1" fontAlgn="auto" latinLnBrk="0" hangingPunct="1">
                        <a:lnSpc>
                          <a:spcPct val="100000"/>
                        </a:lnSpc>
                        <a:spcBef>
                          <a:spcPts val="0"/>
                        </a:spcBef>
                        <a:spcAft>
                          <a:spcPts val="0"/>
                        </a:spcAft>
                        <a:buClrTx/>
                        <a:buSzTx/>
                        <a:buFontTx/>
                        <a:buNone/>
                        <a:tabLst/>
                        <a:defRPr/>
                      </a:pPr>
                      <a:r>
                        <a:rPr lang="en-US" sz="1100" baseline="0" dirty="0" smtClean="0">
                          <a:latin typeface="Eurostile"/>
                          <a:cs typeface="Eurostile"/>
                        </a:rPr>
                        <a:t>To be Installed with oven </a:t>
                      </a:r>
                      <a:r>
                        <a:rPr lang="en-US" sz="1100" b="0" kern="1200" dirty="0" smtClean="0">
                          <a:solidFill>
                            <a:schemeClr val="tx1"/>
                          </a:solidFill>
                          <a:latin typeface="Eurostile"/>
                          <a:ea typeface="+mn-ea"/>
                          <a:cs typeface="Eurostile"/>
                        </a:rPr>
                        <a:t>DÅTID</a:t>
                      </a:r>
                      <a:r>
                        <a:rPr lang="en-US" sz="1100" baseline="0" dirty="0" smtClean="0">
                          <a:latin typeface="Eurostile"/>
                          <a:cs typeface="Eurostile"/>
                        </a:rPr>
                        <a:t> (Please see item ID14 in Section 6 – Appliances). Ceramic cooktop NUTID (item ID15 in Section 6) will be installed above the oven after the countertops have been fitted.</a:t>
                      </a:r>
                    </a:p>
                    <a:p>
                      <a:pPr marL="0" marR="0" indent="0" algn="l" defTabSz="608918" rtl="0" eaLnBrk="1" fontAlgn="auto" latinLnBrk="0" hangingPunct="1">
                        <a:lnSpc>
                          <a:spcPct val="100000"/>
                        </a:lnSpc>
                        <a:spcBef>
                          <a:spcPts val="0"/>
                        </a:spcBef>
                        <a:spcAft>
                          <a:spcPts val="0"/>
                        </a:spcAft>
                        <a:buClrTx/>
                        <a:buSzTx/>
                        <a:buFontTx/>
                        <a:buNone/>
                        <a:tabLst/>
                        <a:defRPr/>
                      </a:pPr>
                      <a:r>
                        <a:rPr lang="en-US" sz="1100" baseline="0" dirty="0" smtClean="0">
                          <a:latin typeface="Eurostile"/>
                          <a:cs typeface="Eurostile"/>
                        </a:rPr>
                        <a:t>Requires cover panels for exposed right and back sides. For details please see Section 5 – </a:t>
                      </a:r>
                      <a:r>
                        <a:rPr lang="en-US" sz="1100" b="0" i="1" dirty="0" smtClean="0">
                          <a:latin typeface="Eurostile"/>
                          <a:ea typeface="ＭＳ 明朝"/>
                          <a:cs typeface="Eurostile"/>
                        </a:rPr>
                        <a:t>COVER PANELS for EXPOSED SIDES of PENINSULA CABINETS,</a:t>
                      </a:r>
                      <a:r>
                        <a:rPr lang="en-US" sz="1100" b="0" i="1" baseline="0" dirty="0" smtClean="0">
                          <a:latin typeface="Eurostile"/>
                          <a:ea typeface="ＭＳ 明朝"/>
                          <a:cs typeface="Eurostile"/>
                        </a:rPr>
                        <a:t> </a:t>
                      </a:r>
                      <a:r>
                        <a:rPr lang="en-US" sz="1100" i="1" baseline="0" dirty="0" smtClean="0">
                          <a:latin typeface="Eurostile"/>
                          <a:cs typeface="Eurostile"/>
                        </a:rPr>
                        <a:t>Cover Panel – to be cut to size.</a:t>
                      </a:r>
                      <a:endParaRPr lang="en-US" sz="1100" i="1" dirty="0" smtClean="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6" name="TextBox 5"/>
          <p:cNvSpPr txBox="1"/>
          <p:nvPr/>
        </p:nvSpPr>
        <p:spPr>
          <a:xfrm>
            <a:off x="356637" y="1484871"/>
            <a:ext cx="3673496" cy="369332"/>
          </a:xfrm>
          <a:prstGeom prst="rect">
            <a:avLst/>
          </a:prstGeom>
          <a:noFill/>
        </p:spPr>
        <p:txBody>
          <a:bodyPr wrap="square" rtlCol="0">
            <a:spAutoFit/>
          </a:bodyPr>
          <a:lstStyle/>
          <a:p>
            <a:pPr marL="342900" indent="-342900">
              <a:buFont typeface="Wingdings" charset="2"/>
              <a:buAutoNum type="arabicPlain" startAt="2"/>
              <a:defRPr/>
            </a:pPr>
            <a:r>
              <a:rPr lang="en-US" sz="1800" b="1" dirty="0" smtClean="0">
                <a:latin typeface="Eurostile"/>
                <a:ea typeface="ＭＳ 明朝"/>
                <a:cs typeface="Eurostile"/>
              </a:rPr>
              <a:t>BASE CABINETS * -- continued</a:t>
            </a:r>
            <a:endParaRPr lang="en-US" sz="1800" b="1" dirty="0">
              <a:latin typeface="Eurostile"/>
              <a:ea typeface="ＭＳ 明朝"/>
              <a:cs typeface="Eurostile"/>
            </a:endParaRPr>
          </a:p>
        </p:txBody>
      </p:sp>
      <p:sp>
        <p:nvSpPr>
          <p:cNvPr id="3" name="TextBox 2"/>
          <p:cNvSpPr txBox="1"/>
          <p:nvPr/>
        </p:nvSpPr>
        <p:spPr>
          <a:xfrm>
            <a:off x="356637" y="8131968"/>
            <a:ext cx="8787359" cy="261610"/>
          </a:xfrm>
          <a:prstGeom prst="rect">
            <a:avLst/>
          </a:prstGeom>
          <a:noFill/>
        </p:spPr>
        <p:txBody>
          <a:bodyPr wrap="square" rtlCol="0">
            <a:spAutoFit/>
          </a:bodyPr>
          <a:lstStyle/>
          <a:p>
            <a:r>
              <a:rPr lang="en-US" sz="1100" dirty="0">
                <a:latin typeface="Eurostile"/>
                <a:cs typeface="Eurostile"/>
              </a:rPr>
              <a:t>*</a:t>
            </a:r>
            <a:r>
              <a:rPr lang="en-US" sz="1100" dirty="0" smtClean="0">
                <a:latin typeface="Eurostile"/>
                <a:cs typeface="Eurostile"/>
              </a:rPr>
              <a:t>All base cabinets are to </a:t>
            </a:r>
            <a:r>
              <a:rPr lang="en-US" sz="1100" dirty="0">
                <a:latin typeface="Eurostile"/>
                <a:cs typeface="Eurostile"/>
              </a:rPr>
              <a:t>be installed with AKURUM </a:t>
            </a:r>
            <a:r>
              <a:rPr lang="en-US" sz="1100" dirty="0" smtClean="0">
                <a:latin typeface="Eurostile"/>
                <a:cs typeface="Eurostile"/>
              </a:rPr>
              <a:t>Legs and </a:t>
            </a:r>
            <a:r>
              <a:rPr lang="en-US" sz="1100" dirty="0">
                <a:latin typeface="Eurostile"/>
                <a:cs typeface="Eurostile"/>
              </a:rPr>
              <a:t>PERFEKT GNOSJÖ </a:t>
            </a:r>
            <a:r>
              <a:rPr lang="en-US" sz="1100" dirty="0" smtClean="0">
                <a:latin typeface="Eurostile"/>
                <a:cs typeface="Eurostile"/>
              </a:rPr>
              <a:t>Plinth (</a:t>
            </a:r>
            <a:r>
              <a:rPr lang="en-US" sz="1100" dirty="0">
                <a:latin typeface="Eurostile"/>
                <a:cs typeface="Eurostile"/>
              </a:rPr>
              <a:t>Please see </a:t>
            </a:r>
            <a:r>
              <a:rPr lang="en-US" sz="1100" i="1" dirty="0">
                <a:latin typeface="Eurostile"/>
                <a:cs typeface="Eurostile"/>
              </a:rPr>
              <a:t>Section </a:t>
            </a:r>
            <a:r>
              <a:rPr lang="en-US" sz="1100" i="1" dirty="0" smtClean="0">
                <a:latin typeface="Eurostile"/>
                <a:cs typeface="Eurostile"/>
              </a:rPr>
              <a:t>4 </a:t>
            </a:r>
            <a:r>
              <a:rPr lang="en-US" sz="1100" i="1" dirty="0">
                <a:latin typeface="Eurostile"/>
                <a:cs typeface="Eurostile"/>
              </a:rPr>
              <a:t>Accessories for </a:t>
            </a:r>
            <a:r>
              <a:rPr lang="en-US" sz="1100" i="1" dirty="0" smtClean="0">
                <a:latin typeface="Eurostile"/>
                <a:cs typeface="Eurostile"/>
              </a:rPr>
              <a:t>Base </a:t>
            </a:r>
            <a:r>
              <a:rPr lang="en-US" sz="1100" i="1" dirty="0">
                <a:latin typeface="Eurostile"/>
                <a:cs typeface="Eurostile"/>
              </a:rPr>
              <a:t>Cabinets</a:t>
            </a:r>
            <a:r>
              <a:rPr lang="en-US" sz="1100" dirty="0" smtClean="0">
                <a:latin typeface="Eurostile"/>
                <a:cs typeface="Eurostile"/>
              </a:rPr>
              <a:t>)</a:t>
            </a:r>
            <a:endParaRPr lang="en-US" sz="1100" dirty="0">
              <a:latin typeface="Eurostile"/>
              <a:cs typeface="Eurostile"/>
            </a:endParaRPr>
          </a:p>
        </p:txBody>
      </p:sp>
    </p:spTree>
    <p:extLst>
      <p:ext uri="{BB962C8B-B14F-4D97-AF65-F5344CB8AC3E}">
        <p14:creationId xmlns:p14="http://schemas.microsoft.com/office/powerpoint/2010/main" val="315582737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CADL03/6207, HND Stage 1, Final Project</a:t>
            </a:r>
            <a:endParaRPr lang="en-US"/>
          </a:p>
        </p:txBody>
      </p:sp>
      <p:sp>
        <p:nvSpPr>
          <p:cNvPr id="5" name="Slide Number Placeholder 4"/>
          <p:cNvSpPr>
            <a:spLocks noGrp="1"/>
          </p:cNvSpPr>
          <p:nvPr>
            <p:ph type="sldNum" sz="quarter" idx="12"/>
          </p:nvPr>
        </p:nvSpPr>
        <p:spPr/>
        <p:txBody>
          <a:bodyPr/>
          <a:lstStyle/>
          <a:p>
            <a:fld id="{A3FA7095-699E-9748-A2EB-6882671471C9}" type="slidenum">
              <a:rPr lang="en-US" smtClean="0"/>
              <a:t>4</a:t>
            </a:fld>
            <a:endParaRPr lang="en-US" dirty="0"/>
          </a:p>
        </p:txBody>
      </p:sp>
      <p:cxnSp>
        <p:nvCxnSpPr>
          <p:cNvPr id="13" name="Straight Connector 12"/>
          <p:cNvCxnSpPr/>
          <p:nvPr/>
        </p:nvCxnSpPr>
        <p:spPr>
          <a:xfrm flipV="1">
            <a:off x="59068" y="1288242"/>
            <a:ext cx="12046394" cy="1"/>
          </a:xfrm>
          <a:prstGeom prst="line">
            <a:avLst/>
          </a:prstGeom>
          <a:ln w="38100" cmpd="dbl">
            <a:solidFill>
              <a:schemeClr val="tx1"/>
            </a:solidFill>
          </a:ln>
        </p:spPr>
        <p:style>
          <a:lnRef idx="2">
            <a:schemeClr val="accent1"/>
          </a:lnRef>
          <a:fillRef idx="0">
            <a:schemeClr val="accent1"/>
          </a:fillRef>
          <a:effectRef idx="1">
            <a:schemeClr val="accent1"/>
          </a:effectRef>
          <a:fontRef idx="minor">
            <a:schemeClr val="tx1"/>
          </a:fontRef>
        </p:style>
      </p:cxnSp>
      <p:graphicFrame>
        <p:nvGraphicFramePr>
          <p:cNvPr id="21" name="Table 20"/>
          <p:cNvGraphicFramePr>
            <a:graphicFrameLocks noGrp="1"/>
          </p:cNvGraphicFramePr>
          <p:nvPr>
            <p:extLst>
              <p:ext uri="{D42A27DB-BD31-4B8C-83A1-F6EECF244321}">
                <p14:modId xmlns:p14="http://schemas.microsoft.com/office/powerpoint/2010/main" val="2947172102"/>
              </p:ext>
            </p:extLst>
          </p:nvPr>
        </p:nvGraphicFramePr>
        <p:xfrm>
          <a:off x="458241" y="2576513"/>
          <a:ext cx="11386626" cy="4815135"/>
        </p:xfrm>
        <a:graphic>
          <a:graphicData uri="http://schemas.openxmlformats.org/drawingml/2006/table">
            <a:tbl>
              <a:tblPr firstRow="1" bandRow="1">
                <a:tableStyleId>{2D5ABB26-0587-4C30-8999-92F81FD0307C}</a:tableStyleId>
              </a:tblPr>
              <a:tblGrid>
                <a:gridCol w="506959"/>
                <a:gridCol w="698500"/>
                <a:gridCol w="838200"/>
                <a:gridCol w="774700"/>
                <a:gridCol w="889000"/>
                <a:gridCol w="927100"/>
                <a:gridCol w="867833"/>
                <a:gridCol w="914400"/>
                <a:gridCol w="1083734"/>
                <a:gridCol w="3886200"/>
              </a:tblGrid>
              <a:tr h="365056">
                <a:tc gridSpan="10">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u="sng" dirty="0" smtClean="0">
                          <a:effectLst/>
                          <a:latin typeface="Eurostile"/>
                          <a:ea typeface="ＭＳ 明朝"/>
                          <a:cs typeface="Eurostile"/>
                        </a:rPr>
                        <a:t>PRODUCT DETAILS</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marL="0" marR="0" indent="0" algn="l" defTabSz="608918" rtl="0" eaLnBrk="1" fontAlgn="auto" latinLnBrk="0" hangingPunct="1">
                        <a:lnSpc>
                          <a:spcPct val="100000"/>
                        </a:lnSpc>
                        <a:spcBef>
                          <a:spcPts val="0"/>
                        </a:spcBef>
                        <a:spcAft>
                          <a:spcPts val="0"/>
                        </a:spcAft>
                        <a:buClrTx/>
                        <a:buSzTx/>
                        <a:buFontTx/>
                        <a:buNone/>
                        <a:tabLst/>
                        <a:defRPr/>
                      </a:pPr>
                      <a:endParaRPr lang="en-US" sz="1200" b="1" u="sng"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r>
              <a:tr h="320040">
                <a:tc rowSpan="2">
                  <a:txBody>
                    <a:bodyPr/>
                    <a:lstStyle/>
                    <a:p>
                      <a:pPr algn="l">
                        <a:spcAft>
                          <a:spcPts val="0"/>
                        </a:spcAft>
                      </a:pPr>
                      <a:r>
                        <a:rPr lang="en-US" sz="1100" b="1" dirty="0" smtClean="0">
                          <a:effectLst/>
                          <a:latin typeface="Eurostile"/>
                          <a:ea typeface="ＭＳ 明朝"/>
                          <a:cs typeface="Eurostile"/>
                        </a:rPr>
                        <a:t>Ref ID within room</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rowSpan="2">
                  <a:txBody>
                    <a:bodyPr/>
                    <a:lstStyle/>
                    <a:p>
                      <a:pPr algn="l">
                        <a:spcAft>
                          <a:spcPts val="0"/>
                        </a:spcAft>
                      </a:pPr>
                      <a:r>
                        <a:rPr lang="en-US" sz="1100" b="1" baseline="0" dirty="0" smtClean="0">
                          <a:effectLst/>
                          <a:latin typeface="Eurostile"/>
                          <a:ea typeface="ＭＳ 明朝"/>
                          <a:cs typeface="Eurostile"/>
                        </a:rPr>
                        <a:t>TYPE</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rowSpan="2">
                  <a:txBody>
                    <a:bodyPr/>
                    <a:lstStyle/>
                    <a:p>
                      <a:pPr algn="l">
                        <a:spcAft>
                          <a:spcPts val="0"/>
                        </a:spcAft>
                      </a:pPr>
                      <a:r>
                        <a:rPr lang="en-US" sz="1100" b="1" dirty="0" smtClean="0">
                          <a:effectLst/>
                          <a:latin typeface="Eurostile"/>
                          <a:ea typeface="ＭＳ 明朝"/>
                          <a:cs typeface="Eurostile"/>
                        </a:rPr>
                        <a:t>QUANTITY</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rowSpan="2">
                  <a:txBody>
                    <a:bodyPr/>
                    <a:lstStyle/>
                    <a:p>
                      <a:pPr algn="l">
                        <a:spcAft>
                          <a:spcPts val="0"/>
                        </a:spcAft>
                      </a:pPr>
                      <a:r>
                        <a:rPr lang="en-US" sz="1100" b="1" dirty="0" smtClean="0">
                          <a:effectLst/>
                          <a:latin typeface="Eurostile"/>
                          <a:ea typeface="ＭＳ 明朝"/>
                          <a:cs typeface="Eurostile"/>
                        </a:rPr>
                        <a:t>BRAND /</a:t>
                      </a:r>
                    </a:p>
                    <a:p>
                      <a:pPr algn="l">
                        <a:spcAft>
                          <a:spcPts val="0"/>
                        </a:spcAft>
                      </a:pPr>
                      <a:r>
                        <a:rPr lang="en-US" sz="1100" b="1" dirty="0" smtClean="0">
                          <a:effectLst/>
                          <a:latin typeface="Eurostile"/>
                          <a:ea typeface="ＭＳ 明朝"/>
                          <a:cs typeface="Eurostile"/>
                        </a:rPr>
                        <a:t>SUPPLIER</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rowSpan="2">
                  <a:txBody>
                    <a:bodyPr/>
                    <a:lstStyle/>
                    <a:p>
                      <a:pPr algn="l">
                        <a:spcAft>
                          <a:spcPts val="0"/>
                        </a:spcAft>
                      </a:pPr>
                      <a:r>
                        <a:rPr lang="en-US" sz="1100" b="1" dirty="0">
                          <a:effectLst/>
                          <a:latin typeface="Eurostile"/>
                          <a:ea typeface="ＭＳ 明朝"/>
                          <a:cs typeface="Eurostile"/>
                        </a:rPr>
                        <a:t>NAME</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rowSpan="2">
                  <a:txBody>
                    <a:bodyPr/>
                    <a:lstStyle/>
                    <a:p>
                      <a:pPr algn="l">
                        <a:spcAft>
                          <a:spcPts val="0"/>
                        </a:spcAft>
                      </a:pPr>
                      <a:r>
                        <a:rPr lang="en-US" sz="1100" b="1" dirty="0" smtClean="0">
                          <a:effectLst/>
                          <a:latin typeface="Eurostile"/>
                          <a:ea typeface="ＭＳ 明朝"/>
                          <a:cs typeface="Eurostile"/>
                        </a:rPr>
                        <a:t>CODE / REF</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rowSpan="2">
                  <a:txBody>
                    <a:bodyPr/>
                    <a:lstStyle/>
                    <a:p>
                      <a:pPr algn="l">
                        <a:spcAft>
                          <a:spcPts val="0"/>
                        </a:spcAft>
                      </a:pPr>
                      <a:r>
                        <a:rPr lang="en-US" sz="1100" b="1" dirty="0" smtClean="0">
                          <a:effectLst/>
                          <a:latin typeface="Eurostile"/>
                          <a:ea typeface="ＭＳ 明朝"/>
                          <a:cs typeface="Eurostile"/>
                        </a:rPr>
                        <a:t>COLOUR / FINISH</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rowSpan="2">
                  <a:txBody>
                    <a:bodyPr/>
                    <a:lstStyle/>
                    <a:p>
                      <a:pPr algn="l">
                        <a:spcAft>
                          <a:spcPts val="0"/>
                        </a:spcAft>
                      </a:pPr>
                      <a:r>
                        <a:rPr lang="en-US" sz="1100" b="1" dirty="0" smtClean="0">
                          <a:effectLst/>
                          <a:latin typeface="Eurostile"/>
                          <a:ea typeface="ＭＳ 明朝"/>
                          <a:cs typeface="Eurostile"/>
                        </a:rPr>
                        <a:t>DIMS INFO</a:t>
                      </a:r>
                      <a:r>
                        <a:rPr lang="en-US" sz="1100" b="1" baseline="0" dirty="0" smtClean="0">
                          <a:effectLst/>
                          <a:latin typeface="Eurostile"/>
                          <a:ea typeface="ＭＳ 明朝"/>
                          <a:cs typeface="Eurostile"/>
                        </a:rPr>
                        <a:t> </a:t>
                      </a:r>
                      <a:r>
                        <a:rPr lang="en-US" sz="1100" b="1" dirty="0" smtClean="0">
                          <a:effectLst/>
                          <a:latin typeface="Eurostile"/>
                          <a:ea typeface="ＭＳ 明朝"/>
                          <a:cs typeface="Eurostile"/>
                        </a:rPr>
                        <a:t>(mm)</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rowSpan="2">
                  <a:txBody>
                    <a:bodyPr/>
                    <a:lstStyle/>
                    <a:p>
                      <a:pPr algn="l">
                        <a:spcAft>
                          <a:spcPts val="0"/>
                        </a:spcAft>
                      </a:pPr>
                      <a:r>
                        <a:rPr lang="en-US" sz="1100" b="1" dirty="0" smtClean="0">
                          <a:effectLst/>
                          <a:latin typeface="Eurostile"/>
                          <a:ea typeface="ＭＳ 明朝"/>
                          <a:cs typeface="Eurostile"/>
                        </a:rPr>
                        <a:t>REFERENCE DRAWING(S)</a:t>
                      </a:r>
                      <a:r>
                        <a:rPr lang="en-US" sz="1100" b="1" baseline="0" dirty="0" smtClean="0">
                          <a:effectLst/>
                          <a:latin typeface="Eurostile"/>
                          <a:ea typeface="ＭＳ 明朝"/>
                          <a:cs typeface="Eurostile"/>
                        </a:rPr>
                        <a:t> for PLACEMENT</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INSTALLATION</a:t>
                      </a:r>
                      <a:r>
                        <a:rPr lang="en-US" sz="1100" b="1" baseline="0" dirty="0" smtClean="0">
                          <a:effectLst/>
                          <a:latin typeface="Eurostile"/>
                          <a:ea typeface="ＭＳ 明朝"/>
                          <a:cs typeface="Eurostile"/>
                        </a:rPr>
                        <a:t> NOTES and WWW LINKS</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320040">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a:spcAft>
                          <a:spcPts val="0"/>
                        </a:spcAft>
                      </a:pPr>
                      <a:r>
                        <a:rPr lang="en-US" sz="1100" i="1" dirty="0" smtClean="0">
                          <a:latin typeface="Eurostile"/>
                          <a:cs typeface="Eurostile"/>
                        </a:rPr>
                        <a:t>Please assemble</a:t>
                      </a:r>
                      <a:r>
                        <a:rPr lang="en-US" sz="1100" i="1" baseline="0" dirty="0" smtClean="0">
                          <a:latin typeface="Eurostile"/>
                          <a:cs typeface="Eurostile"/>
                        </a:rPr>
                        <a:t> and install according to the product manual that accompanies each product.</a:t>
                      </a:r>
                      <a:endParaRPr lang="en-US" sz="1100" i="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706730">
                <a:tc>
                  <a:txBody>
                    <a:bodyPr/>
                    <a:lstStyle/>
                    <a:p>
                      <a:pPr algn="l">
                        <a:spcAft>
                          <a:spcPts val="0"/>
                        </a:spcAft>
                      </a:pPr>
                      <a:r>
                        <a:rPr lang="en-US" sz="1100" dirty="0" smtClean="0">
                          <a:effectLst/>
                          <a:latin typeface="Eurostile"/>
                          <a:ea typeface="ＭＳ 明朝"/>
                          <a:cs typeface="Eurostile"/>
                        </a:rPr>
                        <a:t>9</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kern="1200" dirty="0" smtClean="0">
                          <a:solidFill>
                            <a:schemeClr val="tx1"/>
                          </a:solidFill>
                          <a:latin typeface="Eurostile"/>
                          <a:ea typeface="+mn-ea"/>
                          <a:cs typeface="Eurostile"/>
                        </a:rPr>
                        <a:t>Wall cabinet horizontal - Small</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1</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IKEA</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AKURUM</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smtClean="0">
                          <a:solidFill>
                            <a:schemeClr val="tx1"/>
                          </a:solidFill>
                          <a:latin typeface="Eurostile"/>
                          <a:ea typeface="+mn-ea"/>
                          <a:cs typeface="Eurostile"/>
                        </a:rPr>
                        <a:t>Article Number : </a:t>
                      </a:r>
                    </a:p>
                    <a:p>
                      <a:r>
                        <a:rPr lang="en-US" sz="1100" kern="1200" dirty="0" smtClean="0">
                          <a:solidFill>
                            <a:schemeClr val="tx1"/>
                          </a:solidFill>
                          <a:latin typeface="Eurostile"/>
                          <a:ea typeface="+mn-ea"/>
                          <a:cs typeface="Eurostile"/>
                        </a:rPr>
                        <a:t>198.928.97</a:t>
                      </a:r>
                    </a:p>
                    <a:p>
                      <a:r>
                        <a:rPr lang="en-US" sz="1100" kern="1200" dirty="0" smtClean="0">
                          <a:solidFill>
                            <a:schemeClr val="tx1"/>
                          </a:solidFill>
                          <a:latin typeface="Eurostile"/>
                          <a:ea typeface="+mn-ea"/>
                          <a:cs typeface="Eurostile"/>
                        </a:rPr>
                        <a:t>Cabinet number: </a:t>
                      </a:r>
                    </a:p>
                    <a:p>
                      <a:r>
                        <a:rPr lang="en-US" sz="1100" kern="1200" dirty="0" smtClean="0">
                          <a:solidFill>
                            <a:schemeClr val="tx1"/>
                          </a:solidFill>
                          <a:latin typeface="Eurostile"/>
                          <a:ea typeface="+mn-ea"/>
                          <a:cs typeface="Eurostile"/>
                        </a:rPr>
                        <a:t>AK WH</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Frame: White</a:t>
                      </a:r>
                    </a:p>
                    <a:p>
                      <a:r>
                        <a:rPr lang="en-US" sz="1100" dirty="0" smtClean="0">
                          <a:latin typeface="Eurostile"/>
                          <a:cs typeface="Eurostile"/>
                        </a:rPr>
                        <a:t>Front: </a:t>
                      </a:r>
                      <a:r>
                        <a:rPr lang="en-US" sz="1100" dirty="0" err="1" smtClean="0">
                          <a:latin typeface="Eurostile"/>
                          <a:cs typeface="Eurostile"/>
                        </a:rPr>
                        <a:t>Abstrakt</a:t>
                      </a:r>
                      <a:r>
                        <a:rPr lang="en-US" sz="1100" dirty="0" smtClean="0">
                          <a:latin typeface="Eurostile"/>
                          <a:cs typeface="Eurostile"/>
                        </a:rPr>
                        <a:t> High</a:t>
                      </a:r>
                      <a:r>
                        <a:rPr lang="en-US" sz="1100" baseline="0" dirty="0" smtClean="0">
                          <a:latin typeface="Eurostile"/>
                          <a:cs typeface="Eurostile"/>
                        </a:rPr>
                        <a:t> gloss cream</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smtClean="0">
                          <a:solidFill>
                            <a:schemeClr val="tx1"/>
                          </a:solidFill>
                          <a:latin typeface="Eurostile"/>
                          <a:ea typeface="+mn-ea"/>
                          <a:cs typeface="Eurostile"/>
                        </a:rPr>
                        <a:t>Width: 767</a:t>
                      </a:r>
                    </a:p>
                    <a:p>
                      <a:r>
                        <a:rPr lang="en-US" sz="1100" kern="1200" dirty="0" smtClean="0">
                          <a:solidFill>
                            <a:schemeClr val="tx1"/>
                          </a:solidFill>
                          <a:latin typeface="Eurostile"/>
                          <a:ea typeface="+mn-ea"/>
                          <a:cs typeface="Eurostile"/>
                        </a:rPr>
                        <a:t>Depth: 330</a:t>
                      </a:r>
                    </a:p>
                    <a:p>
                      <a:r>
                        <a:rPr lang="en-US" sz="1100" kern="1200" dirty="0" smtClean="0">
                          <a:solidFill>
                            <a:schemeClr val="tx1"/>
                          </a:solidFill>
                          <a:latin typeface="Eurostile"/>
                          <a:ea typeface="+mn-ea"/>
                          <a:cs typeface="Eurostile"/>
                        </a:rPr>
                        <a:t>Height: 380</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(D11) Kitchen Elevation K1, </a:t>
                      </a:r>
                      <a:r>
                        <a:rPr lang="en-US" sz="1100" baseline="0" dirty="0" smtClean="0">
                          <a:latin typeface="Eurostile"/>
                          <a:cs typeface="Eurostile"/>
                        </a:rPr>
                        <a:t>(D1) Furnishing Layout – Ground Floor(Kitchen)</a:t>
                      </a:r>
                      <a:endParaRPr lang="en-US" sz="1100" dirty="0" smtClean="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Product</a:t>
                      </a:r>
                      <a:r>
                        <a:rPr lang="en-US" sz="1100" baseline="0" dirty="0" smtClean="0">
                          <a:latin typeface="Eurostile"/>
                          <a:cs typeface="Eurostile"/>
                        </a:rPr>
                        <a:t> info:</a:t>
                      </a:r>
                      <a:endParaRPr lang="en-US" sz="1100" dirty="0" smtClean="0">
                        <a:latin typeface="Eurostile"/>
                        <a:cs typeface="Eurostile"/>
                      </a:endParaRPr>
                    </a:p>
                    <a:p>
                      <a:r>
                        <a:rPr lang="en-US" sz="1100" dirty="0" smtClean="0">
                          <a:latin typeface="Eurostile"/>
                          <a:cs typeface="Eurostile"/>
                          <a:hlinkClick r:id="rId3"/>
                        </a:rPr>
                        <a:t>http://www.ikea.com/ca/en/catalog/products/S79867296/#/S19892897</a:t>
                      </a:r>
                      <a:endParaRPr lang="en-US" sz="1100" dirty="0" smtClean="0">
                        <a:latin typeface="Eurostile"/>
                        <a:cs typeface="Eurostile"/>
                      </a:endParaRPr>
                    </a:p>
                    <a:p>
                      <a:r>
                        <a:rPr lang="en-US" sz="1100" dirty="0" smtClean="0">
                          <a:latin typeface="Eurostile"/>
                          <a:cs typeface="Eurostile"/>
                        </a:rPr>
                        <a:t>Requires 1 KANSLI</a:t>
                      </a:r>
                      <a:r>
                        <a:rPr lang="en-US" sz="1100" baseline="0" dirty="0" smtClean="0">
                          <a:latin typeface="Eurostile"/>
                          <a:cs typeface="Eurostile"/>
                        </a:rPr>
                        <a:t> handle – Large (Please see Section 4).</a:t>
                      </a:r>
                    </a:p>
                    <a:p>
                      <a:r>
                        <a:rPr lang="en-US" sz="1100" baseline="0" dirty="0" smtClean="0">
                          <a:latin typeface="Eurostile"/>
                          <a:cs typeface="Eurostile"/>
                        </a:rPr>
                        <a:t>To be mounted to the wall using a suspension rail cut to size (Please see Section 4).</a:t>
                      </a:r>
                      <a:endParaRPr lang="en-US" sz="1100" dirty="0" smtClean="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441529">
                <a:tc>
                  <a:txBody>
                    <a:bodyPr/>
                    <a:lstStyle/>
                    <a:p>
                      <a:pPr algn="l">
                        <a:spcAft>
                          <a:spcPts val="0"/>
                        </a:spcAft>
                      </a:pPr>
                      <a:r>
                        <a:rPr lang="en-US" sz="1100" dirty="0" smtClean="0">
                          <a:effectLst/>
                          <a:latin typeface="Eurostile"/>
                          <a:ea typeface="ＭＳ 明朝"/>
                          <a:cs typeface="Eurostile"/>
                        </a:rPr>
                        <a:t>10</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kern="1200" dirty="0" smtClean="0">
                          <a:solidFill>
                            <a:schemeClr val="tx1"/>
                          </a:solidFill>
                          <a:latin typeface="Eurostile"/>
                          <a:ea typeface="+mn-ea"/>
                          <a:cs typeface="Eurostile"/>
                        </a:rPr>
                        <a:t>Wall cabinet horizontal - Large</a:t>
                      </a:r>
                      <a:endParaRPr lang="en-US" sz="110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5</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IKEA</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AKURUM</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smtClean="0">
                          <a:solidFill>
                            <a:schemeClr val="tx1"/>
                          </a:solidFill>
                          <a:latin typeface="Eurostile"/>
                          <a:ea typeface="+mn-ea"/>
                          <a:cs typeface="Eurostile"/>
                        </a:rPr>
                        <a:t>Article Number : </a:t>
                      </a:r>
                    </a:p>
                    <a:p>
                      <a:r>
                        <a:rPr lang="en-US" sz="1100" kern="1200" dirty="0" smtClean="0">
                          <a:solidFill>
                            <a:schemeClr val="tx1"/>
                          </a:solidFill>
                          <a:latin typeface="Eurostile"/>
                          <a:ea typeface="+mn-ea"/>
                          <a:cs typeface="Eurostile"/>
                        </a:rPr>
                        <a:t>798.928.99</a:t>
                      </a:r>
                    </a:p>
                    <a:p>
                      <a:r>
                        <a:rPr lang="en-US" sz="1100" kern="1200" dirty="0" smtClean="0">
                          <a:solidFill>
                            <a:schemeClr val="tx1"/>
                          </a:solidFill>
                          <a:latin typeface="Eurostile"/>
                          <a:ea typeface="+mn-ea"/>
                          <a:cs typeface="Eurostile"/>
                        </a:rPr>
                        <a:t>Cabinet number: </a:t>
                      </a:r>
                    </a:p>
                    <a:p>
                      <a:r>
                        <a:rPr lang="en-US" sz="1100" kern="1200" dirty="0" smtClean="0">
                          <a:solidFill>
                            <a:schemeClr val="tx1"/>
                          </a:solidFill>
                          <a:latin typeface="Eurostile"/>
                          <a:ea typeface="+mn-ea"/>
                          <a:cs typeface="Eurostile"/>
                        </a:rPr>
                        <a:t>AK WH</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Frame: White</a:t>
                      </a:r>
                    </a:p>
                    <a:p>
                      <a:r>
                        <a:rPr lang="en-US" sz="1100" dirty="0" smtClean="0">
                          <a:latin typeface="Eurostile"/>
                          <a:cs typeface="Eurostile"/>
                        </a:rPr>
                        <a:t>Front: </a:t>
                      </a:r>
                      <a:r>
                        <a:rPr lang="en-US" sz="1100" dirty="0" err="1" smtClean="0">
                          <a:latin typeface="Eurostile"/>
                          <a:cs typeface="Eurostile"/>
                        </a:rPr>
                        <a:t>Abstrakt</a:t>
                      </a:r>
                      <a:r>
                        <a:rPr lang="en-US" sz="1100" dirty="0" smtClean="0">
                          <a:latin typeface="Eurostile"/>
                          <a:cs typeface="Eurostile"/>
                        </a:rPr>
                        <a:t> High</a:t>
                      </a:r>
                      <a:r>
                        <a:rPr lang="en-US" sz="1100" baseline="0" dirty="0" smtClean="0">
                          <a:latin typeface="Eurostile"/>
                          <a:cs typeface="Eurostile"/>
                        </a:rPr>
                        <a:t> gloss cream</a:t>
                      </a:r>
                      <a:endParaRPr lang="en-US" sz="1100" dirty="0" smtClean="0">
                        <a:latin typeface="Eurostile"/>
                        <a:cs typeface="Eurostile"/>
                      </a:endParaRPr>
                    </a:p>
                    <a:p>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smtClean="0">
                          <a:solidFill>
                            <a:schemeClr val="tx1"/>
                          </a:solidFill>
                          <a:latin typeface="Eurostile"/>
                          <a:ea typeface="+mn-ea"/>
                          <a:cs typeface="Eurostile"/>
                        </a:rPr>
                        <a:t>Width: 990</a:t>
                      </a:r>
                    </a:p>
                    <a:p>
                      <a:r>
                        <a:rPr lang="en-US" sz="1100" kern="1200" dirty="0" smtClean="0">
                          <a:solidFill>
                            <a:schemeClr val="tx1"/>
                          </a:solidFill>
                          <a:latin typeface="Eurostile"/>
                          <a:ea typeface="+mn-ea"/>
                          <a:cs typeface="Eurostile"/>
                        </a:rPr>
                        <a:t>Depth: 330</a:t>
                      </a:r>
                    </a:p>
                    <a:p>
                      <a:r>
                        <a:rPr lang="en-US" sz="1100" kern="1200" dirty="0" smtClean="0">
                          <a:solidFill>
                            <a:schemeClr val="tx1"/>
                          </a:solidFill>
                          <a:latin typeface="Eurostile"/>
                          <a:ea typeface="+mn-ea"/>
                          <a:cs typeface="Eurostile"/>
                        </a:rPr>
                        <a:t>Height: 375</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(D12) Kitchen Elevation K2, </a:t>
                      </a:r>
                      <a:r>
                        <a:rPr lang="en-US" sz="1100" baseline="0" dirty="0" smtClean="0">
                          <a:latin typeface="Eurostile"/>
                          <a:cs typeface="Eurostile"/>
                        </a:rPr>
                        <a:t>(D1) Furnishing Layout – Ground Floor(Kitchen)</a:t>
                      </a:r>
                      <a:endParaRPr lang="en-US" sz="1100" dirty="0" smtClean="0">
                        <a:latin typeface="Eurostile"/>
                        <a:cs typeface="Eurostile"/>
                      </a:endParaRPr>
                    </a:p>
                    <a:p>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Product</a:t>
                      </a:r>
                      <a:r>
                        <a:rPr lang="en-US" sz="1100" baseline="0" dirty="0" smtClean="0">
                          <a:latin typeface="Eurostile"/>
                          <a:cs typeface="Eurostile"/>
                        </a:rPr>
                        <a:t> info:</a:t>
                      </a:r>
                      <a:endParaRPr lang="en-US" sz="1100" dirty="0" smtClean="0">
                        <a:latin typeface="Eurostile"/>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hlinkClick r:id="rId4"/>
                        </a:rPr>
                        <a:t>http://www.ikea.com/ca/en/catalog/products/S79867296/#/S79892899</a:t>
                      </a:r>
                      <a:endParaRPr lang="en-US" sz="1100" dirty="0" smtClean="0">
                        <a:latin typeface="Eurostile"/>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Each requires 1 KANSLI</a:t>
                      </a:r>
                      <a:r>
                        <a:rPr lang="en-US" sz="1100" baseline="0" dirty="0" smtClean="0">
                          <a:latin typeface="Eurostile"/>
                          <a:cs typeface="Eurostile"/>
                        </a:rPr>
                        <a:t> handle – Large (Please see Section 4).</a:t>
                      </a:r>
                    </a:p>
                    <a:p>
                      <a:pPr marL="0" marR="0" indent="0" algn="l" defTabSz="608918" rtl="0" eaLnBrk="1" fontAlgn="auto" latinLnBrk="0" hangingPunct="1">
                        <a:lnSpc>
                          <a:spcPct val="100000"/>
                        </a:lnSpc>
                        <a:spcBef>
                          <a:spcPts val="0"/>
                        </a:spcBef>
                        <a:spcAft>
                          <a:spcPts val="0"/>
                        </a:spcAft>
                        <a:buClrTx/>
                        <a:buSzTx/>
                        <a:buFontTx/>
                        <a:buNone/>
                        <a:tabLst/>
                        <a:defRPr/>
                      </a:pPr>
                      <a:r>
                        <a:rPr lang="en-US" sz="1100" baseline="0" dirty="0" smtClean="0">
                          <a:latin typeface="Eurostile"/>
                          <a:cs typeface="Eurostile"/>
                        </a:rPr>
                        <a:t>To be mounted to the wall using a suspension rail cut to size (Please see Section 4).</a:t>
                      </a:r>
                      <a:endParaRPr lang="en-US" sz="1100" dirty="0" smtClean="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441529">
                <a:tc>
                  <a:txBody>
                    <a:bodyPr/>
                    <a:lstStyle/>
                    <a:p>
                      <a:pPr algn="l">
                        <a:spcAft>
                          <a:spcPts val="0"/>
                        </a:spcAft>
                      </a:pPr>
                      <a:r>
                        <a:rPr lang="en-US" sz="1100" dirty="0" smtClean="0">
                          <a:effectLst/>
                          <a:latin typeface="Eurostile"/>
                          <a:ea typeface="ＭＳ 明朝"/>
                          <a:cs typeface="Eurostile"/>
                        </a:rPr>
                        <a:t>11</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smtClean="0">
                          <a:effectLst/>
                          <a:latin typeface="Eurostile"/>
                          <a:ea typeface="ＭＳ 明朝"/>
                          <a:cs typeface="Eurostile"/>
                        </a:rPr>
                        <a:t>Wall Shelf</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6</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IKEA</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b="0" kern="1200" dirty="0" smtClean="0">
                          <a:solidFill>
                            <a:schemeClr val="tx1"/>
                          </a:solidFill>
                          <a:latin typeface="Eurostile"/>
                          <a:ea typeface="+mn-ea"/>
                          <a:cs typeface="Eurostile"/>
                        </a:rPr>
                        <a:t>LIMHAMN</a:t>
                      </a:r>
                      <a:endParaRPr lang="en-US" sz="1100" b="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smtClean="0">
                          <a:solidFill>
                            <a:schemeClr val="tx1"/>
                          </a:solidFill>
                          <a:latin typeface="Eurostile"/>
                          <a:ea typeface="+mn-ea"/>
                          <a:cs typeface="Eurostile"/>
                        </a:rPr>
                        <a:t>Article Number : </a:t>
                      </a:r>
                    </a:p>
                    <a:p>
                      <a:r>
                        <a:rPr lang="en-US" sz="1100" kern="1200" dirty="0" smtClean="0">
                          <a:solidFill>
                            <a:schemeClr val="tx1"/>
                          </a:solidFill>
                          <a:latin typeface="Eurostile"/>
                          <a:ea typeface="+mn-ea"/>
                          <a:cs typeface="Eurostile"/>
                        </a:rPr>
                        <a:t>401.777.18</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Stainless steel</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smtClean="0">
                          <a:solidFill>
                            <a:schemeClr val="tx1"/>
                          </a:solidFill>
                          <a:latin typeface="Eurostile"/>
                          <a:ea typeface="+mn-ea"/>
                          <a:cs typeface="Eurostile"/>
                        </a:rPr>
                        <a:t>Width: 600</a:t>
                      </a:r>
                    </a:p>
                    <a:p>
                      <a:r>
                        <a:rPr lang="en-US" sz="1100" kern="1200" dirty="0" smtClean="0">
                          <a:solidFill>
                            <a:schemeClr val="tx1"/>
                          </a:solidFill>
                          <a:latin typeface="Eurostile"/>
                          <a:ea typeface="+mn-ea"/>
                          <a:cs typeface="Eurostile"/>
                        </a:rPr>
                        <a:t>Depth: 200 </a:t>
                      </a:r>
                    </a:p>
                    <a:p>
                      <a:r>
                        <a:rPr lang="en-US" sz="1100" kern="1200" dirty="0" smtClean="0">
                          <a:solidFill>
                            <a:schemeClr val="tx1"/>
                          </a:solidFill>
                          <a:latin typeface="Eurostile"/>
                          <a:ea typeface="+mn-ea"/>
                          <a:cs typeface="Eurostile"/>
                        </a:rPr>
                        <a:t>Height: 70</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(D11) Kitchen Elevation K1, (D12) Kitchen Elevation K2, </a:t>
                      </a:r>
                      <a:r>
                        <a:rPr lang="en-US" sz="1100" baseline="0" dirty="0" smtClean="0">
                          <a:latin typeface="Eurostile"/>
                          <a:cs typeface="Eurostile"/>
                        </a:rPr>
                        <a:t>(D1) Furnishing Layout – Ground Floor(Kitchen)</a:t>
                      </a:r>
                      <a:endParaRPr lang="en-US" sz="1100" baseline="0" dirty="0">
                        <a:latin typeface="Eurostile"/>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endParaRPr lang="en-US" sz="1100" dirty="0" smtClean="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Product</a:t>
                      </a:r>
                      <a:r>
                        <a:rPr lang="en-US" sz="1100" baseline="0" dirty="0" smtClean="0">
                          <a:latin typeface="Eurostile"/>
                          <a:cs typeface="Eurostile"/>
                        </a:rPr>
                        <a:t> info:</a:t>
                      </a:r>
                    </a:p>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hlinkClick r:id="rId5"/>
                        </a:rPr>
                        <a:t>http://www.ikea.com/ca/en/catalog/products/00177715/#/40177718 </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6" name="TextBox 5"/>
          <p:cNvSpPr txBox="1"/>
          <p:nvPr/>
        </p:nvSpPr>
        <p:spPr>
          <a:xfrm>
            <a:off x="356637" y="1484873"/>
            <a:ext cx="5129763" cy="369332"/>
          </a:xfrm>
          <a:prstGeom prst="rect">
            <a:avLst/>
          </a:prstGeom>
          <a:noFill/>
        </p:spPr>
        <p:txBody>
          <a:bodyPr wrap="square" rtlCol="0">
            <a:spAutoFit/>
          </a:bodyPr>
          <a:lstStyle/>
          <a:p>
            <a:pPr marL="342900" indent="-342900">
              <a:buFont typeface="Wingdings" charset="2"/>
              <a:buAutoNum type="arabicPlain" startAt="3"/>
              <a:defRPr/>
            </a:pPr>
            <a:r>
              <a:rPr lang="en-US" sz="1800" b="1" dirty="0" smtClean="0">
                <a:latin typeface="Eurostile"/>
                <a:ea typeface="ＭＳ 明朝"/>
                <a:cs typeface="Eurostile"/>
              </a:rPr>
              <a:t>WALL CABINETS and SHELVES</a:t>
            </a:r>
            <a:endParaRPr lang="en-US" sz="1800" b="1" dirty="0">
              <a:latin typeface="Eurostile"/>
              <a:ea typeface="ＭＳ 明朝"/>
              <a:cs typeface="Eurostile"/>
            </a:endParaRPr>
          </a:p>
        </p:txBody>
      </p:sp>
    </p:spTree>
    <p:extLst>
      <p:ext uri="{BB962C8B-B14F-4D97-AF65-F5344CB8AC3E}">
        <p14:creationId xmlns:p14="http://schemas.microsoft.com/office/powerpoint/2010/main" val="396250323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CADL03/6207, HND Stage 1, Final Project</a:t>
            </a:r>
            <a:endParaRPr lang="en-US"/>
          </a:p>
        </p:txBody>
      </p:sp>
      <p:sp>
        <p:nvSpPr>
          <p:cNvPr id="5" name="Slide Number Placeholder 4"/>
          <p:cNvSpPr>
            <a:spLocks noGrp="1"/>
          </p:cNvSpPr>
          <p:nvPr>
            <p:ph type="sldNum" sz="quarter" idx="12"/>
          </p:nvPr>
        </p:nvSpPr>
        <p:spPr/>
        <p:txBody>
          <a:bodyPr/>
          <a:lstStyle/>
          <a:p>
            <a:fld id="{A3FA7095-699E-9748-A2EB-6882671471C9}" type="slidenum">
              <a:rPr lang="en-US" smtClean="0"/>
              <a:t>5</a:t>
            </a:fld>
            <a:endParaRPr lang="en-US" dirty="0"/>
          </a:p>
        </p:txBody>
      </p:sp>
      <p:sp>
        <p:nvSpPr>
          <p:cNvPr id="2" name="TextBox 1"/>
          <p:cNvSpPr txBox="1"/>
          <p:nvPr/>
        </p:nvSpPr>
        <p:spPr>
          <a:xfrm>
            <a:off x="4371110" y="369219"/>
            <a:ext cx="184666" cy="461665"/>
          </a:xfrm>
          <a:prstGeom prst="rect">
            <a:avLst/>
          </a:prstGeom>
          <a:noFill/>
        </p:spPr>
        <p:txBody>
          <a:bodyPr wrap="none" rtlCol="0">
            <a:spAutoFit/>
          </a:bodyPr>
          <a:lstStyle/>
          <a:p>
            <a:endParaRPr lang="en-US" dirty="0"/>
          </a:p>
        </p:txBody>
      </p:sp>
      <p:cxnSp>
        <p:nvCxnSpPr>
          <p:cNvPr id="13" name="Straight Connector 12"/>
          <p:cNvCxnSpPr/>
          <p:nvPr/>
        </p:nvCxnSpPr>
        <p:spPr>
          <a:xfrm flipV="1">
            <a:off x="59068" y="1288242"/>
            <a:ext cx="12046394" cy="1"/>
          </a:xfrm>
          <a:prstGeom prst="line">
            <a:avLst/>
          </a:prstGeom>
          <a:ln w="38100" cmpd="dbl">
            <a:solidFill>
              <a:schemeClr val="tx1"/>
            </a:solidFill>
          </a:ln>
        </p:spPr>
        <p:style>
          <a:lnRef idx="2">
            <a:schemeClr val="accent1"/>
          </a:lnRef>
          <a:fillRef idx="0">
            <a:schemeClr val="accent1"/>
          </a:fillRef>
          <a:effectRef idx="1">
            <a:schemeClr val="accent1"/>
          </a:effectRef>
          <a:fontRef idx="minor">
            <a:schemeClr val="tx1"/>
          </a:fontRef>
        </p:style>
      </p:cxnSp>
      <p:sp>
        <p:nvSpPr>
          <p:cNvPr id="6" name="TextBox 5"/>
          <p:cNvSpPr txBox="1"/>
          <p:nvPr/>
        </p:nvSpPr>
        <p:spPr>
          <a:xfrm>
            <a:off x="399167" y="1524001"/>
            <a:ext cx="5375102" cy="369332"/>
          </a:xfrm>
          <a:prstGeom prst="rect">
            <a:avLst/>
          </a:prstGeom>
          <a:noFill/>
        </p:spPr>
        <p:txBody>
          <a:bodyPr wrap="square" rtlCol="0">
            <a:spAutoFit/>
          </a:bodyPr>
          <a:lstStyle/>
          <a:p>
            <a:pPr marL="342900" indent="-342900">
              <a:buFont typeface="Wingdings" charset="2"/>
              <a:buAutoNum type="arabicPlain" startAt="4"/>
              <a:defRPr/>
            </a:pPr>
            <a:r>
              <a:rPr lang="en-US" sz="1800" b="1" dirty="0" smtClean="0">
                <a:latin typeface="Eurostile"/>
                <a:ea typeface="ＭＳ 明朝"/>
                <a:cs typeface="Eurostile"/>
              </a:rPr>
              <a:t>ACCESSORIES for BASE and WALL CABINETS</a:t>
            </a:r>
            <a:endParaRPr lang="en-US" sz="1800" b="1" dirty="0">
              <a:latin typeface="Eurostile"/>
              <a:ea typeface="ＭＳ 明朝"/>
              <a:cs typeface="Eurostile"/>
            </a:endParaRPr>
          </a:p>
        </p:txBody>
      </p:sp>
      <p:graphicFrame>
        <p:nvGraphicFramePr>
          <p:cNvPr id="3" name="Table 2"/>
          <p:cNvGraphicFramePr>
            <a:graphicFrameLocks noGrp="1"/>
          </p:cNvGraphicFramePr>
          <p:nvPr>
            <p:extLst>
              <p:ext uri="{D42A27DB-BD31-4B8C-83A1-F6EECF244321}">
                <p14:modId xmlns:p14="http://schemas.microsoft.com/office/powerpoint/2010/main" val="721926925"/>
              </p:ext>
            </p:extLst>
          </p:nvPr>
        </p:nvGraphicFramePr>
        <p:xfrm>
          <a:off x="468134" y="1990620"/>
          <a:ext cx="11359799" cy="6312640"/>
        </p:xfrm>
        <a:graphic>
          <a:graphicData uri="http://schemas.openxmlformats.org/drawingml/2006/table">
            <a:tbl>
              <a:tblPr firstRow="1" bandRow="1">
                <a:tableStyleId>{2D5ABB26-0587-4C30-8999-92F81FD0307C}</a:tableStyleId>
              </a:tblPr>
              <a:tblGrid>
                <a:gridCol w="861133"/>
                <a:gridCol w="1879600"/>
                <a:gridCol w="838200"/>
                <a:gridCol w="685800"/>
                <a:gridCol w="1227666"/>
                <a:gridCol w="795867"/>
                <a:gridCol w="1134533"/>
                <a:gridCol w="3937000"/>
              </a:tblGrid>
              <a:tr h="256910">
                <a:tc gridSpan="8">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u="sng" dirty="0" smtClean="0">
                          <a:effectLst/>
                          <a:latin typeface="Eurostile"/>
                          <a:ea typeface="ＭＳ 明朝"/>
                          <a:cs typeface="Eurostile"/>
                        </a:rPr>
                        <a:t>PRODUCT DETAILS</a:t>
                      </a:r>
                      <a:endParaRPr lang="en-US" sz="1100" b="1" u="sng" baseline="0" dirty="0" smtClean="0">
                        <a:effectLst/>
                        <a:latin typeface="Eurostile"/>
                        <a:ea typeface="ＭＳ 明朝"/>
                        <a:cs typeface="Eurostile"/>
                      </a:endParaRPr>
                    </a:p>
                    <a:p>
                      <a:pPr algn="l">
                        <a:spcAft>
                          <a:spcPts val="0"/>
                        </a:spcAft>
                      </a:pPr>
                      <a:endParaRPr lang="en-US" sz="110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sz="1100" dirty="0" smtClean="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441529">
                <a:tc>
                  <a:txBody>
                    <a:bodyPr/>
                    <a:lstStyle/>
                    <a:p>
                      <a:pPr algn="l">
                        <a:spcAft>
                          <a:spcPts val="0"/>
                        </a:spcAft>
                      </a:pPr>
                      <a:r>
                        <a:rPr lang="en-US" sz="1050" b="1" baseline="0" dirty="0" smtClean="0">
                          <a:effectLst/>
                          <a:latin typeface="Eurostile"/>
                          <a:ea typeface="ＭＳ 明朝"/>
                          <a:cs typeface="Eurostile"/>
                        </a:rPr>
                        <a:t>TYPE</a:t>
                      </a:r>
                      <a:endParaRPr lang="en-US" sz="105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050" b="1" dirty="0" smtClean="0">
                          <a:effectLst/>
                          <a:latin typeface="Eurostile"/>
                          <a:ea typeface="ＭＳ 明朝"/>
                          <a:cs typeface="Eurostile"/>
                        </a:rPr>
                        <a:t>QUANTITY</a:t>
                      </a:r>
                      <a:endParaRPr lang="en-US" sz="105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050" b="1" dirty="0" smtClean="0">
                          <a:effectLst/>
                          <a:latin typeface="Eurostile"/>
                          <a:ea typeface="ＭＳ 明朝"/>
                          <a:cs typeface="Eurostile"/>
                        </a:rPr>
                        <a:t>BRAND /</a:t>
                      </a:r>
                    </a:p>
                    <a:p>
                      <a:pPr algn="l">
                        <a:spcAft>
                          <a:spcPts val="0"/>
                        </a:spcAft>
                      </a:pPr>
                      <a:r>
                        <a:rPr lang="en-US" sz="1050" b="1" dirty="0" smtClean="0">
                          <a:effectLst/>
                          <a:latin typeface="Eurostile"/>
                          <a:ea typeface="ＭＳ 明朝"/>
                          <a:cs typeface="Eurostile"/>
                        </a:rPr>
                        <a:t>SUPPLIER</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050" b="1" dirty="0">
                          <a:effectLst/>
                          <a:latin typeface="Eurostile"/>
                          <a:ea typeface="ＭＳ 明朝"/>
                          <a:cs typeface="Eurostile"/>
                        </a:rPr>
                        <a:t>NAME</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050" b="1" dirty="0" smtClean="0">
                          <a:effectLst/>
                          <a:latin typeface="Eurostile"/>
                          <a:ea typeface="ＭＳ 明朝"/>
                          <a:cs typeface="Eurostile"/>
                        </a:rPr>
                        <a:t>CODE / REF</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050" b="1" dirty="0" smtClean="0">
                          <a:effectLst/>
                          <a:latin typeface="Eurostile"/>
                          <a:ea typeface="ＭＳ 明朝"/>
                          <a:cs typeface="Eurostile"/>
                        </a:rPr>
                        <a:t>COLOUR /FINISH</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050" b="1" dirty="0" smtClean="0">
                          <a:effectLst/>
                          <a:latin typeface="Eurostile"/>
                          <a:ea typeface="ＭＳ 明朝"/>
                          <a:cs typeface="Eurostile"/>
                        </a:rPr>
                        <a:t>DIMS INFO</a:t>
                      </a:r>
                      <a:r>
                        <a:rPr lang="en-US" sz="1050" b="1" baseline="0" dirty="0" smtClean="0">
                          <a:effectLst/>
                          <a:latin typeface="Eurostile"/>
                          <a:ea typeface="ＭＳ 明朝"/>
                          <a:cs typeface="Eurostile"/>
                        </a:rPr>
                        <a:t> </a:t>
                      </a:r>
                      <a:r>
                        <a:rPr lang="en-US" sz="1050" b="1" dirty="0" smtClean="0">
                          <a:effectLst/>
                          <a:latin typeface="Eurostile"/>
                          <a:ea typeface="ＭＳ 明朝"/>
                          <a:cs typeface="Eurostile"/>
                        </a:rPr>
                        <a:t>(mm)</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050" b="1" dirty="0" smtClean="0">
                          <a:effectLst/>
                          <a:latin typeface="Eurostile"/>
                          <a:ea typeface="ＭＳ 明朝"/>
                          <a:cs typeface="Eurostile"/>
                        </a:rPr>
                        <a:t>INSTALLATION</a:t>
                      </a:r>
                      <a:r>
                        <a:rPr lang="en-US" sz="1050" b="1" baseline="0" dirty="0" smtClean="0">
                          <a:effectLst/>
                          <a:latin typeface="Eurostile"/>
                          <a:ea typeface="ＭＳ 明朝"/>
                          <a:cs typeface="Eurostile"/>
                        </a:rPr>
                        <a:t> NOTES and WWW LINKS</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441529">
                <a:tc>
                  <a:txBody>
                    <a:bodyPr/>
                    <a:lstStyle/>
                    <a:p>
                      <a:pPr algn="l">
                        <a:spcAft>
                          <a:spcPts val="0"/>
                        </a:spcAft>
                      </a:pPr>
                      <a:r>
                        <a:rPr lang="en-US" sz="1000" dirty="0" smtClean="0">
                          <a:effectLst/>
                          <a:latin typeface="Eurostile"/>
                          <a:ea typeface="ＭＳ 明朝"/>
                          <a:cs typeface="Eurostile"/>
                        </a:rPr>
                        <a:t>Legs, 4</a:t>
                      </a:r>
                      <a:r>
                        <a:rPr lang="en-US" sz="1000" baseline="0" dirty="0" smtClean="0">
                          <a:effectLst/>
                          <a:latin typeface="Eurostile"/>
                          <a:ea typeface="ＭＳ 明朝"/>
                          <a:cs typeface="Eurostile"/>
                        </a:rPr>
                        <a:t> pack</a:t>
                      </a:r>
                      <a:endParaRPr lang="en-US" sz="10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1 pack</a:t>
                      </a:r>
                      <a:r>
                        <a:rPr lang="en-US" sz="1000" baseline="0" dirty="0" smtClean="0">
                          <a:latin typeface="Eurostile"/>
                          <a:cs typeface="Eurostile"/>
                        </a:rPr>
                        <a:t> per base cabinet</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IKEA</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AKURUM</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kern="1200" dirty="0" smtClean="0">
                          <a:solidFill>
                            <a:schemeClr val="tx1"/>
                          </a:solidFill>
                          <a:latin typeface="Eurostile"/>
                          <a:ea typeface="+mn-ea"/>
                          <a:cs typeface="Eurostile"/>
                        </a:rPr>
                        <a:t>Article Number : </a:t>
                      </a:r>
                    </a:p>
                    <a:p>
                      <a:r>
                        <a:rPr lang="en-US" sz="1000" kern="1200" dirty="0" smtClean="0">
                          <a:solidFill>
                            <a:schemeClr val="tx1"/>
                          </a:solidFill>
                          <a:latin typeface="Eurostile"/>
                          <a:ea typeface="+mn-ea"/>
                          <a:cs typeface="Eurostile"/>
                        </a:rPr>
                        <a:t>300.763.19</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Black</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kern="1200" dirty="0" smtClean="0">
                          <a:solidFill>
                            <a:schemeClr val="tx1"/>
                          </a:solidFill>
                          <a:latin typeface="Eurostile"/>
                          <a:ea typeface="+mn-ea"/>
                          <a:cs typeface="Eurostile"/>
                        </a:rPr>
                        <a:t>Diameter: 50</a:t>
                      </a:r>
                    </a:p>
                    <a:p>
                      <a:r>
                        <a:rPr lang="en-US" sz="1000" kern="1200" dirty="0" smtClean="0">
                          <a:solidFill>
                            <a:schemeClr val="tx1"/>
                          </a:solidFill>
                          <a:latin typeface="Eurostile"/>
                          <a:ea typeface="+mn-ea"/>
                          <a:cs typeface="Eurostile"/>
                        </a:rPr>
                        <a:t>Min. height: 100</a:t>
                      </a:r>
                    </a:p>
                    <a:p>
                      <a:r>
                        <a:rPr lang="en-US" sz="1000" kern="1200" dirty="0" smtClean="0">
                          <a:solidFill>
                            <a:schemeClr val="tx1"/>
                          </a:solidFill>
                          <a:latin typeface="Eurostile"/>
                          <a:ea typeface="+mn-ea"/>
                          <a:cs typeface="Eurostile"/>
                        </a:rPr>
                        <a:t>Max. height: 137</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latin typeface="Eurostile"/>
                          <a:cs typeface="Eurostile"/>
                        </a:rPr>
                        <a:t>Product</a:t>
                      </a:r>
                      <a:r>
                        <a:rPr lang="en-US" sz="1000" baseline="0" dirty="0" smtClean="0">
                          <a:latin typeface="Eurostile"/>
                          <a:cs typeface="Eurostile"/>
                        </a:rPr>
                        <a:t> info:</a:t>
                      </a:r>
                      <a:endParaRPr lang="en-US" sz="1000" dirty="0" smtClean="0">
                        <a:latin typeface="Eurostile"/>
                        <a:cs typeface="Eurostile"/>
                      </a:endParaRPr>
                    </a:p>
                    <a:p>
                      <a:r>
                        <a:rPr lang="en-US" sz="1000" dirty="0" smtClean="0">
                          <a:latin typeface="Eurostile"/>
                          <a:cs typeface="Eurostile"/>
                          <a:hlinkClick r:id="rId3"/>
                        </a:rPr>
                        <a:t>http://www.ikea.com/ca/en/catalog/products/30076319/</a:t>
                      </a:r>
                      <a:r>
                        <a:rPr lang="en-US" sz="1000" dirty="0" smtClean="0">
                          <a:latin typeface="Eurostile"/>
                          <a:cs typeface="Eurostile"/>
                        </a:rPr>
                        <a:t> </a:t>
                      </a:r>
                    </a:p>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latin typeface="Eurostile"/>
                          <a:cs typeface="Eurostile"/>
                        </a:rPr>
                        <a:t>Please assemble</a:t>
                      </a:r>
                      <a:r>
                        <a:rPr lang="en-US" sz="1000" baseline="0" dirty="0" smtClean="0">
                          <a:latin typeface="Eurostile"/>
                          <a:cs typeface="Eurostile"/>
                        </a:rPr>
                        <a:t> and install according to the product manual that accompanies the product.</a:t>
                      </a:r>
                    </a:p>
                    <a:p>
                      <a:pPr marL="0" marR="0" indent="0" algn="l" defTabSz="608918" rtl="0" eaLnBrk="1" fontAlgn="auto" latinLnBrk="0" hangingPunct="1">
                        <a:lnSpc>
                          <a:spcPct val="100000"/>
                        </a:lnSpc>
                        <a:spcBef>
                          <a:spcPts val="0"/>
                        </a:spcBef>
                        <a:spcAft>
                          <a:spcPts val="0"/>
                        </a:spcAft>
                        <a:buClrTx/>
                        <a:buSzTx/>
                        <a:buFontTx/>
                        <a:buNone/>
                        <a:tabLst/>
                        <a:defRPr/>
                      </a:pPr>
                      <a:r>
                        <a:rPr lang="en-US" sz="1000" baseline="0" dirty="0" smtClean="0">
                          <a:latin typeface="Eurostile"/>
                          <a:cs typeface="Eurostile"/>
                        </a:rPr>
                        <a:t>Each base cabinet needs 4 legs.</a:t>
                      </a:r>
                      <a:endParaRPr lang="en-US" sz="1000" dirty="0" smtClean="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441529">
                <a:tc>
                  <a:txBody>
                    <a:bodyPr/>
                    <a:lstStyle/>
                    <a:p>
                      <a:pPr algn="l">
                        <a:spcAft>
                          <a:spcPts val="0"/>
                        </a:spcAft>
                      </a:pPr>
                      <a:r>
                        <a:rPr lang="en-US" sz="1000" dirty="0" smtClean="0">
                          <a:effectLst/>
                          <a:latin typeface="Eurostile"/>
                          <a:ea typeface="ＭＳ 明朝"/>
                          <a:cs typeface="Eurostile"/>
                        </a:rPr>
                        <a:t>Plinth</a:t>
                      </a:r>
                      <a:endParaRPr lang="en-US" sz="10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4</a:t>
                      </a:r>
                      <a:r>
                        <a:rPr lang="en-US" sz="1000" baseline="0" dirty="0" smtClean="0">
                          <a:latin typeface="Eurostile"/>
                          <a:cs typeface="Eurostile"/>
                        </a:rPr>
                        <a:t> in total</a:t>
                      </a:r>
                    </a:p>
                    <a:p>
                      <a:r>
                        <a:rPr lang="en-US" sz="1000" baseline="0" dirty="0" smtClean="0">
                          <a:latin typeface="Eurostile"/>
                          <a:cs typeface="Eurostile"/>
                        </a:rPr>
                        <a:t>(</a:t>
                      </a:r>
                      <a:r>
                        <a:rPr lang="en-US" sz="1000" dirty="0" smtClean="0">
                          <a:latin typeface="Eurostile"/>
                          <a:cs typeface="Eurostile"/>
                        </a:rPr>
                        <a:t>Estimated total plinth</a:t>
                      </a:r>
                      <a:r>
                        <a:rPr lang="en-US" sz="1000" baseline="0" dirty="0" smtClean="0">
                          <a:latin typeface="Eurostile"/>
                          <a:cs typeface="Eurostile"/>
                        </a:rPr>
                        <a:t> length </a:t>
                      </a:r>
                      <a:r>
                        <a:rPr lang="en-US" sz="1000" dirty="0" smtClean="0">
                          <a:latin typeface="Eurostile"/>
                          <a:cs typeface="Eurostile"/>
                        </a:rPr>
                        <a:t>for all base cabinets,</a:t>
                      </a:r>
                      <a:r>
                        <a:rPr lang="en-US" sz="1000" baseline="0" dirty="0" smtClean="0">
                          <a:latin typeface="Eurostile"/>
                          <a:cs typeface="Eurostile"/>
                        </a:rPr>
                        <a:t> incl. around the peninsula with some added spare length is 8000 mm)</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IKEA</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b="0" kern="1200" dirty="0" smtClean="0">
                          <a:solidFill>
                            <a:schemeClr val="tx1"/>
                          </a:solidFill>
                          <a:latin typeface="Eurostile"/>
                          <a:ea typeface="+mn-ea"/>
                          <a:cs typeface="Eurostile"/>
                        </a:rPr>
                        <a:t>PERFEKT GNOSJÖ</a:t>
                      </a:r>
                      <a:endParaRPr lang="en-US" sz="1000" b="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kern="1200" dirty="0" smtClean="0">
                          <a:solidFill>
                            <a:schemeClr val="tx1"/>
                          </a:solidFill>
                          <a:latin typeface="Eurostile"/>
                          <a:ea typeface="+mn-ea"/>
                          <a:cs typeface="Eurostile"/>
                        </a:rPr>
                        <a:t>Article Number : </a:t>
                      </a:r>
                    </a:p>
                    <a:p>
                      <a:r>
                        <a:rPr lang="en-US" sz="1000" kern="1200" dirty="0" smtClean="0">
                          <a:solidFill>
                            <a:schemeClr val="tx1"/>
                          </a:solidFill>
                          <a:latin typeface="Eurostile"/>
                          <a:ea typeface="+mn-ea"/>
                          <a:cs typeface="Eurostile"/>
                        </a:rPr>
                        <a:t>902.204.65</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Black, wood effect</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Unit dims:</a:t>
                      </a:r>
                    </a:p>
                    <a:p>
                      <a:r>
                        <a:rPr lang="en-US" sz="1000" kern="1200" dirty="0" smtClean="0">
                          <a:solidFill>
                            <a:schemeClr val="tx1"/>
                          </a:solidFill>
                          <a:latin typeface="Eurostile"/>
                          <a:ea typeface="+mn-ea"/>
                          <a:cs typeface="Eurostile"/>
                        </a:rPr>
                        <a:t>Length: 2235</a:t>
                      </a:r>
                    </a:p>
                    <a:p>
                      <a:r>
                        <a:rPr lang="en-US" sz="1000" kern="1200" dirty="0" smtClean="0">
                          <a:solidFill>
                            <a:schemeClr val="tx1"/>
                          </a:solidFill>
                          <a:latin typeface="Eurostile"/>
                          <a:ea typeface="+mn-ea"/>
                          <a:cs typeface="Eurostile"/>
                        </a:rPr>
                        <a:t>Height: 110</a:t>
                      </a:r>
                    </a:p>
                    <a:p>
                      <a:r>
                        <a:rPr lang="en-US" sz="1000" kern="1200" dirty="0" smtClean="0">
                          <a:solidFill>
                            <a:schemeClr val="tx1"/>
                          </a:solidFill>
                          <a:latin typeface="Eurostile"/>
                          <a:ea typeface="+mn-ea"/>
                          <a:cs typeface="Eurostile"/>
                        </a:rPr>
                        <a:t>Thickness: 20</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latin typeface="Eurostile"/>
                          <a:cs typeface="Eurostile"/>
                        </a:rPr>
                        <a:t>Product</a:t>
                      </a:r>
                      <a:r>
                        <a:rPr lang="en-US" sz="1000" baseline="0" dirty="0" smtClean="0">
                          <a:latin typeface="Eurostile"/>
                          <a:cs typeface="Eurostile"/>
                        </a:rPr>
                        <a:t> info:</a:t>
                      </a:r>
                      <a:endParaRPr lang="en-US" sz="1000" dirty="0" smtClean="0">
                        <a:latin typeface="Eurostile"/>
                        <a:cs typeface="Eurostile"/>
                        <a:hlinkClick r:id="rId4"/>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latin typeface="Eurostile"/>
                          <a:cs typeface="Eurostile"/>
                          <a:hlinkClick r:id="rId4"/>
                        </a:rPr>
                        <a:t>http://www.ikea.com/ca/en/catalog/products/90220465/</a:t>
                      </a:r>
                      <a:r>
                        <a:rPr lang="en-US" sz="1000" dirty="0" smtClean="0">
                          <a:latin typeface="Eurostile"/>
                          <a:cs typeface="Eurostile"/>
                        </a:rPr>
                        <a:t> </a:t>
                      </a:r>
                    </a:p>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latin typeface="Eurostile"/>
                          <a:cs typeface="Eurostile"/>
                        </a:rPr>
                        <a:t>Please</a:t>
                      </a:r>
                      <a:r>
                        <a:rPr lang="en-US" sz="1000" baseline="0" dirty="0" smtClean="0">
                          <a:latin typeface="Eurostile"/>
                          <a:cs typeface="Eurostile"/>
                        </a:rPr>
                        <a:t> install according to the product manual that accompanies the product.</a:t>
                      </a:r>
                    </a:p>
                    <a:p>
                      <a:pPr marL="0" marR="0" indent="0" algn="l" defTabSz="608918" rtl="0" eaLnBrk="1" fontAlgn="auto" latinLnBrk="0" hangingPunct="1">
                        <a:lnSpc>
                          <a:spcPct val="100000"/>
                        </a:lnSpc>
                        <a:spcBef>
                          <a:spcPts val="0"/>
                        </a:spcBef>
                        <a:spcAft>
                          <a:spcPts val="0"/>
                        </a:spcAft>
                        <a:buClrTx/>
                        <a:buSzTx/>
                        <a:buFontTx/>
                        <a:buNone/>
                        <a:tabLst/>
                        <a:defRPr/>
                      </a:pPr>
                      <a:r>
                        <a:rPr lang="en-US" sz="1000" baseline="0" dirty="0" smtClean="0">
                          <a:latin typeface="Eurostile"/>
                          <a:cs typeface="Eurostile"/>
                        </a:rPr>
                        <a:t>To be cut to exact size for each wall. For guidelines, please refer to the dimensions shown on Elevations K1 and K2, but please take exact measurements on the spot after all of the base cabinets have been installed, before cutting. </a:t>
                      </a:r>
                    </a:p>
                    <a:p>
                      <a:pPr marL="0" marR="0" indent="0" algn="l" defTabSz="608918" rtl="0" eaLnBrk="1" fontAlgn="auto" latinLnBrk="0" hangingPunct="1">
                        <a:lnSpc>
                          <a:spcPct val="100000"/>
                        </a:lnSpc>
                        <a:spcBef>
                          <a:spcPts val="0"/>
                        </a:spcBef>
                        <a:spcAft>
                          <a:spcPts val="0"/>
                        </a:spcAft>
                        <a:buClrTx/>
                        <a:buSzTx/>
                        <a:buFontTx/>
                        <a:buNone/>
                        <a:tabLst/>
                        <a:defRPr/>
                      </a:pPr>
                      <a:r>
                        <a:rPr lang="en-US" sz="1000" baseline="0" dirty="0" smtClean="0">
                          <a:latin typeface="Eurostile"/>
                          <a:cs typeface="Eurostile"/>
                        </a:rPr>
                        <a:t>For the peninsula part that consists of a portion of the corner carousel cabinet connected to the oven base cabinet, please take exact measurements of all 3 sides on the spot for precise fitting of the plinths.</a:t>
                      </a:r>
                      <a:endParaRPr lang="en-US" sz="1000" dirty="0" smtClean="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441529">
                <a:tc>
                  <a:txBody>
                    <a:bodyPr/>
                    <a:lstStyle/>
                    <a:p>
                      <a:pPr algn="l">
                        <a:spcAft>
                          <a:spcPts val="0"/>
                        </a:spcAft>
                      </a:pPr>
                      <a:r>
                        <a:rPr lang="en-US" sz="1000" dirty="0" smtClean="0">
                          <a:effectLst/>
                          <a:latin typeface="Eurostile"/>
                          <a:ea typeface="ＭＳ 明朝"/>
                          <a:cs typeface="Eurostile"/>
                        </a:rPr>
                        <a:t>Handle - Small</a:t>
                      </a:r>
                      <a:endParaRPr lang="en-US" sz="10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6 (for base</a:t>
                      </a:r>
                      <a:r>
                        <a:rPr lang="en-US" sz="1000" baseline="0" dirty="0" smtClean="0">
                          <a:latin typeface="Eurostile"/>
                          <a:cs typeface="Eurostile"/>
                        </a:rPr>
                        <a:t> cabinets</a:t>
                      </a:r>
                      <a:r>
                        <a:rPr lang="en-US" sz="1000" dirty="0" smtClean="0">
                          <a:latin typeface="Eurostile"/>
                          <a:cs typeface="Eurostile"/>
                        </a:rPr>
                        <a:t>)</a:t>
                      </a:r>
                    </a:p>
                    <a:p>
                      <a:r>
                        <a:rPr lang="en-US" sz="1000" dirty="0" smtClean="0">
                          <a:latin typeface="Eurostile"/>
                          <a:cs typeface="Eurostile"/>
                        </a:rPr>
                        <a:t>See</a:t>
                      </a:r>
                      <a:r>
                        <a:rPr lang="en-US" sz="1000" baseline="0" dirty="0" smtClean="0">
                          <a:latin typeface="Eurostile"/>
                          <a:cs typeface="Eurostile"/>
                        </a:rPr>
                        <a:t> Sections 2 for quantities per cabinet</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IKEA</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b="0" dirty="0" smtClean="0">
                          <a:latin typeface="Eurostile"/>
                          <a:cs typeface="Eurostile"/>
                        </a:rPr>
                        <a:t>KANSLI</a:t>
                      </a:r>
                      <a:endParaRPr lang="en-US" sz="1000" b="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kern="1200" dirty="0" smtClean="0">
                          <a:solidFill>
                            <a:schemeClr val="tx1"/>
                          </a:solidFill>
                          <a:latin typeface="Eurostile"/>
                          <a:ea typeface="+mn-ea"/>
                          <a:cs typeface="Eurostile"/>
                        </a:rPr>
                        <a:t>Article Number : </a:t>
                      </a:r>
                    </a:p>
                    <a:p>
                      <a:r>
                        <a:rPr lang="en-US" sz="1000" kern="1200" dirty="0" smtClean="0">
                          <a:solidFill>
                            <a:schemeClr val="tx1"/>
                          </a:solidFill>
                          <a:latin typeface="Eurostile"/>
                          <a:ea typeface="+mn-ea"/>
                          <a:cs typeface="Eurostile"/>
                        </a:rPr>
                        <a:t>002.222.23</a:t>
                      </a:r>
                    </a:p>
                    <a:p>
                      <a:endParaRPr lang="en-US" sz="1000" kern="1200" dirty="0" smtClean="0">
                        <a:solidFill>
                          <a:schemeClr val="tx1"/>
                        </a:solidFill>
                        <a:latin typeface="+mn-lt"/>
                        <a:ea typeface="+mn-ea"/>
                        <a:cs typeface="+mn-cs"/>
                      </a:endParaRPr>
                    </a:p>
                    <a:p>
                      <a:endParaRPr lang="en-US" sz="1000" kern="1200" dirty="0" smtClean="0">
                        <a:solidFill>
                          <a:schemeClr val="tx1"/>
                        </a:solidFill>
                        <a:latin typeface="+mn-lt"/>
                        <a:ea typeface="+mn-ea"/>
                        <a:cs typeface="+mn-cs"/>
                      </a:endParaRPr>
                    </a:p>
                    <a:p>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Chrome</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kern="1200" dirty="0" smtClean="0">
                          <a:solidFill>
                            <a:schemeClr val="tx1"/>
                          </a:solidFill>
                          <a:latin typeface="Eurostile"/>
                          <a:ea typeface="+mn-ea"/>
                          <a:cs typeface="Eurostile"/>
                        </a:rPr>
                        <a:t>Length: 210</a:t>
                      </a:r>
                    </a:p>
                    <a:p>
                      <a:r>
                        <a:rPr lang="en-US" sz="1000" kern="1200" dirty="0" smtClean="0">
                          <a:solidFill>
                            <a:schemeClr val="tx1"/>
                          </a:solidFill>
                          <a:latin typeface="Eurostile"/>
                          <a:ea typeface="+mn-ea"/>
                          <a:cs typeface="Eurostile"/>
                        </a:rPr>
                        <a:t>Width: 10</a:t>
                      </a:r>
                    </a:p>
                    <a:p>
                      <a:r>
                        <a:rPr lang="en-US" sz="1000" kern="1200" dirty="0" smtClean="0">
                          <a:solidFill>
                            <a:schemeClr val="tx1"/>
                          </a:solidFill>
                          <a:latin typeface="Eurostile"/>
                          <a:ea typeface="+mn-ea"/>
                          <a:cs typeface="Eurostile"/>
                        </a:rPr>
                        <a:t>Depth: 28</a:t>
                      </a:r>
                    </a:p>
                    <a:p>
                      <a:r>
                        <a:rPr lang="en-US" sz="1000" kern="1200" dirty="0" smtClean="0">
                          <a:solidFill>
                            <a:schemeClr val="tx1"/>
                          </a:solidFill>
                          <a:latin typeface="Eurostile"/>
                          <a:ea typeface="+mn-ea"/>
                          <a:cs typeface="Eurostile"/>
                        </a:rPr>
                        <a:t>Drilled hole diameter: 5</a:t>
                      </a:r>
                    </a:p>
                    <a:p>
                      <a:r>
                        <a:rPr lang="en-US" sz="1000" kern="1200" dirty="0" smtClean="0">
                          <a:solidFill>
                            <a:schemeClr val="tx1"/>
                          </a:solidFill>
                          <a:latin typeface="Eurostile"/>
                          <a:ea typeface="+mn-ea"/>
                          <a:cs typeface="Eurostile"/>
                        </a:rPr>
                        <a:t>Hole spacing: 160</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latin typeface="Eurostile"/>
                          <a:cs typeface="Eurostile"/>
                        </a:rPr>
                        <a:t>Product</a:t>
                      </a:r>
                      <a:r>
                        <a:rPr lang="en-US" sz="1000" baseline="0" dirty="0" smtClean="0">
                          <a:latin typeface="Eurostile"/>
                          <a:cs typeface="Eurostile"/>
                        </a:rPr>
                        <a:t> info:</a:t>
                      </a:r>
                      <a:endParaRPr lang="en-US" sz="1000" dirty="0" smtClean="0">
                        <a:latin typeface="Eurostile"/>
                        <a:cs typeface="Eurostile"/>
                        <a:hlinkClick r:id="rId4"/>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latin typeface="Eurostile"/>
                          <a:cs typeface="Eurostile"/>
                          <a:hlinkClick r:id="rId5"/>
                        </a:rPr>
                        <a:t>http://www.ikea.com/ca/en/catalog/products/00222223/</a:t>
                      </a:r>
                      <a:endParaRPr lang="en-US" sz="1000" dirty="0" smtClean="0">
                        <a:latin typeface="Eurostile"/>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endParaRPr lang="en-US" sz="1000" dirty="0" smtClean="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994311">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effectLst/>
                          <a:latin typeface="Eurostile"/>
                          <a:ea typeface="ＭＳ 明朝"/>
                          <a:cs typeface="Eurostile"/>
                        </a:rPr>
                        <a:t>Handle – Large</a:t>
                      </a:r>
                    </a:p>
                    <a:p>
                      <a:pPr algn="l">
                        <a:spcAft>
                          <a:spcPts val="0"/>
                        </a:spcAft>
                      </a:pPr>
                      <a:endParaRPr lang="en-US" sz="10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11 (4 for base cabinets, 6</a:t>
                      </a:r>
                      <a:r>
                        <a:rPr lang="en-US" sz="1000" baseline="0" dirty="0" smtClean="0">
                          <a:latin typeface="Eurostile"/>
                          <a:cs typeface="Eurostile"/>
                        </a:rPr>
                        <a:t> for wall cabinets, 1 for door of integrated dishwasher)</a:t>
                      </a:r>
                      <a:endParaRPr lang="en-US" sz="1000" dirty="0" smtClean="0">
                        <a:latin typeface="Eurostile"/>
                        <a:cs typeface="Eurostile"/>
                      </a:endParaRPr>
                    </a:p>
                    <a:p>
                      <a:r>
                        <a:rPr lang="en-US" sz="1000" dirty="0" smtClean="0">
                          <a:latin typeface="Eurostile"/>
                          <a:cs typeface="Eurostile"/>
                        </a:rPr>
                        <a:t>See</a:t>
                      </a:r>
                      <a:r>
                        <a:rPr lang="en-US" sz="1000" baseline="0" dirty="0" smtClean="0">
                          <a:latin typeface="Eurostile"/>
                          <a:cs typeface="Eurostile"/>
                        </a:rPr>
                        <a:t> Sections 2, 3 and 6 for quantities per cabinet/door</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IKEA</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b="0" dirty="0" smtClean="0">
                          <a:latin typeface="Eurostile"/>
                          <a:cs typeface="Eurostile"/>
                        </a:rPr>
                        <a:t>KANSLI</a:t>
                      </a:r>
                      <a:endParaRPr lang="en-US" sz="1000" b="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kern="1200" dirty="0" smtClean="0">
                          <a:solidFill>
                            <a:schemeClr val="tx1"/>
                          </a:solidFill>
                          <a:latin typeface="Eurostile"/>
                          <a:ea typeface="+mn-ea"/>
                          <a:cs typeface="Eurostile"/>
                        </a:rPr>
                        <a:t>Article Number : </a:t>
                      </a:r>
                    </a:p>
                    <a:p>
                      <a:r>
                        <a:rPr lang="en-US" sz="1000" kern="1200" dirty="0" smtClean="0">
                          <a:solidFill>
                            <a:schemeClr val="tx1"/>
                          </a:solidFill>
                          <a:latin typeface="Eurostile"/>
                          <a:ea typeface="+mn-ea"/>
                          <a:cs typeface="Eurostile"/>
                        </a:rPr>
                        <a:t>202.222.22</a:t>
                      </a:r>
                      <a:endParaRPr lang="en-US" sz="1000" kern="1200" dirty="0" smtClean="0">
                        <a:solidFill>
                          <a:schemeClr val="tx1"/>
                        </a:solidFill>
                        <a:latin typeface="+mn-lt"/>
                        <a:ea typeface="+mn-ea"/>
                        <a:cs typeface="+mn-cs"/>
                      </a:endParaRPr>
                    </a:p>
                    <a:p>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latin typeface="Eurostile"/>
                          <a:cs typeface="Eurostile"/>
                        </a:rPr>
                        <a:t>Chrome</a:t>
                      </a:r>
                    </a:p>
                    <a:p>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kern="1200" dirty="0" smtClean="0">
                          <a:solidFill>
                            <a:schemeClr val="tx1"/>
                          </a:solidFill>
                          <a:latin typeface="Eurostile"/>
                          <a:ea typeface="+mn-ea"/>
                          <a:cs typeface="Eurostile"/>
                        </a:rPr>
                        <a:t>Length: 383</a:t>
                      </a:r>
                    </a:p>
                    <a:p>
                      <a:r>
                        <a:rPr lang="en-US" sz="1000" kern="1200" dirty="0" smtClean="0">
                          <a:solidFill>
                            <a:schemeClr val="tx1"/>
                          </a:solidFill>
                          <a:latin typeface="Eurostile"/>
                          <a:ea typeface="+mn-ea"/>
                          <a:cs typeface="Eurostile"/>
                        </a:rPr>
                        <a:t>Width: 10</a:t>
                      </a:r>
                    </a:p>
                    <a:p>
                      <a:r>
                        <a:rPr lang="en-US" sz="1000" kern="1200" dirty="0" smtClean="0">
                          <a:solidFill>
                            <a:schemeClr val="tx1"/>
                          </a:solidFill>
                          <a:latin typeface="Eurostile"/>
                          <a:ea typeface="+mn-ea"/>
                          <a:cs typeface="Eurostile"/>
                        </a:rPr>
                        <a:t>Depth: 28</a:t>
                      </a:r>
                    </a:p>
                    <a:p>
                      <a:r>
                        <a:rPr lang="en-US" sz="1000" kern="1200" dirty="0" smtClean="0">
                          <a:solidFill>
                            <a:schemeClr val="tx1"/>
                          </a:solidFill>
                          <a:latin typeface="Eurostile"/>
                          <a:ea typeface="+mn-ea"/>
                          <a:cs typeface="Eurostile"/>
                        </a:rPr>
                        <a:t>Drilled hole diameter: 5</a:t>
                      </a:r>
                    </a:p>
                    <a:p>
                      <a:r>
                        <a:rPr lang="en-US" sz="1000" kern="1200" dirty="0" smtClean="0">
                          <a:solidFill>
                            <a:schemeClr val="tx1"/>
                          </a:solidFill>
                          <a:latin typeface="Eurostile"/>
                          <a:ea typeface="+mn-ea"/>
                          <a:cs typeface="Eurostile"/>
                        </a:rPr>
                        <a:t>Hole spacing: 320</a:t>
                      </a:r>
                      <a:endParaRPr lang="en-US" sz="1000" dirty="0" smtClean="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latin typeface="Eurostile"/>
                          <a:cs typeface="Eurostile"/>
                        </a:rPr>
                        <a:t>Product</a:t>
                      </a:r>
                      <a:r>
                        <a:rPr lang="en-US" sz="1000" baseline="0" dirty="0" smtClean="0">
                          <a:latin typeface="Eurostile"/>
                          <a:cs typeface="Eurostile"/>
                        </a:rPr>
                        <a:t> info:</a:t>
                      </a:r>
                      <a:endParaRPr lang="en-US" sz="1000" dirty="0" smtClean="0">
                        <a:latin typeface="Eurostile"/>
                        <a:cs typeface="Eurostile"/>
                        <a:hlinkClick r:id="rId4"/>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latin typeface="Eurostile"/>
                          <a:cs typeface="Eurostile"/>
                          <a:hlinkClick r:id="rId6"/>
                        </a:rPr>
                        <a:t>http://www.ikea.com/ca/en/catalog/products/00222223/#/20222222</a:t>
                      </a:r>
                      <a:r>
                        <a:rPr lang="en-US" sz="1000" dirty="0" smtClean="0">
                          <a:latin typeface="Eurostile"/>
                          <a:cs typeface="Eurostile"/>
                        </a:rPr>
                        <a:t> </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17264">
                <a:tc>
                  <a:txBody>
                    <a:bodyPr/>
                    <a:lstStyle/>
                    <a:p>
                      <a:pPr algn="l">
                        <a:spcAft>
                          <a:spcPts val="0"/>
                        </a:spcAft>
                      </a:pPr>
                      <a:r>
                        <a:rPr lang="en-US" sz="1000" dirty="0" smtClean="0">
                          <a:effectLst/>
                          <a:latin typeface="Eurostile"/>
                          <a:ea typeface="ＭＳ 明朝"/>
                          <a:cs typeface="Eurostile"/>
                        </a:rPr>
                        <a:t>Suspension</a:t>
                      </a:r>
                      <a:r>
                        <a:rPr lang="en-US" sz="1000" baseline="0" dirty="0" smtClean="0">
                          <a:effectLst/>
                          <a:latin typeface="Eurostile"/>
                          <a:ea typeface="ＭＳ 明朝"/>
                          <a:cs typeface="Eurostile"/>
                        </a:rPr>
                        <a:t> Rail</a:t>
                      </a:r>
                      <a:endParaRPr lang="en-US" sz="10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3 </a:t>
                      </a:r>
                    </a:p>
                    <a:p>
                      <a:r>
                        <a:rPr lang="en-US" sz="1000" dirty="0" smtClean="0">
                          <a:latin typeface="Eurostile"/>
                          <a:cs typeface="Eurostile"/>
                        </a:rPr>
                        <a:t>(Total</a:t>
                      </a:r>
                      <a:r>
                        <a:rPr lang="en-US" sz="1000" baseline="0" dirty="0" smtClean="0">
                          <a:latin typeface="Eurostile"/>
                          <a:cs typeface="Eurostile"/>
                        </a:rPr>
                        <a:t> length to accommodate all wall cabinets is estimated at 5717 mm)</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IKEA</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b="0" dirty="0" smtClean="0">
                          <a:latin typeface="Eurostile"/>
                          <a:cs typeface="Eurostile"/>
                        </a:rPr>
                        <a:t>AKURUM</a:t>
                      </a:r>
                      <a:endParaRPr lang="en-US" sz="1000" b="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smtClean="0">
                          <a:solidFill>
                            <a:schemeClr val="tx1"/>
                          </a:solidFill>
                          <a:latin typeface="Eurostile"/>
                          <a:ea typeface="+mn-ea"/>
                          <a:cs typeface="Eurostile"/>
                        </a:rPr>
                        <a:t>Article Number : </a:t>
                      </a:r>
                    </a:p>
                    <a:p>
                      <a:r>
                        <a:rPr lang="en-US" sz="1100" kern="1200" dirty="0" smtClean="0">
                          <a:solidFill>
                            <a:schemeClr val="tx1"/>
                          </a:solidFill>
                          <a:latin typeface="Eurostile"/>
                          <a:ea typeface="+mn-ea"/>
                          <a:cs typeface="Eurostile"/>
                        </a:rPr>
                        <a:t>846.754.00</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Grey, galvanized</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kern="1200" dirty="0" smtClean="0">
                          <a:solidFill>
                            <a:schemeClr val="tx1"/>
                          </a:solidFill>
                          <a:latin typeface="Eurostile"/>
                          <a:ea typeface="+mn-ea"/>
                          <a:cs typeface="Eurostile"/>
                        </a:rPr>
                        <a:t>Unit size:</a:t>
                      </a:r>
                    </a:p>
                    <a:p>
                      <a:r>
                        <a:rPr lang="en-US" sz="1000" kern="1200" dirty="0" smtClean="0">
                          <a:solidFill>
                            <a:schemeClr val="tx1"/>
                          </a:solidFill>
                          <a:latin typeface="Eurostile"/>
                          <a:ea typeface="+mn-ea"/>
                          <a:cs typeface="Eurostile"/>
                        </a:rPr>
                        <a:t>Length: 2030</a:t>
                      </a:r>
                    </a:p>
                    <a:p>
                      <a:r>
                        <a:rPr lang="en-US" sz="1000" kern="1200" dirty="0" smtClean="0">
                          <a:solidFill>
                            <a:schemeClr val="tx1"/>
                          </a:solidFill>
                          <a:latin typeface="Eurostile"/>
                          <a:ea typeface="+mn-ea"/>
                          <a:cs typeface="Eurostile"/>
                        </a:rPr>
                        <a:t>Depth: 10</a:t>
                      </a:r>
                    </a:p>
                    <a:p>
                      <a:r>
                        <a:rPr lang="en-US" sz="1000" kern="1200" dirty="0" smtClean="0">
                          <a:solidFill>
                            <a:schemeClr val="tx1"/>
                          </a:solidFill>
                          <a:latin typeface="Eurostile"/>
                          <a:ea typeface="+mn-ea"/>
                          <a:cs typeface="Eurostile"/>
                        </a:rPr>
                        <a:t>Height: 50</a:t>
                      </a:r>
                      <a:endParaRPr lang="en-US" sz="1000" dirty="0" smtClean="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latin typeface="Eurostile"/>
                          <a:cs typeface="Eurostile"/>
                        </a:rPr>
                        <a:t>Product</a:t>
                      </a:r>
                      <a:r>
                        <a:rPr lang="en-US" sz="1000" baseline="0" dirty="0" smtClean="0">
                          <a:latin typeface="Eurostile"/>
                          <a:cs typeface="Eurostile"/>
                        </a:rPr>
                        <a:t> info:</a:t>
                      </a:r>
                      <a:endParaRPr lang="en-US" sz="1000" dirty="0" smtClean="0">
                        <a:latin typeface="Eurostile"/>
                        <a:cs typeface="Eurostile"/>
                        <a:hlinkClick r:id="rId4"/>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latin typeface="Eurostile"/>
                          <a:cs typeface="Eurostile"/>
                          <a:hlinkClick r:id="rId7"/>
                        </a:rPr>
                        <a:t>http://www.ikea.com/ca/en/catalog/products/84675400/</a:t>
                      </a:r>
                      <a:r>
                        <a:rPr lang="en-US" sz="1000" dirty="0" smtClean="0">
                          <a:latin typeface="Eurostile"/>
                          <a:cs typeface="Eurostile"/>
                        </a:rPr>
                        <a:t> </a:t>
                      </a:r>
                    </a:p>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latin typeface="Eurostile"/>
                          <a:cs typeface="Eurostile"/>
                        </a:rPr>
                        <a:t>To</a:t>
                      </a:r>
                      <a:r>
                        <a:rPr lang="en-US" sz="1000" baseline="0" dirty="0" smtClean="0">
                          <a:latin typeface="Eurostile"/>
                          <a:cs typeface="Eurostile"/>
                        </a:rPr>
                        <a:t> be cut to size for each wall cabinet / cabinet combination. For the top 3 wall cabinets shown on (D12) Kitchen Elevation K2, 2 connected pieces of suspension rail can be used to hold the row.</a:t>
                      </a:r>
                      <a:endParaRPr lang="en-US" sz="1000" dirty="0" smtClean="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86131970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CADL03/6207, HND Stage 1, Final Project</a:t>
            </a:r>
            <a:endParaRPr lang="en-US"/>
          </a:p>
        </p:txBody>
      </p:sp>
      <p:sp>
        <p:nvSpPr>
          <p:cNvPr id="5" name="Slide Number Placeholder 4"/>
          <p:cNvSpPr>
            <a:spLocks noGrp="1"/>
          </p:cNvSpPr>
          <p:nvPr>
            <p:ph type="sldNum" sz="quarter" idx="12"/>
          </p:nvPr>
        </p:nvSpPr>
        <p:spPr/>
        <p:txBody>
          <a:bodyPr/>
          <a:lstStyle/>
          <a:p>
            <a:fld id="{A3FA7095-699E-9748-A2EB-6882671471C9}" type="slidenum">
              <a:rPr lang="en-US" smtClean="0"/>
              <a:t>6</a:t>
            </a:fld>
            <a:endParaRPr lang="en-US" dirty="0"/>
          </a:p>
        </p:txBody>
      </p:sp>
      <p:sp>
        <p:nvSpPr>
          <p:cNvPr id="2" name="TextBox 1"/>
          <p:cNvSpPr txBox="1"/>
          <p:nvPr/>
        </p:nvSpPr>
        <p:spPr>
          <a:xfrm>
            <a:off x="4371110" y="369219"/>
            <a:ext cx="184666" cy="461665"/>
          </a:xfrm>
          <a:prstGeom prst="rect">
            <a:avLst/>
          </a:prstGeom>
          <a:noFill/>
        </p:spPr>
        <p:txBody>
          <a:bodyPr wrap="none" rtlCol="0">
            <a:spAutoFit/>
          </a:bodyPr>
          <a:lstStyle/>
          <a:p>
            <a:endParaRPr lang="en-US" dirty="0"/>
          </a:p>
        </p:txBody>
      </p:sp>
      <p:cxnSp>
        <p:nvCxnSpPr>
          <p:cNvPr id="13" name="Straight Connector 12"/>
          <p:cNvCxnSpPr/>
          <p:nvPr/>
        </p:nvCxnSpPr>
        <p:spPr>
          <a:xfrm flipV="1">
            <a:off x="59068" y="1288242"/>
            <a:ext cx="12046394" cy="1"/>
          </a:xfrm>
          <a:prstGeom prst="line">
            <a:avLst/>
          </a:prstGeom>
          <a:ln w="38100" cmpd="dbl">
            <a:solidFill>
              <a:schemeClr val="tx1"/>
            </a:solidFill>
          </a:ln>
        </p:spPr>
        <p:style>
          <a:lnRef idx="2">
            <a:schemeClr val="accent1"/>
          </a:lnRef>
          <a:fillRef idx="0">
            <a:schemeClr val="accent1"/>
          </a:fillRef>
          <a:effectRef idx="1">
            <a:schemeClr val="accent1"/>
          </a:effectRef>
          <a:fontRef idx="minor">
            <a:schemeClr val="tx1"/>
          </a:fontRef>
        </p:style>
      </p:cxnSp>
      <p:sp>
        <p:nvSpPr>
          <p:cNvPr id="6" name="TextBox 5"/>
          <p:cNvSpPr txBox="1"/>
          <p:nvPr/>
        </p:nvSpPr>
        <p:spPr>
          <a:xfrm>
            <a:off x="445127" y="1524001"/>
            <a:ext cx="6226606" cy="369332"/>
          </a:xfrm>
          <a:prstGeom prst="rect">
            <a:avLst/>
          </a:prstGeom>
          <a:noFill/>
        </p:spPr>
        <p:txBody>
          <a:bodyPr wrap="square" rtlCol="0">
            <a:spAutoFit/>
          </a:bodyPr>
          <a:lstStyle/>
          <a:p>
            <a:pPr marL="342900" indent="-342900">
              <a:buFont typeface="Wingdings" charset="2"/>
              <a:buAutoNum type="arabicPlain" startAt="5"/>
              <a:defRPr/>
            </a:pPr>
            <a:r>
              <a:rPr lang="en-US" sz="1800" b="1" dirty="0" smtClean="0">
                <a:latin typeface="Eurostile"/>
                <a:ea typeface="ＭＳ 明朝"/>
                <a:cs typeface="Eurostile"/>
              </a:rPr>
              <a:t>COVER PANELS for BASE CABINETS</a:t>
            </a:r>
            <a:endParaRPr lang="en-US" sz="1800" b="1" dirty="0">
              <a:latin typeface="Eurostile"/>
              <a:ea typeface="ＭＳ 明朝"/>
              <a:cs typeface="Eurostile"/>
            </a:endParaRPr>
          </a:p>
        </p:txBody>
      </p:sp>
      <p:graphicFrame>
        <p:nvGraphicFramePr>
          <p:cNvPr id="3" name="Table 2"/>
          <p:cNvGraphicFramePr>
            <a:graphicFrameLocks noGrp="1"/>
          </p:cNvGraphicFramePr>
          <p:nvPr>
            <p:extLst>
              <p:ext uri="{D42A27DB-BD31-4B8C-83A1-F6EECF244321}">
                <p14:modId xmlns:p14="http://schemas.microsoft.com/office/powerpoint/2010/main" val="3329100168"/>
              </p:ext>
            </p:extLst>
          </p:nvPr>
        </p:nvGraphicFramePr>
        <p:xfrm>
          <a:off x="535867" y="2159960"/>
          <a:ext cx="11258200" cy="3702889"/>
        </p:xfrm>
        <a:graphic>
          <a:graphicData uri="http://schemas.openxmlformats.org/drawingml/2006/table">
            <a:tbl>
              <a:tblPr firstRow="1" bandRow="1">
                <a:tableStyleId>{2D5ABB26-0587-4C30-8999-92F81FD0307C}</a:tableStyleId>
              </a:tblPr>
              <a:tblGrid>
                <a:gridCol w="861133"/>
                <a:gridCol w="1727200"/>
                <a:gridCol w="762000"/>
                <a:gridCol w="914400"/>
                <a:gridCol w="1227666"/>
                <a:gridCol w="795867"/>
                <a:gridCol w="1134533"/>
                <a:gridCol w="3835401"/>
              </a:tblGrid>
              <a:tr h="256910">
                <a:tc gridSpan="8">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u="sng" dirty="0" smtClean="0">
                          <a:effectLst/>
                          <a:latin typeface="Eurostile"/>
                          <a:ea typeface="ＭＳ 明朝"/>
                          <a:cs typeface="Eurostile"/>
                        </a:rPr>
                        <a:t>PRODUCT DETAILS</a:t>
                      </a:r>
                      <a:endParaRPr lang="en-US" sz="1100" b="1" u="sng" baseline="0" dirty="0" smtClean="0">
                        <a:effectLst/>
                        <a:latin typeface="Eurostile"/>
                        <a:ea typeface="ＭＳ 明朝"/>
                        <a:cs typeface="Eurostile"/>
                      </a:endParaRPr>
                    </a:p>
                    <a:p>
                      <a:pPr algn="l">
                        <a:spcAft>
                          <a:spcPts val="0"/>
                        </a:spcAft>
                      </a:pPr>
                      <a:endParaRPr lang="en-US" sz="110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sz="1100" dirty="0" smtClean="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441529">
                <a:tc>
                  <a:txBody>
                    <a:bodyPr/>
                    <a:lstStyle/>
                    <a:p>
                      <a:pPr algn="l">
                        <a:spcAft>
                          <a:spcPts val="0"/>
                        </a:spcAft>
                      </a:pPr>
                      <a:r>
                        <a:rPr lang="en-US" sz="1050" b="1" baseline="0" dirty="0" smtClean="0">
                          <a:effectLst/>
                          <a:latin typeface="Eurostile"/>
                          <a:ea typeface="ＭＳ 明朝"/>
                          <a:cs typeface="Eurostile"/>
                        </a:rPr>
                        <a:t>TYPE</a:t>
                      </a:r>
                      <a:endParaRPr lang="en-US" sz="105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050" b="1" dirty="0" smtClean="0">
                          <a:effectLst/>
                          <a:latin typeface="Eurostile"/>
                          <a:ea typeface="ＭＳ 明朝"/>
                          <a:cs typeface="Eurostile"/>
                        </a:rPr>
                        <a:t>QUANTITY</a:t>
                      </a:r>
                      <a:endParaRPr lang="en-US" sz="105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050" b="1" dirty="0" smtClean="0">
                          <a:effectLst/>
                          <a:latin typeface="Eurostile"/>
                          <a:ea typeface="ＭＳ 明朝"/>
                          <a:cs typeface="Eurostile"/>
                        </a:rPr>
                        <a:t>BRAND /</a:t>
                      </a:r>
                    </a:p>
                    <a:p>
                      <a:pPr algn="l">
                        <a:spcAft>
                          <a:spcPts val="0"/>
                        </a:spcAft>
                      </a:pPr>
                      <a:r>
                        <a:rPr lang="en-US" sz="1050" b="1" dirty="0" smtClean="0">
                          <a:effectLst/>
                          <a:latin typeface="Eurostile"/>
                          <a:ea typeface="ＭＳ 明朝"/>
                          <a:cs typeface="Eurostile"/>
                        </a:rPr>
                        <a:t>SUPPLIER</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050" b="1" dirty="0">
                          <a:effectLst/>
                          <a:latin typeface="Eurostile"/>
                          <a:ea typeface="ＭＳ 明朝"/>
                          <a:cs typeface="Eurostile"/>
                        </a:rPr>
                        <a:t>NAME</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050" b="1" dirty="0" smtClean="0">
                          <a:effectLst/>
                          <a:latin typeface="Eurostile"/>
                          <a:ea typeface="ＭＳ 明朝"/>
                          <a:cs typeface="Eurostile"/>
                        </a:rPr>
                        <a:t>CODE / REF</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050" b="1" dirty="0" smtClean="0">
                          <a:effectLst/>
                          <a:latin typeface="Eurostile"/>
                          <a:ea typeface="ＭＳ 明朝"/>
                          <a:cs typeface="Eurostile"/>
                        </a:rPr>
                        <a:t>COLOUR /FINISH</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050" b="1" dirty="0" smtClean="0">
                          <a:effectLst/>
                          <a:latin typeface="Eurostile"/>
                          <a:ea typeface="ＭＳ 明朝"/>
                          <a:cs typeface="Eurostile"/>
                        </a:rPr>
                        <a:t>DIMS INFO</a:t>
                      </a:r>
                      <a:r>
                        <a:rPr lang="en-US" sz="1050" b="1" baseline="0" dirty="0" smtClean="0">
                          <a:effectLst/>
                          <a:latin typeface="Eurostile"/>
                          <a:ea typeface="ＭＳ 明朝"/>
                          <a:cs typeface="Eurostile"/>
                        </a:rPr>
                        <a:t> </a:t>
                      </a:r>
                      <a:r>
                        <a:rPr lang="en-US" sz="1050" b="1" dirty="0" smtClean="0">
                          <a:effectLst/>
                          <a:latin typeface="Eurostile"/>
                          <a:ea typeface="ＭＳ 明朝"/>
                          <a:cs typeface="Eurostile"/>
                        </a:rPr>
                        <a:t>(mm)</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050" b="1" dirty="0" smtClean="0">
                          <a:effectLst/>
                          <a:latin typeface="Eurostile"/>
                          <a:ea typeface="ＭＳ 明朝"/>
                          <a:cs typeface="Eurostile"/>
                        </a:rPr>
                        <a:t>INSTALLATION</a:t>
                      </a:r>
                      <a:r>
                        <a:rPr lang="en-US" sz="1050" b="1" baseline="0" dirty="0" smtClean="0">
                          <a:effectLst/>
                          <a:latin typeface="Eurostile"/>
                          <a:ea typeface="ＭＳ 明朝"/>
                          <a:cs typeface="Eurostile"/>
                        </a:rPr>
                        <a:t> NOTES and WWW LINKS</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217264">
                <a:tc>
                  <a:txBody>
                    <a:bodyPr/>
                    <a:lstStyle/>
                    <a:p>
                      <a:pPr algn="l">
                        <a:spcAft>
                          <a:spcPts val="0"/>
                        </a:spcAft>
                      </a:pPr>
                      <a:r>
                        <a:rPr lang="en-US" sz="1000" dirty="0" smtClean="0">
                          <a:effectLst/>
                          <a:latin typeface="Eurostile"/>
                          <a:ea typeface="ＭＳ 明朝"/>
                          <a:cs typeface="Eurostile"/>
                        </a:rPr>
                        <a:t>Cover Panel – standard size</a:t>
                      </a:r>
                      <a:endParaRPr lang="en-US" sz="10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1, for exposed right side of base oven cabinet</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IKEA</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b="0" dirty="0" smtClean="0">
                          <a:latin typeface="Eurostile"/>
                          <a:cs typeface="Eurostile"/>
                        </a:rPr>
                        <a:t>PERFECT ABSTRAKT</a:t>
                      </a:r>
                      <a:endParaRPr lang="en-US" sz="1000" b="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kern="1200" dirty="0" smtClean="0">
                          <a:solidFill>
                            <a:schemeClr val="tx1"/>
                          </a:solidFill>
                          <a:latin typeface="Eurostile"/>
                          <a:ea typeface="+mn-ea"/>
                          <a:cs typeface="Eurostile"/>
                        </a:rPr>
                        <a:t>Article Number : </a:t>
                      </a:r>
                    </a:p>
                    <a:p>
                      <a:r>
                        <a:rPr lang="en-US" sz="1000" kern="1200" dirty="0" smtClean="0">
                          <a:solidFill>
                            <a:schemeClr val="tx1"/>
                          </a:solidFill>
                          <a:latin typeface="Eurostile"/>
                          <a:ea typeface="+mn-ea"/>
                          <a:cs typeface="Eurostile"/>
                        </a:rPr>
                        <a:t>502.008.79</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High gloss cream</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kern="1200" dirty="0" smtClean="0">
                          <a:solidFill>
                            <a:schemeClr val="tx1"/>
                          </a:solidFill>
                          <a:latin typeface="Eurostile"/>
                          <a:ea typeface="+mn-ea"/>
                          <a:cs typeface="Eurostile"/>
                        </a:rPr>
                        <a:t>Unit size:</a:t>
                      </a:r>
                    </a:p>
                    <a:p>
                      <a:r>
                        <a:rPr lang="en-US" sz="1000" kern="1200" dirty="0" smtClean="0">
                          <a:solidFill>
                            <a:schemeClr val="tx1"/>
                          </a:solidFill>
                          <a:latin typeface="Eurostile"/>
                          <a:ea typeface="+mn-ea"/>
                          <a:cs typeface="Eurostile"/>
                        </a:rPr>
                        <a:t>Width: 626</a:t>
                      </a:r>
                    </a:p>
                    <a:p>
                      <a:r>
                        <a:rPr lang="en-US" sz="1000" kern="1200" dirty="0" smtClean="0">
                          <a:solidFill>
                            <a:schemeClr val="tx1"/>
                          </a:solidFill>
                          <a:latin typeface="Eurostile"/>
                          <a:ea typeface="+mn-ea"/>
                          <a:cs typeface="Eurostile"/>
                        </a:rPr>
                        <a:t>Height: 771</a:t>
                      </a:r>
                    </a:p>
                    <a:p>
                      <a:r>
                        <a:rPr lang="en-US" sz="1000" kern="1200" dirty="0" smtClean="0">
                          <a:solidFill>
                            <a:schemeClr val="tx1"/>
                          </a:solidFill>
                          <a:latin typeface="Eurostile"/>
                          <a:ea typeface="+mn-ea"/>
                          <a:cs typeface="Eurostile"/>
                        </a:rPr>
                        <a:t>Thickness: 14</a:t>
                      </a:r>
                    </a:p>
                    <a:p>
                      <a:endParaRPr lang="en-US" sz="1000" dirty="0" smtClean="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latin typeface="Eurostile"/>
                          <a:cs typeface="Eurostile"/>
                        </a:rPr>
                        <a:t>Product</a:t>
                      </a:r>
                      <a:r>
                        <a:rPr lang="en-US" sz="1000" baseline="0" dirty="0" smtClean="0">
                          <a:latin typeface="Eurostile"/>
                          <a:cs typeface="Eurostile"/>
                        </a:rPr>
                        <a:t> info:</a:t>
                      </a:r>
                      <a:endParaRPr lang="en-US" sz="1000" dirty="0" smtClean="0">
                        <a:latin typeface="Eurostile"/>
                        <a:cs typeface="Eurostile"/>
                        <a:hlinkClick r:id="rId3"/>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latin typeface="Eurostile"/>
                          <a:cs typeface="Eurostile"/>
                          <a:hlinkClick r:id="rId4"/>
                        </a:rPr>
                        <a:t>http://www.ikea.com/ca/en/catalog/products/50200879/</a:t>
                      </a:r>
                      <a:r>
                        <a:rPr lang="en-US" sz="1000" dirty="0" smtClean="0">
                          <a:latin typeface="Eurostile"/>
                          <a:cs typeface="Eurostile"/>
                        </a:rPr>
                        <a:t> </a:t>
                      </a:r>
                    </a:p>
                    <a:p>
                      <a:pPr marL="0" marR="0" indent="0" algn="l" defTabSz="608918" rtl="0" eaLnBrk="1" fontAlgn="auto" latinLnBrk="0" hangingPunct="1">
                        <a:lnSpc>
                          <a:spcPct val="100000"/>
                        </a:lnSpc>
                        <a:spcBef>
                          <a:spcPts val="0"/>
                        </a:spcBef>
                        <a:spcAft>
                          <a:spcPts val="0"/>
                        </a:spcAft>
                        <a:buClrTx/>
                        <a:buSzTx/>
                        <a:buFontTx/>
                        <a:buNone/>
                        <a:tabLst/>
                        <a:defRPr/>
                      </a:pPr>
                      <a:endParaRPr lang="en-US" sz="1000" dirty="0" smtClean="0">
                        <a:latin typeface="Eurostile"/>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latin typeface="Eurostile"/>
                          <a:cs typeface="Eurostile"/>
                        </a:rPr>
                        <a:t>Designated to cover the exposed right side of the base oven cabinet.</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17264">
                <a:tc>
                  <a:txBody>
                    <a:bodyPr/>
                    <a:lstStyle/>
                    <a:p>
                      <a:pPr algn="l">
                        <a:spcAft>
                          <a:spcPts val="0"/>
                        </a:spcAft>
                      </a:pPr>
                      <a:r>
                        <a:rPr lang="en-US" sz="1000" dirty="0" smtClean="0">
                          <a:effectLst/>
                          <a:latin typeface="Eurostile"/>
                          <a:ea typeface="ＭＳ 明朝"/>
                          <a:cs typeface="Eurostile"/>
                        </a:rPr>
                        <a:t>Cover Panel – to be cut to</a:t>
                      </a:r>
                      <a:r>
                        <a:rPr lang="en-US" sz="1000" baseline="0" dirty="0" smtClean="0">
                          <a:effectLst/>
                          <a:latin typeface="Eurostile"/>
                          <a:ea typeface="ＭＳ 明朝"/>
                          <a:cs typeface="Eurostile"/>
                        </a:rPr>
                        <a:t> size</a:t>
                      </a:r>
                      <a:endParaRPr lang="en-US" sz="10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1, for exposed back side of base oven cabinet</a:t>
                      </a:r>
                      <a:r>
                        <a:rPr lang="en-US" sz="1000" baseline="0" dirty="0" smtClean="0">
                          <a:latin typeface="Eurostile"/>
                          <a:cs typeface="Eurostile"/>
                        </a:rPr>
                        <a:t> and exposed back portion of the </a:t>
                      </a:r>
                      <a:r>
                        <a:rPr lang="en-GB" sz="1000" baseline="0" noProof="0" dirty="0" smtClean="0">
                          <a:latin typeface="Eurostile"/>
                          <a:cs typeface="Eurostile"/>
                        </a:rPr>
                        <a:t>neighbouring</a:t>
                      </a:r>
                      <a:r>
                        <a:rPr lang="en-US" sz="1000" baseline="0" dirty="0" smtClean="0">
                          <a:latin typeface="Eurostile"/>
                          <a:cs typeface="Eurostile"/>
                        </a:rPr>
                        <a:t> carousel corner cabinet</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IKEA</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b="0" dirty="0" smtClean="0">
                          <a:latin typeface="Eurostile"/>
                          <a:cs typeface="Eurostile"/>
                        </a:rPr>
                        <a:t>PERFECT ABSTRAKT</a:t>
                      </a:r>
                      <a:endParaRPr lang="en-US" sz="1000" b="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kern="1200" dirty="0" smtClean="0">
                          <a:solidFill>
                            <a:schemeClr val="tx1"/>
                          </a:solidFill>
                          <a:latin typeface="Eurostile"/>
                          <a:ea typeface="+mn-ea"/>
                          <a:cs typeface="Eurostile"/>
                        </a:rPr>
                        <a:t>Article Number : </a:t>
                      </a:r>
                    </a:p>
                    <a:p>
                      <a:r>
                        <a:rPr lang="en-US" sz="1000" kern="1200" dirty="0" smtClean="0">
                          <a:solidFill>
                            <a:schemeClr val="tx1"/>
                          </a:solidFill>
                          <a:latin typeface="Eurostile"/>
                          <a:ea typeface="+mn-ea"/>
                          <a:cs typeface="Eurostile"/>
                        </a:rPr>
                        <a:t>602.009.25</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High gloss cream</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kern="1200" dirty="0" smtClean="0">
                          <a:solidFill>
                            <a:schemeClr val="tx1"/>
                          </a:solidFill>
                          <a:latin typeface="Eurostile"/>
                          <a:ea typeface="+mn-ea"/>
                          <a:cs typeface="Eurostile"/>
                        </a:rPr>
                        <a:t>Unit size:</a:t>
                      </a:r>
                    </a:p>
                    <a:p>
                      <a:r>
                        <a:rPr lang="en-US" sz="1000" kern="1200" dirty="0" smtClean="0">
                          <a:solidFill>
                            <a:schemeClr val="tx1"/>
                          </a:solidFill>
                          <a:latin typeface="Eurostile"/>
                          <a:ea typeface="+mn-ea"/>
                          <a:cs typeface="Eurostile"/>
                        </a:rPr>
                        <a:t>Width: 914</a:t>
                      </a:r>
                    </a:p>
                    <a:p>
                      <a:r>
                        <a:rPr lang="en-US" sz="1000" kern="1200" dirty="0" smtClean="0">
                          <a:solidFill>
                            <a:schemeClr val="tx1"/>
                          </a:solidFill>
                          <a:latin typeface="Eurostile"/>
                          <a:ea typeface="+mn-ea"/>
                          <a:cs typeface="Eurostile"/>
                        </a:rPr>
                        <a:t>Height: 2438</a:t>
                      </a:r>
                    </a:p>
                    <a:p>
                      <a:r>
                        <a:rPr lang="en-US" sz="1000" kern="1200" dirty="0" smtClean="0">
                          <a:solidFill>
                            <a:schemeClr val="tx1"/>
                          </a:solidFill>
                          <a:latin typeface="Eurostile"/>
                          <a:ea typeface="+mn-ea"/>
                          <a:cs typeface="Eurostile"/>
                        </a:rPr>
                        <a:t>Thickness: 16</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latin typeface="Eurostile"/>
                          <a:cs typeface="Eurostile"/>
                        </a:rPr>
                        <a:t>Product</a:t>
                      </a:r>
                      <a:r>
                        <a:rPr lang="en-US" sz="1000" baseline="0" dirty="0" smtClean="0">
                          <a:latin typeface="Eurostile"/>
                          <a:cs typeface="Eurostile"/>
                        </a:rPr>
                        <a:t> info:</a:t>
                      </a:r>
                    </a:p>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latin typeface="Eurostile"/>
                          <a:cs typeface="Eurostile"/>
                          <a:hlinkClick r:id="rId3"/>
                        </a:rPr>
                        <a:t>http://www.ikea.com/ca/en/catalog/products/60200925/</a:t>
                      </a:r>
                    </a:p>
                    <a:p>
                      <a:pPr marL="0" marR="0" indent="0" algn="l" defTabSz="608918" rtl="0" eaLnBrk="1" fontAlgn="auto" latinLnBrk="0" hangingPunct="1">
                        <a:lnSpc>
                          <a:spcPct val="100000"/>
                        </a:lnSpc>
                        <a:spcBef>
                          <a:spcPts val="0"/>
                        </a:spcBef>
                        <a:spcAft>
                          <a:spcPts val="0"/>
                        </a:spcAft>
                        <a:buClrTx/>
                        <a:buSzTx/>
                        <a:buFontTx/>
                        <a:buNone/>
                        <a:tabLst/>
                        <a:defRPr/>
                      </a:pPr>
                      <a:endParaRPr lang="en-US" sz="1000" baseline="0" dirty="0" smtClean="0">
                        <a:latin typeface="Eurostile"/>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1000" baseline="0" dirty="0" smtClean="0">
                          <a:latin typeface="Eurostile"/>
                          <a:cs typeface="Eurostile"/>
                        </a:rPr>
                        <a:t>To be cut to exact size. Estimated dimensions for this panel are 770H x 1060W. However, please take exact measurements on the spot before cutting and after all base cabinets and countertops have been installed. This cover panel is designated to cover the exposed back side of the oven cabinet together with the exposed portion of the </a:t>
                      </a:r>
                      <a:r>
                        <a:rPr lang="en-GB" sz="1000" baseline="0" noProof="0" dirty="0" smtClean="0">
                          <a:latin typeface="Eurostile"/>
                          <a:cs typeface="Eurostile"/>
                        </a:rPr>
                        <a:t>neighbouring</a:t>
                      </a:r>
                      <a:r>
                        <a:rPr lang="en-US" sz="1000" baseline="0" dirty="0" smtClean="0">
                          <a:latin typeface="Eurostile"/>
                          <a:cs typeface="Eurostile"/>
                        </a:rPr>
                        <a:t> carousel cabinet for a seamless look. </a:t>
                      </a:r>
                      <a:endParaRPr lang="en-US" sz="1000" dirty="0" smtClean="0">
                        <a:latin typeface="Eurostile"/>
                        <a:cs typeface="Eurostile"/>
                        <a:hlinkClick r:id="rId3"/>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17264">
                <a:tc>
                  <a:txBody>
                    <a:bodyPr/>
                    <a:lstStyle/>
                    <a:p>
                      <a:pPr algn="l">
                        <a:spcAft>
                          <a:spcPts val="0"/>
                        </a:spcAft>
                      </a:pPr>
                      <a:r>
                        <a:rPr lang="en-US" sz="1000" dirty="0" smtClean="0">
                          <a:effectLst/>
                          <a:latin typeface="Eurostile"/>
                          <a:ea typeface="ＭＳ 明朝"/>
                          <a:cs typeface="Eurostile"/>
                        </a:rPr>
                        <a:t>Cover Panel – to be cut into sizes</a:t>
                      </a:r>
                      <a:r>
                        <a:rPr lang="en-US" sz="1000" baseline="0" dirty="0" smtClean="0">
                          <a:effectLst/>
                          <a:latin typeface="Eurostile"/>
                          <a:ea typeface="ＭＳ 明朝"/>
                          <a:cs typeface="Eurostile"/>
                        </a:rPr>
                        <a:t> </a:t>
                      </a:r>
                      <a:r>
                        <a:rPr lang="en-US" sz="1000" dirty="0" smtClean="0">
                          <a:effectLst/>
                          <a:latin typeface="Eurostile"/>
                          <a:ea typeface="ＭＳ 明朝"/>
                          <a:cs typeface="Eurostile"/>
                        </a:rPr>
                        <a:t>for fillers</a:t>
                      </a:r>
                      <a:endParaRPr lang="en-US" sz="10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1, for filler pieces</a:t>
                      </a:r>
                      <a:r>
                        <a:rPr lang="en-US" sz="1000" baseline="0" dirty="0" smtClean="0">
                          <a:latin typeface="Eurostile"/>
                          <a:cs typeface="Eurostile"/>
                        </a:rPr>
                        <a:t> for gaps between base cabinets</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IKEA</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b="0" dirty="0" smtClean="0">
                          <a:latin typeface="Eurostile"/>
                          <a:cs typeface="Eurostile"/>
                        </a:rPr>
                        <a:t>PERFECT ABSTRAKT</a:t>
                      </a:r>
                      <a:endParaRPr lang="en-US" sz="1000" b="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kern="1200" dirty="0" smtClean="0">
                          <a:solidFill>
                            <a:schemeClr val="tx1"/>
                          </a:solidFill>
                          <a:latin typeface="Eurostile"/>
                          <a:ea typeface="+mn-ea"/>
                          <a:cs typeface="Eurostile"/>
                        </a:rPr>
                        <a:t>Article Number : </a:t>
                      </a:r>
                    </a:p>
                    <a:p>
                      <a:r>
                        <a:rPr lang="en-US" sz="1000" kern="1200" dirty="0" smtClean="0">
                          <a:solidFill>
                            <a:schemeClr val="tx1"/>
                          </a:solidFill>
                          <a:latin typeface="Eurostile"/>
                          <a:ea typeface="+mn-ea"/>
                          <a:cs typeface="Eurostile"/>
                        </a:rPr>
                        <a:t>502.008.79</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High gloss cream</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kern="1200" dirty="0" smtClean="0">
                          <a:solidFill>
                            <a:schemeClr val="tx1"/>
                          </a:solidFill>
                          <a:latin typeface="Eurostile"/>
                          <a:ea typeface="+mn-ea"/>
                          <a:cs typeface="Eurostile"/>
                        </a:rPr>
                        <a:t>Unit size:</a:t>
                      </a:r>
                    </a:p>
                    <a:p>
                      <a:r>
                        <a:rPr lang="en-US" sz="1000" kern="1200" dirty="0" smtClean="0">
                          <a:solidFill>
                            <a:schemeClr val="tx1"/>
                          </a:solidFill>
                          <a:latin typeface="Eurostile"/>
                          <a:ea typeface="+mn-ea"/>
                          <a:cs typeface="Eurostile"/>
                        </a:rPr>
                        <a:t>Width: 626</a:t>
                      </a:r>
                    </a:p>
                    <a:p>
                      <a:r>
                        <a:rPr lang="en-US" sz="1000" kern="1200" dirty="0" smtClean="0">
                          <a:solidFill>
                            <a:schemeClr val="tx1"/>
                          </a:solidFill>
                          <a:latin typeface="Eurostile"/>
                          <a:ea typeface="+mn-ea"/>
                          <a:cs typeface="Eurostile"/>
                        </a:rPr>
                        <a:t>Height: 771</a:t>
                      </a:r>
                    </a:p>
                    <a:p>
                      <a:r>
                        <a:rPr lang="en-US" sz="1000" kern="1200" dirty="0" smtClean="0">
                          <a:solidFill>
                            <a:schemeClr val="tx1"/>
                          </a:solidFill>
                          <a:latin typeface="Eurostile"/>
                          <a:ea typeface="+mn-ea"/>
                          <a:cs typeface="Eurostile"/>
                        </a:rPr>
                        <a:t>Thickness: 14</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latin typeface="Eurostile"/>
                          <a:cs typeface="Eurostile"/>
                        </a:rPr>
                        <a:t>Product</a:t>
                      </a:r>
                      <a:r>
                        <a:rPr lang="en-US" sz="1000" baseline="0" dirty="0" smtClean="0">
                          <a:latin typeface="Eurostile"/>
                          <a:cs typeface="Eurostile"/>
                        </a:rPr>
                        <a:t> info:</a:t>
                      </a:r>
                      <a:endParaRPr lang="en-US" sz="1000" dirty="0" smtClean="0">
                        <a:latin typeface="Eurostile"/>
                        <a:cs typeface="Eurostile"/>
                        <a:hlinkClick r:id="rId3"/>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latin typeface="Eurostile"/>
                          <a:cs typeface="Eurostile"/>
                          <a:hlinkClick r:id="rId4"/>
                        </a:rPr>
                        <a:t>http://www.ikea.com/ca/en/catalog/products/50200879/</a:t>
                      </a:r>
                      <a:r>
                        <a:rPr lang="en-US" sz="1000" dirty="0" smtClean="0">
                          <a:latin typeface="Eurostile"/>
                          <a:cs typeface="Eurostile"/>
                        </a:rPr>
                        <a:t> </a:t>
                      </a:r>
                    </a:p>
                    <a:p>
                      <a:pPr marL="0" marR="0" indent="0" algn="l" defTabSz="608918" rtl="0" eaLnBrk="1" fontAlgn="auto" latinLnBrk="0" hangingPunct="1">
                        <a:lnSpc>
                          <a:spcPct val="100000"/>
                        </a:lnSpc>
                        <a:spcBef>
                          <a:spcPts val="0"/>
                        </a:spcBef>
                        <a:spcAft>
                          <a:spcPts val="0"/>
                        </a:spcAft>
                        <a:buClrTx/>
                        <a:buSzTx/>
                        <a:buFontTx/>
                        <a:buNone/>
                        <a:tabLst/>
                        <a:defRPr/>
                      </a:pPr>
                      <a:endParaRPr lang="en-US" sz="1000" dirty="0" smtClean="0">
                        <a:latin typeface="Eurostile"/>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latin typeface="Eurostile"/>
                          <a:cs typeface="Eurostile"/>
                        </a:rPr>
                        <a:t>To be cut into precise</a:t>
                      </a:r>
                      <a:r>
                        <a:rPr lang="en-US" sz="1000" baseline="0" dirty="0" smtClean="0">
                          <a:latin typeface="Eurostile"/>
                          <a:cs typeface="Eurostile"/>
                        </a:rPr>
                        <a:t> sizes for any gaps between base cabinets.</a:t>
                      </a:r>
                      <a:endParaRPr lang="en-US" sz="1000" dirty="0" smtClean="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8" name="TextBox 7"/>
          <p:cNvSpPr txBox="1"/>
          <p:nvPr/>
        </p:nvSpPr>
        <p:spPr>
          <a:xfrm>
            <a:off x="535867" y="7179468"/>
            <a:ext cx="8787359" cy="261610"/>
          </a:xfrm>
          <a:prstGeom prst="rect">
            <a:avLst/>
          </a:prstGeom>
          <a:noFill/>
        </p:spPr>
        <p:txBody>
          <a:bodyPr wrap="square" rtlCol="0">
            <a:spAutoFit/>
          </a:bodyPr>
          <a:lstStyle/>
          <a:p>
            <a:r>
              <a:rPr lang="en-US" sz="1100" dirty="0" smtClean="0">
                <a:latin typeface="Eurostile"/>
                <a:cs typeface="Eurostile"/>
              </a:rPr>
              <a:t>Note: All </a:t>
            </a:r>
            <a:r>
              <a:rPr lang="en-US" sz="1100" u="sng" dirty="0" smtClean="0">
                <a:latin typeface="Eurostile"/>
                <a:cs typeface="Eurostile"/>
              </a:rPr>
              <a:t>wall cabinets</a:t>
            </a:r>
            <a:r>
              <a:rPr lang="en-US" sz="1100" dirty="0" smtClean="0">
                <a:latin typeface="Eurostile"/>
                <a:cs typeface="Eurostile"/>
              </a:rPr>
              <a:t> are to </a:t>
            </a:r>
            <a:r>
              <a:rPr lang="en-US" sz="1100" dirty="0">
                <a:latin typeface="Eurostile"/>
                <a:cs typeface="Eurostile"/>
              </a:rPr>
              <a:t>be installed </a:t>
            </a:r>
            <a:r>
              <a:rPr lang="en-US" sz="1100" dirty="0" smtClean="0">
                <a:latin typeface="Eurostile"/>
                <a:cs typeface="Eurostile"/>
              </a:rPr>
              <a:t>without any side panels, i.e. the white frame sides are preserved to flow into the white walls.</a:t>
            </a:r>
            <a:endParaRPr lang="en-US" sz="1100" dirty="0">
              <a:latin typeface="Eurostile"/>
              <a:cs typeface="Eurostile"/>
            </a:endParaRPr>
          </a:p>
        </p:txBody>
      </p:sp>
    </p:spTree>
    <p:extLst>
      <p:ext uri="{BB962C8B-B14F-4D97-AF65-F5344CB8AC3E}">
        <p14:creationId xmlns:p14="http://schemas.microsoft.com/office/powerpoint/2010/main" val="400461526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CADL03/6207, HND Stage 1, Final Project</a:t>
            </a:r>
            <a:endParaRPr lang="en-US"/>
          </a:p>
        </p:txBody>
      </p:sp>
      <p:sp>
        <p:nvSpPr>
          <p:cNvPr id="5" name="Slide Number Placeholder 4"/>
          <p:cNvSpPr>
            <a:spLocks noGrp="1"/>
          </p:cNvSpPr>
          <p:nvPr>
            <p:ph type="sldNum" sz="quarter" idx="12"/>
          </p:nvPr>
        </p:nvSpPr>
        <p:spPr/>
        <p:txBody>
          <a:bodyPr/>
          <a:lstStyle/>
          <a:p>
            <a:fld id="{A3FA7095-699E-9748-A2EB-6882671471C9}" type="slidenum">
              <a:rPr lang="en-US" smtClean="0"/>
              <a:t>7</a:t>
            </a:fld>
            <a:endParaRPr lang="en-US" dirty="0"/>
          </a:p>
        </p:txBody>
      </p:sp>
      <p:sp>
        <p:nvSpPr>
          <p:cNvPr id="2" name="TextBox 1"/>
          <p:cNvSpPr txBox="1"/>
          <p:nvPr/>
        </p:nvSpPr>
        <p:spPr>
          <a:xfrm>
            <a:off x="4371110" y="369219"/>
            <a:ext cx="184666" cy="461665"/>
          </a:xfrm>
          <a:prstGeom prst="rect">
            <a:avLst/>
          </a:prstGeom>
          <a:noFill/>
        </p:spPr>
        <p:txBody>
          <a:bodyPr wrap="none" rtlCol="0">
            <a:spAutoFit/>
          </a:bodyPr>
          <a:lstStyle/>
          <a:p>
            <a:endParaRPr lang="en-US" dirty="0"/>
          </a:p>
        </p:txBody>
      </p:sp>
      <p:cxnSp>
        <p:nvCxnSpPr>
          <p:cNvPr id="13" name="Straight Connector 12"/>
          <p:cNvCxnSpPr/>
          <p:nvPr/>
        </p:nvCxnSpPr>
        <p:spPr>
          <a:xfrm flipV="1">
            <a:off x="59068" y="1288242"/>
            <a:ext cx="12046394" cy="1"/>
          </a:xfrm>
          <a:prstGeom prst="line">
            <a:avLst/>
          </a:prstGeom>
          <a:ln w="38100" cmpd="dbl">
            <a:solidFill>
              <a:schemeClr val="tx1"/>
            </a:solidFill>
          </a:ln>
        </p:spPr>
        <p:style>
          <a:lnRef idx="2">
            <a:schemeClr val="accent1"/>
          </a:lnRef>
          <a:fillRef idx="0">
            <a:schemeClr val="accent1"/>
          </a:fillRef>
          <a:effectRef idx="1">
            <a:schemeClr val="accent1"/>
          </a:effectRef>
          <a:fontRef idx="minor">
            <a:schemeClr val="tx1"/>
          </a:fontRef>
        </p:style>
      </p:cxnSp>
      <p:graphicFrame>
        <p:nvGraphicFramePr>
          <p:cNvPr id="21" name="Table 20"/>
          <p:cNvGraphicFramePr>
            <a:graphicFrameLocks noGrp="1"/>
          </p:cNvGraphicFramePr>
          <p:nvPr>
            <p:extLst>
              <p:ext uri="{D42A27DB-BD31-4B8C-83A1-F6EECF244321}">
                <p14:modId xmlns:p14="http://schemas.microsoft.com/office/powerpoint/2010/main" val="2379881961"/>
              </p:ext>
            </p:extLst>
          </p:nvPr>
        </p:nvGraphicFramePr>
        <p:xfrm>
          <a:off x="458241" y="1979608"/>
          <a:ext cx="11386626" cy="6635233"/>
        </p:xfrm>
        <a:graphic>
          <a:graphicData uri="http://schemas.openxmlformats.org/drawingml/2006/table">
            <a:tbl>
              <a:tblPr firstRow="1" bandRow="1">
                <a:tableStyleId>{2D5ABB26-0587-4C30-8999-92F81FD0307C}</a:tableStyleId>
              </a:tblPr>
              <a:tblGrid>
                <a:gridCol w="545059"/>
                <a:gridCol w="838200"/>
                <a:gridCol w="749300"/>
                <a:gridCol w="736600"/>
                <a:gridCol w="647700"/>
                <a:gridCol w="825500"/>
                <a:gridCol w="787400"/>
                <a:gridCol w="1083733"/>
                <a:gridCol w="1253067"/>
                <a:gridCol w="3920067"/>
              </a:tblGrid>
              <a:tr h="365056">
                <a:tc gridSpan="10">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200" b="1" u="sng" dirty="0" smtClean="0">
                          <a:effectLst/>
                          <a:latin typeface="Eurostile"/>
                          <a:ea typeface="ＭＳ 明朝"/>
                          <a:cs typeface="Eurostile"/>
                        </a:rPr>
                        <a:t>PRODUCT DETAILS</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marL="0" marR="0" indent="0" algn="l" defTabSz="608918" rtl="0" eaLnBrk="1" fontAlgn="auto" latinLnBrk="0" hangingPunct="1">
                        <a:lnSpc>
                          <a:spcPct val="100000"/>
                        </a:lnSpc>
                        <a:spcBef>
                          <a:spcPts val="0"/>
                        </a:spcBef>
                        <a:spcAft>
                          <a:spcPts val="0"/>
                        </a:spcAft>
                        <a:buClrTx/>
                        <a:buSzTx/>
                        <a:buFontTx/>
                        <a:buNone/>
                        <a:tabLst/>
                        <a:defRPr/>
                      </a:pPr>
                      <a:endParaRPr lang="en-US" sz="1200" b="1" u="sng"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r>
              <a:tr h="212278">
                <a:tc rowSpan="2">
                  <a:txBody>
                    <a:bodyPr/>
                    <a:lstStyle/>
                    <a:p>
                      <a:pPr algn="l">
                        <a:spcAft>
                          <a:spcPts val="0"/>
                        </a:spcAft>
                      </a:pPr>
                      <a:r>
                        <a:rPr lang="en-US" sz="1050" b="1" dirty="0" smtClean="0">
                          <a:effectLst/>
                          <a:latin typeface="Eurostile"/>
                          <a:ea typeface="ＭＳ 明朝"/>
                          <a:cs typeface="Eurostile"/>
                        </a:rPr>
                        <a:t>Ref ID within room</a:t>
                      </a:r>
                      <a:endParaRPr lang="en-US" sz="105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rowSpan="2">
                  <a:txBody>
                    <a:bodyPr/>
                    <a:lstStyle/>
                    <a:p>
                      <a:pPr algn="l">
                        <a:spcAft>
                          <a:spcPts val="0"/>
                        </a:spcAft>
                      </a:pPr>
                      <a:r>
                        <a:rPr lang="en-US" sz="1050" b="1" baseline="0" dirty="0" smtClean="0">
                          <a:effectLst/>
                          <a:latin typeface="Eurostile"/>
                          <a:ea typeface="ＭＳ 明朝"/>
                          <a:cs typeface="Eurostile"/>
                        </a:rPr>
                        <a:t>TYPE</a:t>
                      </a:r>
                      <a:endParaRPr lang="en-US" sz="105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rowSpan="2">
                  <a:txBody>
                    <a:bodyPr/>
                    <a:lstStyle/>
                    <a:p>
                      <a:pPr algn="l">
                        <a:spcAft>
                          <a:spcPts val="0"/>
                        </a:spcAft>
                      </a:pPr>
                      <a:r>
                        <a:rPr lang="en-US" sz="1000" b="1" dirty="0" smtClean="0">
                          <a:effectLst/>
                          <a:latin typeface="Eurostile"/>
                          <a:ea typeface="ＭＳ 明朝"/>
                          <a:cs typeface="Eurostile"/>
                        </a:rPr>
                        <a:t>QUANTITY</a:t>
                      </a:r>
                      <a:endParaRPr lang="en-US" sz="10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rowSpan="2">
                  <a:txBody>
                    <a:bodyPr/>
                    <a:lstStyle/>
                    <a:p>
                      <a:pPr algn="l">
                        <a:spcAft>
                          <a:spcPts val="0"/>
                        </a:spcAft>
                      </a:pPr>
                      <a:r>
                        <a:rPr lang="en-US" sz="1050" b="1" dirty="0" smtClean="0">
                          <a:effectLst/>
                          <a:latin typeface="Eurostile"/>
                          <a:ea typeface="ＭＳ 明朝"/>
                          <a:cs typeface="Eurostile"/>
                        </a:rPr>
                        <a:t>BRAND /</a:t>
                      </a:r>
                    </a:p>
                    <a:p>
                      <a:pPr algn="l">
                        <a:spcAft>
                          <a:spcPts val="0"/>
                        </a:spcAft>
                      </a:pPr>
                      <a:r>
                        <a:rPr lang="en-US" sz="1050" b="1" dirty="0" smtClean="0">
                          <a:effectLst/>
                          <a:latin typeface="Eurostile"/>
                          <a:ea typeface="ＭＳ 明朝"/>
                          <a:cs typeface="Eurostile"/>
                        </a:rPr>
                        <a:t>SUPPLIER</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rowSpan="2">
                  <a:txBody>
                    <a:bodyPr/>
                    <a:lstStyle/>
                    <a:p>
                      <a:pPr algn="l">
                        <a:spcAft>
                          <a:spcPts val="0"/>
                        </a:spcAft>
                      </a:pPr>
                      <a:r>
                        <a:rPr lang="en-US" sz="1050" b="1" dirty="0">
                          <a:effectLst/>
                          <a:latin typeface="Eurostile"/>
                          <a:ea typeface="ＭＳ 明朝"/>
                          <a:cs typeface="Eurostile"/>
                        </a:rPr>
                        <a:t>NAME</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rowSpan="2">
                  <a:txBody>
                    <a:bodyPr/>
                    <a:lstStyle/>
                    <a:p>
                      <a:pPr algn="l">
                        <a:spcAft>
                          <a:spcPts val="0"/>
                        </a:spcAft>
                      </a:pPr>
                      <a:r>
                        <a:rPr lang="en-US" sz="1050" b="1" dirty="0" smtClean="0">
                          <a:effectLst/>
                          <a:latin typeface="Eurostile"/>
                          <a:ea typeface="ＭＳ 明朝"/>
                          <a:cs typeface="Eurostile"/>
                        </a:rPr>
                        <a:t>CODE / REF</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rowSpan="2">
                  <a:txBody>
                    <a:bodyPr/>
                    <a:lstStyle/>
                    <a:p>
                      <a:pPr algn="l">
                        <a:spcAft>
                          <a:spcPts val="0"/>
                        </a:spcAft>
                      </a:pPr>
                      <a:r>
                        <a:rPr lang="en-US" sz="1050" b="1" dirty="0" smtClean="0">
                          <a:effectLst/>
                          <a:latin typeface="Eurostile"/>
                          <a:ea typeface="ＭＳ 明朝"/>
                          <a:cs typeface="Eurostile"/>
                        </a:rPr>
                        <a:t>COLOUR / FINISH</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rowSpan="2">
                  <a:txBody>
                    <a:bodyPr/>
                    <a:lstStyle/>
                    <a:p>
                      <a:pPr algn="l">
                        <a:spcAft>
                          <a:spcPts val="0"/>
                        </a:spcAft>
                      </a:pPr>
                      <a:r>
                        <a:rPr lang="en-US" sz="1050" b="1" dirty="0" smtClean="0">
                          <a:effectLst/>
                          <a:latin typeface="Eurostile"/>
                          <a:ea typeface="ＭＳ 明朝"/>
                          <a:cs typeface="Eurostile"/>
                        </a:rPr>
                        <a:t>DIMS INFO</a:t>
                      </a:r>
                      <a:r>
                        <a:rPr lang="en-US" sz="1050" b="1" baseline="0" dirty="0" smtClean="0">
                          <a:effectLst/>
                          <a:latin typeface="Eurostile"/>
                          <a:ea typeface="ＭＳ 明朝"/>
                          <a:cs typeface="Eurostile"/>
                        </a:rPr>
                        <a:t> </a:t>
                      </a:r>
                      <a:r>
                        <a:rPr lang="en-US" sz="1050" b="1" dirty="0" smtClean="0">
                          <a:effectLst/>
                          <a:latin typeface="Eurostile"/>
                          <a:ea typeface="ＭＳ 明朝"/>
                          <a:cs typeface="Eurostile"/>
                        </a:rPr>
                        <a:t>(mm)</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rowSpan="2">
                  <a:txBody>
                    <a:bodyPr/>
                    <a:lstStyle/>
                    <a:p>
                      <a:pPr algn="l">
                        <a:spcAft>
                          <a:spcPts val="0"/>
                        </a:spcAft>
                      </a:pPr>
                      <a:r>
                        <a:rPr lang="en-US" sz="1050" b="1" dirty="0" smtClean="0">
                          <a:effectLst/>
                          <a:latin typeface="Eurostile"/>
                          <a:ea typeface="ＭＳ 明朝"/>
                          <a:cs typeface="Eurostile"/>
                        </a:rPr>
                        <a:t>REFERENCE DRAWING(S)</a:t>
                      </a:r>
                      <a:r>
                        <a:rPr lang="en-US" sz="1050" b="1" baseline="0" dirty="0" smtClean="0">
                          <a:effectLst/>
                          <a:latin typeface="Eurostile"/>
                          <a:ea typeface="ＭＳ 明朝"/>
                          <a:cs typeface="Eurostile"/>
                        </a:rPr>
                        <a:t> for PLACEMENT</a:t>
                      </a:r>
                      <a:endParaRPr lang="en-US" sz="105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050" b="1" dirty="0" smtClean="0">
                          <a:effectLst/>
                          <a:latin typeface="Eurostile"/>
                          <a:ea typeface="ＭＳ 明朝"/>
                          <a:cs typeface="Eurostile"/>
                        </a:rPr>
                        <a:t>INSTALLATION</a:t>
                      </a:r>
                      <a:r>
                        <a:rPr lang="en-US" sz="1050" b="1" baseline="0" dirty="0" smtClean="0">
                          <a:effectLst/>
                          <a:latin typeface="Eurostile"/>
                          <a:ea typeface="ＭＳ 明朝"/>
                          <a:cs typeface="Eurostile"/>
                        </a:rPr>
                        <a:t> NOTES and WWW LINKS</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320040">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a:spcAft>
                          <a:spcPts val="0"/>
                        </a:spcAft>
                      </a:pPr>
                      <a:r>
                        <a:rPr lang="en-US" sz="1050" i="1" dirty="0" smtClean="0">
                          <a:latin typeface="Eurostile"/>
                          <a:cs typeface="Eurostile"/>
                        </a:rPr>
                        <a:t>Please </a:t>
                      </a:r>
                      <a:r>
                        <a:rPr lang="en-US" sz="1050" i="1" baseline="0" dirty="0" smtClean="0">
                          <a:latin typeface="Eurostile"/>
                          <a:cs typeface="Eurostile"/>
                        </a:rPr>
                        <a:t>install according to the product manual that accompanies each product.</a:t>
                      </a:r>
                      <a:endParaRPr lang="en-US" sz="1050" i="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706730">
                <a:tc>
                  <a:txBody>
                    <a:bodyPr/>
                    <a:lstStyle/>
                    <a:p>
                      <a:pPr algn="l">
                        <a:spcAft>
                          <a:spcPts val="0"/>
                        </a:spcAft>
                      </a:pPr>
                      <a:r>
                        <a:rPr lang="en-US" sz="1050" dirty="0" smtClean="0">
                          <a:effectLst/>
                          <a:latin typeface="Eurostile"/>
                          <a:ea typeface="ＭＳ 明朝"/>
                          <a:cs typeface="Eurostile"/>
                        </a:rPr>
                        <a:t>12</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050" kern="1200" dirty="0" smtClean="0">
                          <a:solidFill>
                            <a:schemeClr val="tx1"/>
                          </a:solidFill>
                          <a:effectLst/>
                          <a:latin typeface="Eurostile"/>
                          <a:ea typeface="+mn-ea"/>
                          <a:cs typeface="Eurostile"/>
                        </a:rPr>
                        <a:t>Refrigerator</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dirty="0" smtClean="0">
                          <a:latin typeface="Eurostile"/>
                          <a:cs typeface="Eurostile"/>
                        </a:rPr>
                        <a:t>1</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dirty="0" smtClean="0">
                          <a:latin typeface="Eurostile"/>
                          <a:cs typeface="Eurostile"/>
                        </a:rPr>
                        <a:t>IKEA</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b="0" kern="1200" dirty="0" smtClean="0">
                          <a:solidFill>
                            <a:schemeClr val="tx1"/>
                          </a:solidFill>
                          <a:latin typeface="Eurostile"/>
                          <a:ea typeface="+mn-ea"/>
                          <a:cs typeface="Eurostile"/>
                        </a:rPr>
                        <a:t>DÅTID</a:t>
                      </a:r>
                      <a:endParaRPr lang="en-US" sz="1050" b="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900" kern="1200" dirty="0" smtClean="0">
                          <a:solidFill>
                            <a:schemeClr val="tx1"/>
                          </a:solidFill>
                          <a:latin typeface="Eurostile"/>
                          <a:ea typeface="+mn-ea"/>
                          <a:cs typeface="Eurostile"/>
                        </a:rPr>
                        <a:t>Article Number : </a:t>
                      </a:r>
                    </a:p>
                    <a:p>
                      <a:r>
                        <a:rPr lang="en-US" sz="900" kern="1200" dirty="0" smtClean="0">
                          <a:solidFill>
                            <a:schemeClr val="tx1"/>
                          </a:solidFill>
                          <a:latin typeface="Eurostile"/>
                          <a:ea typeface="+mn-ea"/>
                          <a:cs typeface="Eurostile"/>
                        </a:rPr>
                        <a:t>502.038.73</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dirty="0" smtClean="0">
                          <a:latin typeface="Eurostile"/>
                          <a:cs typeface="Eurostile"/>
                        </a:rPr>
                        <a:t>Stainless Steel</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kern="1200" dirty="0" smtClean="0">
                          <a:solidFill>
                            <a:schemeClr val="tx1"/>
                          </a:solidFill>
                          <a:latin typeface="Eurostile"/>
                          <a:ea typeface="+mn-ea"/>
                          <a:cs typeface="Eurostile"/>
                        </a:rPr>
                        <a:t>Width: 900</a:t>
                      </a:r>
                    </a:p>
                    <a:p>
                      <a:r>
                        <a:rPr lang="en-US" sz="1050" kern="1200" dirty="0" smtClean="0">
                          <a:solidFill>
                            <a:schemeClr val="tx1"/>
                          </a:solidFill>
                          <a:latin typeface="Eurostile"/>
                          <a:ea typeface="+mn-ea"/>
                          <a:cs typeface="Eurostile"/>
                        </a:rPr>
                        <a:t>Depth: 710</a:t>
                      </a:r>
                    </a:p>
                    <a:p>
                      <a:r>
                        <a:rPr lang="en-US" sz="1050" kern="1200" dirty="0" smtClean="0">
                          <a:solidFill>
                            <a:schemeClr val="tx1"/>
                          </a:solidFill>
                          <a:latin typeface="Eurostile"/>
                          <a:ea typeface="+mn-ea"/>
                          <a:cs typeface="Eurostile"/>
                        </a:rPr>
                        <a:t>Height:</a:t>
                      </a:r>
                      <a:r>
                        <a:rPr lang="en-US" sz="1050" kern="1200" baseline="0" dirty="0" smtClean="0">
                          <a:solidFill>
                            <a:schemeClr val="tx1"/>
                          </a:solidFill>
                          <a:latin typeface="Eurostile"/>
                          <a:ea typeface="+mn-ea"/>
                          <a:cs typeface="Eurostile"/>
                        </a:rPr>
                        <a:t> </a:t>
                      </a:r>
                      <a:r>
                        <a:rPr lang="en-US" sz="1050" kern="1200" dirty="0" smtClean="0">
                          <a:solidFill>
                            <a:schemeClr val="tx1"/>
                          </a:solidFill>
                          <a:latin typeface="Eurostile"/>
                          <a:ea typeface="+mn-ea"/>
                          <a:cs typeface="Eurostile"/>
                        </a:rPr>
                        <a:t>1745</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50" dirty="0" smtClean="0">
                          <a:latin typeface="Eurostile"/>
                          <a:cs typeface="Eurostile"/>
                        </a:rPr>
                        <a:t>(D11) Kitchen Elevation K1,</a:t>
                      </a:r>
                    </a:p>
                    <a:p>
                      <a:pPr marL="0" marR="0" indent="0" algn="l" defTabSz="608918" rtl="0" eaLnBrk="1" fontAlgn="auto" latinLnBrk="0" hangingPunct="1">
                        <a:lnSpc>
                          <a:spcPct val="100000"/>
                        </a:lnSpc>
                        <a:spcBef>
                          <a:spcPts val="0"/>
                        </a:spcBef>
                        <a:spcAft>
                          <a:spcPts val="0"/>
                        </a:spcAft>
                        <a:buClrTx/>
                        <a:buSzTx/>
                        <a:buFontTx/>
                        <a:buNone/>
                        <a:tabLst/>
                        <a:defRPr/>
                      </a:pPr>
                      <a:r>
                        <a:rPr lang="en-US" sz="1050" baseline="0" dirty="0" smtClean="0">
                          <a:latin typeface="Eurostile"/>
                          <a:cs typeface="Eurostile"/>
                        </a:rPr>
                        <a:t>(D1) Furnishing Layout – Ground Floor(Kitchen)</a:t>
                      </a:r>
                      <a:endParaRPr lang="en-US" sz="1050" dirty="0" smtClean="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dirty="0" smtClean="0">
                          <a:latin typeface="Eurostile"/>
                          <a:cs typeface="Eurostile"/>
                        </a:rPr>
                        <a:t>Product</a:t>
                      </a:r>
                      <a:r>
                        <a:rPr lang="en-US" sz="1050" baseline="0" dirty="0" smtClean="0">
                          <a:latin typeface="Eurostile"/>
                          <a:cs typeface="Eurostile"/>
                        </a:rPr>
                        <a:t> info:</a:t>
                      </a:r>
                      <a:endParaRPr lang="en-US" sz="1050" dirty="0" smtClean="0">
                        <a:latin typeface="Eurostile"/>
                        <a:cs typeface="Eurostile"/>
                      </a:endParaRPr>
                    </a:p>
                    <a:p>
                      <a:r>
                        <a:rPr lang="en-US" sz="1050" dirty="0" smtClean="0">
                          <a:latin typeface="Eurostile"/>
                          <a:cs typeface="Eurostile"/>
                          <a:hlinkClick r:id="rId3"/>
                        </a:rPr>
                        <a:t>http://www.ikea.com/ca/en/catalog/products/50203873/</a:t>
                      </a:r>
                      <a:r>
                        <a:rPr lang="en-US" sz="1050" dirty="0" smtClean="0">
                          <a:latin typeface="Eurostile"/>
                          <a:cs typeface="Eurostile"/>
                        </a:rPr>
                        <a:t> </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482588">
                <a:tc>
                  <a:txBody>
                    <a:bodyPr/>
                    <a:lstStyle/>
                    <a:p>
                      <a:pPr algn="l">
                        <a:spcAft>
                          <a:spcPts val="0"/>
                        </a:spcAft>
                      </a:pPr>
                      <a:r>
                        <a:rPr lang="en-US" sz="1050" dirty="0" smtClean="0">
                          <a:effectLst/>
                          <a:latin typeface="Eurostile"/>
                          <a:ea typeface="ＭＳ 明朝"/>
                          <a:cs typeface="Eurostile"/>
                        </a:rPr>
                        <a:t>13</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50" kern="1200" dirty="0" smtClean="0">
                          <a:solidFill>
                            <a:schemeClr val="tx1"/>
                          </a:solidFill>
                          <a:latin typeface="Eurostile"/>
                          <a:ea typeface="+mn-ea"/>
                          <a:cs typeface="Eurostile"/>
                        </a:rPr>
                        <a:t>Integrated</a:t>
                      </a:r>
                      <a:r>
                        <a:rPr lang="en-US" sz="1050" kern="1200" baseline="0" dirty="0" smtClean="0">
                          <a:solidFill>
                            <a:schemeClr val="tx1"/>
                          </a:solidFill>
                          <a:latin typeface="Eurostile"/>
                          <a:ea typeface="+mn-ea"/>
                          <a:cs typeface="Eurostile"/>
                        </a:rPr>
                        <a:t> </a:t>
                      </a:r>
                      <a:r>
                        <a:rPr lang="en-US" sz="1050" kern="1200" dirty="0" smtClean="0">
                          <a:solidFill>
                            <a:schemeClr val="tx1"/>
                          </a:solidFill>
                          <a:latin typeface="Eurostile"/>
                          <a:ea typeface="+mn-ea"/>
                          <a:cs typeface="Eurostile"/>
                        </a:rPr>
                        <a:t>Dishwasher</a:t>
                      </a:r>
                      <a:endParaRPr lang="en-US" sz="105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dirty="0" smtClean="0">
                          <a:latin typeface="Eurostile"/>
                          <a:cs typeface="Eurostile"/>
                        </a:rPr>
                        <a:t>1</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dirty="0" smtClean="0">
                          <a:latin typeface="Eurostile"/>
                          <a:cs typeface="Eurostile"/>
                        </a:rPr>
                        <a:t>IKEA</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dirty="0" smtClean="0">
                          <a:latin typeface="Eurostile"/>
                          <a:cs typeface="Eurostile"/>
                        </a:rPr>
                        <a:t>RENLIG</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900" kern="1200" dirty="0" smtClean="0">
                          <a:solidFill>
                            <a:schemeClr val="tx1"/>
                          </a:solidFill>
                          <a:latin typeface="Eurostile"/>
                          <a:ea typeface="+mn-ea"/>
                          <a:cs typeface="Eurostile"/>
                        </a:rPr>
                        <a:t>Article Number : </a:t>
                      </a:r>
                    </a:p>
                    <a:p>
                      <a:r>
                        <a:rPr lang="en-US" sz="900" kern="1200" dirty="0" smtClean="0">
                          <a:solidFill>
                            <a:schemeClr val="tx1"/>
                          </a:solidFill>
                          <a:latin typeface="Eurostile"/>
                          <a:ea typeface="+mn-ea"/>
                          <a:cs typeface="Eurostile"/>
                        </a:rPr>
                        <a:t>601.423.70</a:t>
                      </a:r>
                    </a:p>
                    <a:p>
                      <a:r>
                        <a:rPr lang="en-US" sz="900" kern="1200" dirty="0" smtClean="0">
                          <a:solidFill>
                            <a:schemeClr val="tx1"/>
                          </a:solidFill>
                          <a:latin typeface="Eurostile"/>
                          <a:ea typeface="+mn-ea"/>
                          <a:cs typeface="Eurostile"/>
                        </a:rPr>
                        <a:t> </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dirty="0" smtClean="0">
                          <a:latin typeface="Eurostile"/>
                          <a:cs typeface="Eurostile"/>
                        </a:rPr>
                        <a:t>N/A </a:t>
                      </a:r>
                    </a:p>
                    <a:p>
                      <a:r>
                        <a:rPr lang="en-US" sz="1050" dirty="0" smtClean="0">
                          <a:latin typeface="Eurostile"/>
                          <a:cs typeface="Eurostile"/>
                        </a:rPr>
                        <a:t>(front to be covered with ABSTRAKT</a:t>
                      </a:r>
                      <a:r>
                        <a:rPr lang="en-US" sz="1050" baseline="0" dirty="0" smtClean="0">
                          <a:latin typeface="Eurostile"/>
                          <a:cs typeface="Eurostile"/>
                        </a:rPr>
                        <a:t> high </a:t>
                      </a:r>
                      <a:r>
                        <a:rPr lang="en-US" sz="1050" baseline="0" smtClean="0">
                          <a:latin typeface="Eurostile"/>
                          <a:cs typeface="Eurostile"/>
                        </a:rPr>
                        <a:t>gloss cream door</a:t>
                      </a:r>
                      <a:r>
                        <a:rPr lang="en-US" sz="1050" smtClean="0">
                          <a:latin typeface="Eurostile"/>
                          <a:cs typeface="Eurostile"/>
                        </a:rPr>
                        <a:t>)</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kern="1200" dirty="0" smtClean="0">
                          <a:solidFill>
                            <a:schemeClr val="tx1"/>
                          </a:solidFill>
                          <a:latin typeface="Eurostile"/>
                          <a:ea typeface="+mn-ea"/>
                          <a:cs typeface="Eurostile"/>
                        </a:rPr>
                        <a:t>Width: 610</a:t>
                      </a:r>
                    </a:p>
                    <a:p>
                      <a:r>
                        <a:rPr lang="en-US" sz="1050" kern="1200" dirty="0" smtClean="0">
                          <a:solidFill>
                            <a:schemeClr val="tx1"/>
                          </a:solidFill>
                          <a:latin typeface="Eurostile"/>
                          <a:ea typeface="+mn-ea"/>
                          <a:cs typeface="Eurostile"/>
                        </a:rPr>
                        <a:t>Depth: 632</a:t>
                      </a:r>
                    </a:p>
                    <a:p>
                      <a:r>
                        <a:rPr lang="en-US" sz="1050" kern="1200" dirty="0" smtClean="0">
                          <a:solidFill>
                            <a:schemeClr val="tx1"/>
                          </a:solidFill>
                          <a:latin typeface="Eurostile"/>
                          <a:ea typeface="+mn-ea"/>
                          <a:cs typeface="Eurostile"/>
                        </a:rPr>
                        <a:t>Height: 860</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50" dirty="0" smtClean="0">
                          <a:latin typeface="Eurostile"/>
                          <a:cs typeface="Eurostile"/>
                        </a:rPr>
                        <a:t>(D11) Kitchen Elevation K1, </a:t>
                      </a:r>
                    </a:p>
                    <a:p>
                      <a:pPr marL="0" marR="0" indent="0" algn="l" defTabSz="608918" rtl="0" eaLnBrk="1" fontAlgn="auto" latinLnBrk="0" hangingPunct="1">
                        <a:lnSpc>
                          <a:spcPct val="100000"/>
                        </a:lnSpc>
                        <a:spcBef>
                          <a:spcPts val="0"/>
                        </a:spcBef>
                        <a:spcAft>
                          <a:spcPts val="0"/>
                        </a:spcAft>
                        <a:buClrTx/>
                        <a:buSzTx/>
                        <a:buFontTx/>
                        <a:buNone/>
                        <a:tabLst/>
                        <a:defRPr/>
                      </a:pPr>
                      <a:r>
                        <a:rPr lang="en-US" sz="1050" baseline="0" dirty="0" smtClean="0">
                          <a:latin typeface="Eurostile"/>
                          <a:cs typeface="Eurostile"/>
                        </a:rPr>
                        <a:t>(D1) Furnishing Layout – Ground Floor(Kitchen)</a:t>
                      </a:r>
                      <a:endParaRPr lang="en-US" sz="1050" dirty="0" smtClean="0">
                        <a:latin typeface="Eurostile"/>
                        <a:cs typeface="Eurostile"/>
                      </a:endParaRPr>
                    </a:p>
                    <a:p>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50" dirty="0" smtClean="0">
                          <a:latin typeface="Eurostile"/>
                          <a:cs typeface="Eurostile"/>
                        </a:rPr>
                        <a:t>Product</a:t>
                      </a:r>
                      <a:r>
                        <a:rPr lang="en-US" sz="1050" baseline="0" dirty="0" smtClean="0">
                          <a:latin typeface="Eurostile"/>
                          <a:cs typeface="Eurostile"/>
                        </a:rPr>
                        <a:t> info:</a:t>
                      </a:r>
                    </a:p>
                    <a:p>
                      <a:pPr marL="0" marR="0" indent="0" algn="l" defTabSz="608918" rtl="0" eaLnBrk="1" fontAlgn="auto" latinLnBrk="0" hangingPunct="1">
                        <a:lnSpc>
                          <a:spcPct val="100000"/>
                        </a:lnSpc>
                        <a:spcBef>
                          <a:spcPts val="0"/>
                        </a:spcBef>
                        <a:spcAft>
                          <a:spcPts val="0"/>
                        </a:spcAft>
                        <a:buClrTx/>
                        <a:buSzTx/>
                        <a:buFontTx/>
                        <a:buNone/>
                        <a:tabLst/>
                        <a:defRPr/>
                      </a:pPr>
                      <a:r>
                        <a:rPr lang="en-US" sz="1050" dirty="0" smtClean="0">
                          <a:latin typeface="Eurostile"/>
                          <a:cs typeface="Eurostile"/>
                          <a:hlinkClick r:id="rId4"/>
                        </a:rPr>
                        <a:t>http://www.ikea.com/ca/en/catalog/products/60142370/</a:t>
                      </a:r>
                      <a:r>
                        <a:rPr lang="en-US" sz="1050" dirty="0" smtClean="0">
                          <a:latin typeface="Eurostile"/>
                          <a:cs typeface="Eurostile"/>
                        </a:rPr>
                        <a:t>  </a:t>
                      </a:r>
                    </a:p>
                    <a:p>
                      <a:pPr marL="0" marR="0" indent="0" algn="l" defTabSz="608918" rtl="0" eaLnBrk="1" fontAlgn="auto" latinLnBrk="0" hangingPunct="1">
                        <a:lnSpc>
                          <a:spcPct val="100000"/>
                        </a:lnSpc>
                        <a:spcBef>
                          <a:spcPts val="0"/>
                        </a:spcBef>
                        <a:spcAft>
                          <a:spcPts val="0"/>
                        </a:spcAft>
                        <a:buClrTx/>
                        <a:buSzTx/>
                        <a:buFontTx/>
                        <a:buNone/>
                        <a:tabLst/>
                        <a:defRPr/>
                      </a:pPr>
                      <a:r>
                        <a:rPr lang="en-US" sz="1050" dirty="0" smtClean="0">
                          <a:latin typeface="Eurostile"/>
                          <a:cs typeface="Eurostile"/>
                        </a:rPr>
                        <a:t>Please note that the product is shown</a:t>
                      </a:r>
                      <a:r>
                        <a:rPr lang="en-US" sz="1050" baseline="0" dirty="0" smtClean="0">
                          <a:latin typeface="Eurostile"/>
                          <a:cs typeface="Eurostile"/>
                        </a:rPr>
                        <a:t> with a black door at this link.</a:t>
                      </a:r>
                    </a:p>
                    <a:p>
                      <a:pPr marL="0" marR="0" indent="0" algn="l" defTabSz="608918" rtl="0" eaLnBrk="1" fontAlgn="auto" latinLnBrk="0" hangingPunct="1">
                        <a:lnSpc>
                          <a:spcPct val="100000"/>
                        </a:lnSpc>
                        <a:spcBef>
                          <a:spcPts val="0"/>
                        </a:spcBef>
                        <a:spcAft>
                          <a:spcPts val="0"/>
                        </a:spcAft>
                        <a:buClrTx/>
                        <a:buSzTx/>
                        <a:buFontTx/>
                        <a:buNone/>
                        <a:tabLst/>
                        <a:defRPr/>
                      </a:pPr>
                      <a:endParaRPr lang="en-US" sz="1050" baseline="0" dirty="0" smtClean="0">
                        <a:latin typeface="Eurostile"/>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1050" baseline="0" dirty="0" smtClean="0">
                          <a:latin typeface="Eurostile"/>
                          <a:cs typeface="Eurostile"/>
                        </a:rPr>
                        <a:t>For this kitchen the door will be in ABSTRAKT high gloss cream. For door details:</a:t>
                      </a:r>
                    </a:p>
                    <a:p>
                      <a:pPr marL="0" marR="0" indent="0" algn="l" defTabSz="608918" rtl="0" eaLnBrk="1" fontAlgn="auto" latinLnBrk="0" hangingPunct="1">
                        <a:lnSpc>
                          <a:spcPct val="100000"/>
                        </a:lnSpc>
                        <a:spcBef>
                          <a:spcPts val="0"/>
                        </a:spcBef>
                        <a:spcAft>
                          <a:spcPts val="0"/>
                        </a:spcAft>
                        <a:buClrTx/>
                        <a:buSzTx/>
                        <a:buFontTx/>
                        <a:buNone/>
                        <a:tabLst/>
                        <a:defRPr/>
                      </a:pPr>
                      <a:r>
                        <a:rPr lang="en-US" sz="1050" dirty="0" smtClean="0">
                          <a:latin typeface="Eurostile"/>
                          <a:cs typeface="Eurostile"/>
                          <a:hlinkClick r:id="rId5"/>
                        </a:rPr>
                        <a:t>http://www.ikea.com/ca/en/catalog/products/90200858/?query=902.008.58</a:t>
                      </a:r>
                      <a:r>
                        <a:rPr lang="en-US" sz="1050" dirty="0" smtClean="0">
                          <a:latin typeface="Eurostile"/>
                          <a:cs typeface="Eurostile"/>
                        </a:rPr>
                        <a:t> </a:t>
                      </a:r>
                    </a:p>
                    <a:p>
                      <a:pPr marL="0" marR="0" indent="0" algn="l" defTabSz="608918" rtl="0" eaLnBrk="1" fontAlgn="auto" latinLnBrk="0" hangingPunct="1">
                        <a:lnSpc>
                          <a:spcPct val="100000"/>
                        </a:lnSpc>
                        <a:spcBef>
                          <a:spcPts val="0"/>
                        </a:spcBef>
                        <a:spcAft>
                          <a:spcPts val="0"/>
                        </a:spcAft>
                        <a:buClrTx/>
                        <a:buSzTx/>
                        <a:buFontTx/>
                        <a:buNone/>
                        <a:tabLst/>
                        <a:defRPr/>
                      </a:pPr>
                      <a:r>
                        <a:rPr lang="en-US" sz="1050" dirty="0" smtClean="0">
                          <a:latin typeface="Eurostile"/>
                          <a:cs typeface="Eurostile"/>
                        </a:rPr>
                        <a:t>The</a:t>
                      </a:r>
                      <a:r>
                        <a:rPr lang="en-US" sz="1050" baseline="0" dirty="0" smtClean="0">
                          <a:latin typeface="Eurostile"/>
                          <a:cs typeface="Eurostile"/>
                        </a:rPr>
                        <a:t> door r</a:t>
                      </a:r>
                      <a:r>
                        <a:rPr lang="en-US" sz="1050" dirty="0" smtClean="0">
                          <a:latin typeface="Eurostile"/>
                          <a:cs typeface="Eurostile"/>
                        </a:rPr>
                        <a:t>equires 1</a:t>
                      </a:r>
                      <a:r>
                        <a:rPr lang="en-US" sz="1050" baseline="0" dirty="0" smtClean="0">
                          <a:latin typeface="Eurostile"/>
                          <a:cs typeface="Eurostile"/>
                        </a:rPr>
                        <a:t> </a:t>
                      </a:r>
                      <a:r>
                        <a:rPr lang="en-US" sz="1050" dirty="0" smtClean="0">
                          <a:latin typeface="Eurostile"/>
                          <a:cs typeface="Eurostile"/>
                        </a:rPr>
                        <a:t>KANSLI</a:t>
                      </a:r>
                      <a:r>
                        <a:rPr lang="en-US" sz="1050" baseline="0" dirty="0" smtClean="0">
                          <a:latin typeface="Eurostile"/>
                          <a:cs typeface="Eurostile"/>
                        </a:rPr>
                        <a:t> handle – Large (Please see Section 4).</a:t>
                      </a:r>
                    </a:p>
                    <a:p>
                      <a:pPr marL="0" marR="0" indent="0" algn="l" defTabSz="608918" rtl="0" eaLnBrk="1" fontAlgn="auto" latinLnBrk="0" hangingPunct="1">
                        <a:lnSpc>
                          <a:spcPct val="100000"/>
                        </a:lnSpc>
                        <a:spcBef>
                          <a:spcPts val="0"/>
                        </a:spcBef>
                        <a:spcAft>
                          <a:spcPts val="0"/>
                        </a:spcAft>
                        <a:buClrTx/>
                        <a:buSzTx/>
                        <a:buFontTx/>
                        <a:buNone/>
                        <a:tabLst/>
                        <a:defRPr/>
                      </a:pPr>
                      <a:r>
                        <a:rPr lang="en-US" sz="1100" kern="1200" dirty="0" smtClean="0">
                          <a:solidFill>
                            <a:schemeClr val="tx1"/>
                          </a:solidFill>
                          <a:latin typeface="Eurostile"/>
                          <a:ea typeface="+mn-ea"/>
                          <a:cs typeface="Eurostile"/>
                        </a:rPr>
                        <a:t>FIXA diffusion barrier shall be mounted above the dishwasher for added protection against moisture:</a:t>
                      </a:r>
                    </a:p>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hlinkClick r:id="rId6"/>
                        </a:rPr>
                        <a:t>http://www.ikea.com/ca/en/catalog/products/04375085/</a:t>
                      </a:r>
                      <a:r>
                        <a:rPr lang="en-US" sz="1100" dirty="0" smtClean="0">
                          <a:latin typeface="Eurostile"/>
                          <a:cs typeface="Eurostile"/>
                        </a:rPr>
                        <a:t> </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441529">
                <a:tc>
                  <a:txBody>
                    <a:bodyPr/>
                    <a:lstStyle/>
                    <a:p>
                      <a:pPr algn="l">
                        <a:spcAft>
                          <a:spcPts val="0"/>
                        </a:spcAft>
                      </a:pPr>
                      <a:r>
                        <a:rPr lang="en-US" sz="1050" dirty="0" smtClean="0">
                          <a:effectLst/>
                          <a:latin typeface="Eurostile"/>
                          <a:ea typeface="ＭＳ 明朝"/>
                          <a:cs typeface="Eurostile"/>
                        </a:rPr>
                        <a:t>14</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050" dirty="0" smtClean="0">
                          <a:effectLst/>
                          <a:latin typeface="Eurostile"/>
                          <a:ea typeface="ＭＳ 明朝"/>
                          <a:cs typeface="Eurostile"/>
                        </a:rPr>
                        <a:t>Oven</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dirty="0" smtClean="0">
                          <a:latin typeface="Eurostile"/>
                          <a:cs typeface="Eurostile"/>
                        </a:rPr>
                        <a:t>1</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dirty="0" smtClean="0">
                          <a:latin typeface="Eurostile"/>
                          <a:cs typeface="Eurostile"/>
                        </a:rPr>
                        <a:t>IKEA</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50" b="0" kern="1200" dirty="0" smtClean="0">
                          <a:solidFill>
                            <a:schemeClr val="tx1"/>
                          </a:solidFill>
                          <a:latin typeface="Eurostile"/>
                          <a:ea typeface="+mn-ea"/>
                          <a:cs typeface="Eurostile"/>
                        </a:rPr>
                        <a:t>DÅTID</a:t>
                      </a:r>
                      <a:endParaRPr lang="en-US" sz="1050" b="0" dirty="0" smtClean="0">
                        <a:latin typeface="Eurostile"/>
                        <a:cs typeface="Eurostile"/>
                      </a:endParaRPr>
                    </a:p>
                    <a:p>
                      <a:endParaRPr lang="en-US" sz="1050" b="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900" kern="1200" dirty="0" smtClean="0">
                          <a:solidFill>
                            <a:schemeClr val="tx1"/>
                          </a:solidFill>
                          <a:latin typeface="Eurostile"/>
                          <a:ea typeface="+mn-ea"/>
                          <a:cs typeface="Eurostile"/>
                        </a:rPr>
                        <a:t>Article Number : </a:t>
                      </a:r>
                    </a:p>
                    <a:p>
                      <a:r>
                        <a:rPr lang="en-US" sz="900" kern="1200" dirty="0" smtClean="0">
                          <a:solidFill>
                            <a:schemeClr val="tx1"/>
                          </a:solidFill>
                          <a:latin typeface="Eurostile"/>
                          <a:ea typeface="+mn-ea"/>
                          <a:cs typeface="Eurostile"/>
                        </a:rPr>
                        <a:t>501.822.05</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dirty="0" smtClean="0">
                          <a:latin typeface="Eurostile"/>
                          <a:cs typeface="Eurostile"/>
                        </a:rPr>
                        <a:t>Stainless steel</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kern="1200" dirty="0" smtClean="0">
                          <a:solidFill>
                            <a:schemeClr val="tx1"/>
                          </a:solidFill>
                          <a:latin typeface="Eurostile"/>
                          <a:ea typeface="+mn-ea"/>
                          <a:cs typeface="Eurostile"/>
                        </a:rPr>
                        <a:t>Width: 755</a:t>
                      </a:r>
                    </a:p>
                    <a:p>
                      <a:r>
                        <a:rPr lang="en-US" sz="1050" kern="1200" dirty="0" smtClean="0">
                          <a:solidFill>
                            <a:schemeClr val="tx1"/>
                          </a:solidFill>
                          <a:latin typeface="Eurostile"/>
                          <a:ea typeface="+mn-ea"/>
                          <a:cs typeface="Eurostile"/>
                        </a:rPr>
                        <a:t>Depth: 638</a:t>
                      </a:r>
                    </a:p>
                    <a:p>
                      <a:r>
                        <a:rPr lang="en-US" sz="1050" kern="1200" dirty="0" smtClean="0">
                          <a:solidFill>
                            <a:schemeClr val="tx1"/>
                          </a:solidFill>
                          <a:latin typeface="Eurostile"/>
                          <a:ea typeface="+mn-ea"/>
                          <a:cs typeface="Eurostile"/>
                        </a:rPr>
                        <a:t>Height: 736</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baseline="0" dirty="0" smtClean="0">
                          <a:latin typeface="Eurostile"/>
                          <a:cs typeface="Eurostile"/>
                        </a:rPr>
                        <a:t>(D1) Furnishing Layout – Ground Floor(Kitchen)</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50" dirty="0" smtClean="0">
                          <a:latin typeface="Eurostile"/>
                          <a:cs typeface="Eurostile"/>
                        </a:rPr>
                        <a:t>Product</a:t>
                      </a:r>
                      <a:r>
                        <a:rPr lang="en-US" sz="1050" baseline="0" dirty="0" smtClean="0">
                          <a:latin typeface="Eurostile"/>
                          <a:cs typeface="Eurostile"/>
                        </a:rPr>
                        <a:t> info:</a:t>
                      </a:r>
                    </a:p>
                    <a:p>
                      <a:pPr marL="0" marR="0" indent="0" algn="l" defTabSz="608918" rtl="0" eaLnBrk="1" fontAlgn="auto" latinLnBrk="0" hangingPunct="1">
                        <a:lnSpc>
                          <a:spcPct val="100000"/>
                        </a:lnSpc>
                        <a:spcBef>
                          <a:spcPts val="0"/>
                        </a:spcBef>
                        <a:spcAft>
                          <a:spcPts val="0"/>
                        </a:spcAft>
                        <a:buClrTx/>
                        <a:buSzTx/>
                        <a:buFontTx/>
                        <a:buNone/>
                        <a:tabLst/>
                        <a:defRPr/>
                      </a:pPr>
                      <a:r>
                        <a:rPr lang="en-US" sz="1050" baseline="0" dirty="0" smtClean="0">
                          <a:latin typeface="Eurostile"/>
                          <a:cs typeface="Eurostile"/>
                          <a:hlinkClick r:id="rId7"/>
                        </a:rPr>
                        <a:t>http://www.ikea.com/ca/en/catalog/products/50182205/</a:t>
                      </a:r>
                      <a:r>
                        <a:rPr lang="en-US" sz="1050" baseline="0" dirty="0" smtClean="0">
                          <a:latin typeface="Eurostile"/>
                          <a:cs typeface="Eurostile"/>
                        </a:rPr>
                        <a:t> </a:t>
                      </a:r>
                    </a:p>
                    <a:p>
                      <a:pPr marL="0" marR="0" indent="0" algn="l" defTabSz="608918" rtl="0" eaLnBrk="1" fontAlgn="auto" latinLnBrk="0" hangingPunct="1">
                        <a:lnSpc>
                          <a:spcPct val="100000"/>
                        </a:lnSpc>
                        <a:spcBef>
                          <a:spcPts val="0"/>
                        </a:spcBef>
                        <a:spcAft>
                          <a:spcPts val="0"/>
                        </a:spcAft>
                        <a:buClrTx/>
                        <a:buSzTx/>
                        <a:buFontTx/>
                        <a:buNone/>
                        <a:tabLst/>
                        <a:defRPr/>
                      </a:pPr>
                      <a:r>
                        <a:rPr lang="en-US" sz="1050" baseline="0" dirty="0" smtClean="0">
                          <a:latin typeface="Eurostile"/>
                          <a:cs typeface="Eurostile"/>
                        </a:rPr>
                        <a:t>This oven will be placed inside the Oven Base Cabinet (item ID8 in Section 2). </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441529">
                <a:tc>
                  <a:txBody>
                    <a:bodyPr/>
                    <a:lstStyle/>
                    <a:p>
                      <a:pPr algn="l">
                        <a:spcAft>
                          <a:spcPts val="0"/>
                        </a:spcAft>
                      </a:pPr>
                      <a:r>
                        <a:rPr lang="en-US" sz="1050" dirty="0" smtClean="0">
                          <a:effectLst/>
                          <a:latin typeface="Eurostile"/>
                          <a:ea typeface="ＭＳ 明朝"/>
                          <a:cs typeface="Eurostile"/>
                        </a:rPr>
                        <a:t>15</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050" dirty="0" smtClean="0">
                          <a:effectLst/>
                          <a:latin typeface="Eurostile"/>
                          <a:ea typeface="ＭＳ 明朝"/>
                          <a:cs typeface="Eurostile"/>
                        </a:rPr>
                        <a:t>Glass Ceramic Cooktop</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dirty="0" smtClean="0">
                          <a:latin typeface="Eurostile"/>
                          <a:cs typeface="Eurostile"/>
                        </a:rPr>
                        <a:t>1</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dirty="0" smtClean="0">
                          <a:latin typeface="Eurostile"/>
                          <a:cs typeface="Eurostile"/>
                        </a:rPr>
                        <a:t>IKEA</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b="0" dirty="0" smtClean="0">
                          <a:latin typeface="Eurostile"/>
                          <a:cs typeface="Eurostile"/>
                        </a:rPr>
                        <a:t>NUTID</a:t>
                      </a:r>
                      <a:endParaRPr lang="en-US" sz="1050" b="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900" kern="1200" dirty="0" smtClean="0">
                          <a:solidFill>
                            <a:schemeClr val="tx1"/>
                          </a:solidFill>
                          <a:latin typeface="Eurostile"/>
                          <a:ea typeface="+mn-ea"/>
                          <a:cs typeface="Eurostile"/>
                        </a:rPr>
                        <a:t>Article Number : </a:t>
                      </a:r>
                    </a:p>
                    <a:p>
                      <a:r>
                        <a:rPr lang="en-US" sz="900" kern="1200" dirty="0" smtClean="0">
                          <a:solidFill>
                            <a:schemeClr val="tx1"/>
                          </a:solidFill>
                          <a:latin typeface="Eurostile"/>
                          <a:ea typeface="+mn-ea"/>
                          <a:cs typeface="Eurostile"/>
                        </a:rPr>
                        <a:t>101.826.17</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dirty="0" smtClean="0">
                          <a:latin typeface="Eurostile"/>
                          <a:cs typeface="Eurostile"/>
                        </a:rPr>
                        <a:t>Black</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kern="1200" dirty="0" smtClean="0">
                          <a:solidFill>
                            <a:schemeClr val="tx1"/>
                          </a:solidFill>
                          <a:latin typeface="Eurostile"/>
                          <a:ea typeface="+mn-ea"/>
                          <a:cs typeface="Eurostile"/>
                        </a:rPr>
                        <a:t>Width: 770</a:t>
                      </a:r>
                    </a:p>
                    <a:p>
                      <a:r>
                        <a:rPr lang="en-US" sz="1050" kern="1200" dirty="0" smtClean="0">
                          <a:solidFill>
                            <a:schemeClr val="tx1"/>
                          </a:solidFill>
                          <a:latin typeface="Eurostile"/>
                          <a:ea typeface="+mn-ea"/>
                          <a:cs typeface="Eurostile"/>
                        </a:rPr>
                        <a:t>Depth: 541</a:t>
                      </a:r>
                    </a:p>
                    <a:p>
                      <a:r>
                        <a:rPr lang="en-US" sz="1050" kern="1200" dirty="0" smtClean="0">
                          <a:solidFill>
                            <a:schemeClr val="tx1"/>
                          </a:solidFill>
                          <a:latin typeface="Eurostile"/>
                          <a:ea typeface="+mn-ea"/>
                          <a:cs typeface="Eurostile"/>
                        </a:rPr>
                        <a:t>Height: 76</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50" baseline="0" dirty="0" smtClean="0">
                          <a:latin typeface="Eurostile"/>
                          <a:cs typeface="Eurostile"/>
                        </a:rPr>
                        <a:t>(D1) Furnishing Layout – Ground Floor(Kitchen)</a:t>
                      </a:r>
                      <a:endParaRPr lang="en-US" sz="1050" dirty="0" smtClean="0">
                        <a:latin typeface="Eurostile"/>
                        <a:cs typeface="Eurostile"/>
                      </a:endParaRPr>
                    </a:p>
                    <a:p>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50" dirty="0" smtClean="0">
                          <a:latin typeface="Eurostile"/>
                          <a:cs typeface="Eurostile"/>
                        </a:rPr>
                        <a:t>Product</a:t>
                      </a:r>
                      <a:r>
                        <a:rPr lang="en-US" sz="1050" baseline="0" dirty="0" smtClean="0">
                          <a:latin typeface="Eurostile"/>
                          <a:cs typeface="Eurostile"/>
                        </a:rPr>
                        <a:t> info:</a:t>
                      </a:r>
                    </a:p>
                    <a:p>
                      <a:pPr marL="0" marR="0" indent="0" algn="l" defTabSz="608918" rtl="0" eaLnBrk="1" fontAlgn="auto" latinLnBrk="0" hangingPunct="1">
                        <a:lnSpc>
                          <a:spcPct val="100000"/>
                        </a:lnSpc>
                        <a:spcBef>
                          <a:spcPts val="0"/>
                        </a:spcBef>
                        <a:spcAft>
                          <a:spcPts val="0"/>
                        </a:spcAft>
                        <a:buClrTx/>
                        <a:buSzTx/>
                        <a:buFontTx/>
                        <a:buNone/>
                        <a:tabLst/>
                        <a:defRPr/>
                      </a:pPr>
                      <a:r>
                        <a:rPr lang="en-US" sz="1050" baseline="0" dirty="0" smtClean="0">
                          <a:latin typeface="Eurostile"/>
                          <a:cs typeface="Eurostile"/>
                          <a:hlinkClick r:id="rId8"/>
                        </a:rPr>
                        <a:t>http://www.ikea.com/ca/en/catalog/products/10182617/</a:t>
                      </a:r>
                      <a:endParaRPr lang="en-US" sz="1050" baseline="0" dirty="0" smtClean="0">
                        <a:latin typeface="Eurostile"/>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1050" baseline="0" dirty="0" smtClean="0">
                          <a:latin typeface="Eurostile"/>
                          <a:cs typeface="Eurostile"/>
                        </a:rPr>
                        <a:t>The hardwired installation of this cooktop must be executed by a qualified electrician – please ensure the kitchen fitters team includes this kind of specialist.</a:t>
                      </a:r>
                    </a:p>
                    <a:p>
                      <a:pPr marL="0" marR="0" indent="0" algn="l" defTabSz="608918" rtl="0" eaLnBrk="1" fontAlgn="auto" latinLnBrk="0" hangingPunct="1">
                        <a:lnSpc>
                          <a:spcPct val="100000"/>
                        </a:lnSpc>
                        <a:spcBef>
                          <a:spcPts val="0"/>
                        </a:spcBef>
                        <a:spcAft>
                          <a:spcPts val="0"/>
                        </a:spcAft>
                        <a:buClrTx/>
                        <a:buSzTx/>
                        <a:buFontTx/>
                        <a:buNone/>
                        <a:tabLst/>
                        <a:defRPr/>
                      </a:pPr>
                      <a:r>
                        <a:rPr lang="en-US" sz="1050" baseline="0" dirty="0" smtClean="0">
                          <a:latin typeface="Eurostile"/>
                          <a:cs typeface="Eurostile"/>
                        </a:rPr>
                        <a:t>The cooktop is to be centered above the oven and its cabinet.</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441529">
                <a:tc>
                  <a:txBody>
                    <a:bodyPr/>
                    <a:lstStyle/>
                    <a:p>
                      <a:pPr algn="l">
                        <a:spcAft>
                          <a:spcPts val="0"/>
                        </a:spcAft>
                      </a:pPr>
                      <a:r>
                        <a:rPr lang="en-US" sz="1050" dirty="0" smtClean="0">
                          <a:effectLst/>
                          <a:latin typeface="Eurostile"/>
                          <a:ea typeface="ＭＳ 明朝"/>
                          <a:cs typeface="Eurostile"/>
                        </a:rPr>
                        <a:t>16</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050" dirty="0" smtClean="0">
                          <a:latin typeface="Eurostile"/>
                          <a:cs typeface="Eurostile"/>
                        </a:rPr>
                        <a:t>Free-hanging extractor hood</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dirty="0" smtClean="0">
                          <a:latin typeface="Eurostile"/>
                          <a:cs typeface="Eurostile"/>
                        </a:rPr>
                        <a:t>1</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dirty="0" smtClean="0">
                          <a:latin typeface="Eurostile"/>
                          <a:cs typeface="Eurostile"/>
                        </a:rPr>
                        <a:t>IKEA</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b="0" dirty="0" smtClean="0">
                          <a:latin typeface="Eurostile"/>
                          <a:cs typeface="Eurostile"/>
                        </a:rPr>
                        <a:t>NUTID HDN SI850 </a:t>
                      </a:r>
                      <a:endParaRPr lang="en-US" sz="1050" b="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900" kern="1200" dirty="0" smtClean="0">
                          <a:solidFill>
                            <a:schemeClr val="tx1"/>
                          </a:solidFill>
                          <a:latin typeface="Eurostile"/>
                          <a:ea typeface="+mn-ea"/>
                          <a:cs typeface="Eurostile"/>
                        </a:rPr>
                        <a:t>Article Number : </a:t>
                      </a:r>
                    </a:p>
                    <a:p>
                      <a:r>
                        <a:rPr lang="en-US" sz="900" kern="1200" dirty="0" smtClean="0">
                          <a:solidFill>
                            <a:schemeClr val="tx1"/>
                          </a:solidFill>
                          <a:latin typeface="Eurostile"/>
                          <a:ea typeface="+mn-ea"/>
                          <a:cs typeface="Eurostile"/>
                        </a:rPr>
                        <a:t>101.423.58</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50" dirty="0" smtClean="0">
                          <a:latin typeface="Eurostile"/>
                          <a:cs typeface="Eurostile"/>
                        </a:rPr>
                        <a:t>Stainless steel</a:t>
                      </a:r>
                    </a:p>
                    <a:p>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kern="1200" dirty="0" smtClean="0">
                          <a:solidFill>
                            <a:schemeClr val="tx1"/>
                          </a:solidFill>
                          <a:latin typeface="Eurostile"/>
                          <a:ea typeface="+mn-ea"/>
                          <a:cs typeface="Eurostile"/>
                        </a:rPr>
                        <a:t>Width: 762</a:t>
                      </a:r>
                    </a:p>
                    <a:p>
                      <a:r>
                        <a:rPr lang="en-US" sz="1050" kern="1200" dirty="0" smtClean="0">
                          <a:solidFill>
                            <a:schemeClr val="tx1"/>
                          </a:solidFill>
                          <a:latin typeface="Eurostile"/>
                          <a:ea typeface="+mn-ea"/>
                          <a:cs typeface="Eurostile"/>
                        </a:rPr>
                        <a:t>Depth: 400</a:t>
                      </a:r>
                    </a:p>
                    <a:p>
                      <a:r>
                        <a:rPr lang="en-US" sz="1050" kern="1200" dirty="0" smtClean="0">
                          <a:solidFill>
                            <a:schemeClr val="tx1"/>
                          </a:solidFill>
                          <a:latin typeface="Eurostile"/>
                          <a:ea typeface="+mn-ea"/>
                          <a:cs typeface="Eurostile"/>
                        </a:rPr>
                        <a:t>Min. height: 800</a:t>
                      </a:r>
                    </a:p>
                    <a:p>
                      <a:r>
                        <a:rPr lang="en-US" sz="1050" kern="1200" dirty="0" smtClean="0">
                          <a:solidFill>
                            <a:schemeClr val="tx1"/>
                          </a:solidFill>
                          <a:latin typeface="Eurostile"/>
                          <a:ea typeface="+mn-ea"/>
                          <a:cs typeface="Eurostile"/>
                        </a:rPr>
                        <a:t>Max. height: 1311</a:t>
                      </a:r>
                    </a:p>
                    <a:p>
                      <a:r>
                        <a:rPr lang="en-US" sz="1050" kern="1200" dirty="0" smtClean="0">
                          <a:solidFill>
                            <a:schemeClr val="tx1"/>
                          </a:solidFill>
                          <a:latin typeface="Eurostile"/>
                          <a:ea typeface="+mn-ea"/>
                          <a:cs typeface="Eurostile"/>
                        </a:rPr>
                        <a:t>Chimney:</a:t>
                      </a:r>
                      <a:r>
                        <a:rPr lang="en-US" sz="1050" kern="1200" baseline="0" dirty="0" smtClean="0">
                          <a:solidFill>
                            <a:schemeClr val="tx1"/>
                          </a:solidFill>
                          <a:latin typeface="Eurostile"/>
                          <a:ea typeface="+mn-ea"/>
                          <a:cs typeface="Eurostile"/>
                        </a:rPr>
                        <a:t> 279W,</a:t>
                      </a:r>
                      <a:endParaRPr lang="en-US" sz="1050" kern="1200" dirty="0" smtClean="0">
                        <a:solidFill>
                          <a:schemeClr val="tx1"/>
                        </a:solidFill>
                        <a:latin typeface="Eurostile"/>
                        <a:ea typeface="+mn-ea"/>
                        <a:cs typeface="Eurostile"/>
                      </a:endParaRPr>
                    </a:p>
                    <a:p>
                      <a:r>
                        <a:rPr lang="en-US" sz="1050" kern="1200" dirty="0" smtClean="0">
                          <a:solidFill>
                            <a:schemeClr val="tx1"/>
                          </a:solidFill>
                          <a:latin typeface="Eurostile"/>
                          <a:ea typeface="+mn-ea"/>
                          <a:cs typeface="Eurostile"/>
                        </a:rPr>
                        <a:t>279D</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50" baseline="0" dirty="0" smtClean="0">
                          <a:latin typeface="Eurostile"/>
                          <a:cs typeface="Eurostile"/>
                        </a:rPr>
                        <a:t>(D1) Furnishing Layout – Ground Floor(Kitchen)</a:t>
                      </a:r>
                      <a:endParaRPr lang="en-US" sz="1050" dirty="0" smtClean="0">
                        <a:latin typeface="Eurostile"/>
                        <a:cs typeface="Eurostile"/>
                      </a:endParaRPr>
                    </a:p>
                    <a:p>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50" dirty="0" smtClean="0">
                          <a:latin typeface="Eurostile"/>
                          <a:cs typeface="Eurostile"/>
                        </a:rPr>
                        <a:t>Product</a:t>
                      </a:r>
                      <a:r>
                        <a:rPr lang="en-US" sz="1050" baseline="0" dirty="0" smtClean="0">
                          <a:latin typeface="Eurostile"/>
                          <a:cs typeface="Eurostile"/>
                        </a:rPr>
                        <a:t> info:</a:t>
                      </a:r>
                    </a:p>
                    <a:p>
                      <a:pPr marL="0" marR="0" indent="0" algn="l" defTabSz="608918" rtl="0" eaLnBrk="1" fontAlgn="auto" latinLnBrk="0" hangingPunct="1">
                        <a:lnSpc>
                          <a:spcPct val="100000"/>
                        </a:lnSpc>
                        <a:spcBef>
                          <a:spcPts val="0"/>
                        </a:spcBef>
                        <a:spcAft>
                          <a:spcPts val="0"/>
                        </a:spcAft>
                        <a:buClrTx/>
                        <a:buSzTx/>
                        <a:buFontTx/>
                        <a:buNone/>
                        <a:tabLst/>
                        <a:defRPr/>
                      </a:pPr>
                      <a:r>
                        <a:rPr lang="en-US" sz="1050" dirty="0" smtClean="0">
                          <a:latin typeface="Eurostile"/>
                          <a:cs typeface="Eurostile"/>
                          <a:hlinkClick r:id="rId9"/>
                        </a:rPr>
                        <a:t>http://www.ikea.com/ca/en/catalog/products/10142358</a:t>
                      </a:r>
                      <a:endParaRPr lang="en-US" sz="1050" dirty="0" smtClean="0">
                        <a:latin typeface="Eurostile"/>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endParaRPr lang="en-US" sz="1050" baseline="0" dirty="0" smtClean="0">
                        <a:latin typeface="Eurostile"/>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1050" baseline="0" dirty="0" smtClean="0">
                          <a:latin typeface="Eurostile"/>
                          <a:cs typeface="Eurostile"/>
                        </a:rPr>
                        <a:t>To be installed at its minimum height of 800 mm. To be centered above the cooktop for best performance.</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6" name="TextBox 5"/>
          <p:cNvSpPr txBox="1"/>
          <p:nvPr/>
        </p:nvSpPr>
        <p:spPr>
          <a:xfrm>
            <a:off x="356637" y="1484873"/>
            <a:ext cx="5129763" cy="369332"/>
          </a:xfrm>
          <a:prstGeom prst="rect">
            <a:avLst/>
          </a:prstGeom>
          <a:noFill/>
        </p:spPr>
        <p:txBody>
          <a:bodyPr wrap="square" rtlCol="0">
            <a:spAutoFit/>
          </a:bodyPr>
          <a:lstStyle/>
          <a:p>
            <a:pPr marL="342900" indent="-342900">
              <a:buFont typeface="Wingdings" charset="2"/>
              <a:buAutoNum type="arabicPlain" startAt="6"/>
              <a:defRPr/>
            </a:pPr>
            <a:r>
              <a:rPr lang="en-US" sz="1800" b="1" dirty="0" smtClean="0">
                <a:latin typeface="Eurostile"/>
                <a:ea typeface="ＭＳ 明朝"/>
                <a:cs typeface="Eurostile"/>
              </a:rPr>
              <a:t>APPLIANCES</a:t>
            </a:r>
            <a:endParaRPr lang="en-US" sz="1800" b="1" dirty="0">
              <a:latin typeface="Eurostile"/>
              <a:ea typeface="ＭＳ 明朝"/>
              <a:cs typeface="Eurostile"/>
            </a:endParaRPr>
          </a:p>
        </p:txBody>
      </p:sp>
    </p:spTree>
    <p:extLst>
      <p:ext uri="{BB962C8B-B14F-4D97-AF65-F5344CB8AC3E}">
        <p14:creationId xmlns:p14="http://schemas.microsoft.com/office/powerpoint/2010/main" val="306492851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CADL03/6207, HND Stage 1, Final Project</a:t>
            </a:r>
            <a:endParaRPr lang="en-US"/>
          </a:p>
        </p:txBody>
      </p:sp>
      <p:sp>
        <p:nvSpPr>
          <p:cNvPr id="5" name="Slide Number Placeholder 4"/>
          <p:cNvSpPr>
            <a:spLocks noGrp="1"/>
          </p:cNvSpPr>
          <p:nvPr>
            <p:ph type="sldNum" sz="quarter" idx="12"/>
          </p:nvPr>
        </p:nvSpPr>
        <p:spPr/>
        <p:txBody>
          <a:bodyPr/>
          <a:lstStyle/>
          <a:p>
            <a:fld id="{A3FA7095-699E-9748-A2EB-6882671471C9}" type="slidenum">
              <a:rPr lang="en-US" smtClean="0"/>
              <a:t>8</a:t>
            </a:fld>
            <a:endParaRPr lang="en-US" dirty="0"/>
          </a:p>
        </p:txBody>
      </p:sp>
      <p:sp>
        <p:nvSpPr>
          <p:cNvPr id="2" name="TextBox 1"/>
          <p:cNvSpPr txBox="1"/>
          <p:nvPr/>
        </p:nvSpPr>
        <p:spPr>
          <a:xfrm>
            <a:off x="4371110" y="369219"/>
            <a:ext cx="184666" cy="461665"/>
          </a:xfrm>
          <a:prstGeom prst="rect">
            <a:avLst/>
          </a:prstGeom>
          <a:noFill/>
        </p:spPr>
        <p:txBody>
          <a:bodyPr wrap="none" rtlCol="0">
            <a:spAutoFit/>
          </a:bodyPr>
          <a:lstStyle/>
          <a:p>
            <a:endParaRPr lang="en-US" dirty="0"/>
          </a:p>
        </p:txBody>
      </p:sp>
      <p:cxnSp>
        <p:nvCxnSpPr>
          <p:cNvPr id="13" name="Straight Connector 12"/>
          <p:cNvCxnSpPr/>
          <p:nvPr/>
        </p:nvCxnSpPr>
        <p:spPr>
          <a:xfrm flipV="1">
            <a:off x="59068" y="1288242"/>
            <a:ext cx="12046394" cy="1"/>
          </a:xfrm>
          <a:prstGeom prst="line">
            <a:avLst/>
          </a:prstGeom>
          <a:ln w="38100" cmpd="dbl">
            <a:solidFill>
              <a:schemeClr val="tx1"/>
            </a:solidFill>
          </a:ln>
        </p:spPr>
        <p:style>
          <a:lnRef idx="2">
            <a:schemeClr val="accent1"/>
          </a:lnRef>
          <a:fillRef idx="0">
            <a:schemeClr val="accent1"/>
          </a:fillRef>
          <a:effectRef idx="1">
            <a:schemeClr val="accent1"/>
          </a:effectRef>
          <a:fontRef idx="minor">
            <a:schemeClr val="tx1"/>
          </a:fontRef>
        </p:style>
      </p:cxnSp>
      <p:graphicFrame>
        <p:nvGraphicFramePr>
          <p:cNvPr id="21" name="Table 20"/>
          <p:cNvGraphicFramePr>
            <a:graphicFrameLocks noGrp="1"/>
          </p:cNvGraphicFramePr>
          <p:nvPr>
            <p:extLst>
              <p:ext uri="{D42A27DB-BD31-4B8C-83A1-F6EECF244321}">
                <p14:modId xmlns:p14="http://schemas.microsoft.com/office/powerpoint/2010/main" val="4160263698"/>
              </p:ext>
            </p:extLst>
          </p:nvPr>
        </p:nvGraphicFramePr>
        <p:xfrm>
          <a:off x="424374" y="2106613"/>
          <a:ext cx="11386626" cy="4617016"/>
        </p:xfrm>
        <a:graphic>
          <a:graphicData uri="http://schemas.openxmlformats.org/drawingml/2006/table">
            <a:tbl>
              <a:tblPr firstRow="1" bandRow="1">
                <a:tableStyleId>{2D5ABB26-0587-4C30-8999-92F81FD0307C}</a:tableStyleId>
              </a:tblPr>
              <a:tblGrid>
                <a:gridCol w="566226"/>
                <a:gridCol w="546100"/>
                <a:gridCol w="762000"/>
                <a:gridCol w="850900"/>
                <a:gridCol w="952500"/>
                <a:gridCol w="952500"/>
                <a:gridCol w="749300"/>
                <a:gridCol w="1037166"/>
                <a:gridCol w="1083734"/>
                <a:gridCol w="3886200"/>
              </a:tblGrid>
              <a:tr h="365056">
                <a:tc gridSpan="10">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200" b="1" u="sng" dirty="0" smtClean="0">
                          <a:effectLst/>
                          <a:latin typeface="Eurostile"/>
                          <a:ea typeface="ＭＳ 明朝"/>
                          <a:cs typeface="Eurostile"/>
                        </a:rPr>
                        <a:t>PRODUCT DETAILS</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marL="0" marR="0" indent="0" algn="l" defTabSz="608918" rtl="0" eaLnBrk="1" fontAlgn="auto" latinLnBrk="0" hangingPunct="1">
                        <a:lnSpc>
                          <a:spcPct val="100000"/>
                        </a:lnSpc>
                        <a:spcBef>
                          <a:spcPts val="0"/>
                        </a:spcBef>
                        <a:spcAft>
                          <a:spcPts val="0"/>
                        </a:spcAft>
                        <a:buClrTx/>
                        <a:buSzTx/>
                        <a:buFontTx/>
                        <a:buNone/>
                        <a:tabLst/>
                        <a:defRPr/>
                      </a:pPr>
                      <a:endParaRPr lang="en-US" sz="1200" b="1" u="sng"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r>
              <a:tr h="320040">
                <a:tc rowSpan="2">
                  <a:txBody>
                    <a:bodyPr/>
                    <a:lstStyle/>
                    <a:p>
                      <a:pPr algn="l">
                        <a:spcAft>
                          <a:spcPts val="0"/>
                        </a:spcAft>
                      </a:pPr>
                      <a:r>
                        <a:rPr lang="en-US" sz="1050" b="1" dirty="0" smtClean="0">
                          <a:effectLst/>
                          <a:latin typeface="Eurostile"/>
                          <a:ea typeface="ＭＳ 明朝"/>
                          <a:cs typeface="Eurostile"/>
                        </a:rPr>
                        <a:t>Ref ID within room</a:t>
                      </a:r>
                      <a:endParaRPr lang="en-US" sz="105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rowSpan="2">
                  <a:txBody>
                    <a:bodyPr/>
                    <a:lstStyle/>
                    <a:p>
                      <a:pPr algn="l">
                        <a:spcAft>
                          <a:spcPts val="0"/>
                        </a:spcAft>
                      </a:pPr>
                      <a:r>
                        <a:rPr lang="en-US" sz="1050" b="1" baseline="0" dirty="0" smtClean="0">
                          <a:effectLst/>
                          <a:latin typeface="Eurostile"/>
                          <a:ea typeface="ＭＳ 明朝"/>
                          <a:cs typeface="Eurostile"/>
                        </a:rPr>
                        <a:t>TYPE</a:t>
                      </a:r>
                      <a:endParaRPr lang="en-US" sz="105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rowSpan="2">
                  <a:txBody>
                    <a:bodyPr/>
                    <a:lstStyle/>
                    <a:p>
                      <a:pPr algn="l">
                        <a:spcAft>
                          <a:spcPts val="0"/>
                        </a:spcAft>
                      </a:pPr>
                      <a:r>
                        <a:rPr lang="en-US" sz="1000" b="1" dirty="0" smtClean="0">
                          <a:effectLst/>
                          <a:latin typeface="Eurostile"/>
                          <a:ea typeface="ＭＳ 明朝"/>
                          <a:cs typeface="Eurostile"/>
                        </a:rPr>
                        <a:t>QUANTITY</a:t>
                      </a:r>
                      <a:endParaRPr lang="en-US" sz="10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rowSpan="2">
                  <a:txBody>
                    <a:bodyPr/>
                    <a:lstStyle/>
                    <a:p>
                      <a:pPr algn="l">
                        <a:spcAft>
                          <a:spcPts val="0"/>
                        </a:spcAft>
                      </a:pPr>
                      <a:r>
                        <a:rPr lang="en-US" sz="1050" b="1" dirty="0" smtClean="0">
                          <a:effectLst/>
                          <a:latin typeface="Eurostile"/>
                          <a:ea typeface="ＭＳ 明朝"/>
                          <a:cs typeface="Eurostile"/>
                        </a:rPr>
                        <a:t>BRAND /</a:t>
                      </a:r>
                    </a:p>
                    <a:p>
                      <a:pPr algn="l">
                        <a:spcAft>
                          <a:spcPts val="0"/>
                        </a:spcAft>
                      </a:pPr>
                      <a:r>
                        <a:rPr lang="en-US" sz="1050" b="1" dirty="0" smtClean="0">
                          <a:effectLst/>
                          <a:latin typeface="Eurostile"/>
                          <a:ea typeface="ＭＳ 明朝"/>
                          <a:cs typeface="Eurostile"/>
                        </a:rPr>
                        <a:t>SUPPLIER</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rowSpan="2">
                  <a:txBody>
                    <a:bodyPr/>
                    <a:lstStyle/>
                    <a:p>
                      <a:pPr algn="l">
                        <a:spcAft>
                          <a:spcPts val="0"/>
                        </a:spcAft>
                      </a:pPr>
                      <a:r>
                        <a:rPr lang="en-US" sz="1050" b="1" dirty="0">
                          <a:effectLst/>
                          <a:latin typeface="Eurostile"/>
                          <a:ea typeface="ＭＳ 明朝"/>
                          <a:cs typeface="Eurostile"/>
                        </a:rPr>
                        <a:t>NAME</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rowSpan="2">
                  <a:txBody>
                    <a:bodyPr/>
                    <a:lstStyle/>
                    <a:p>
                      <a:pPr algn="l">
                        <a:spcAft>
                          <a:spcPts val="0"/>
                        </a:spcAft>
                      </a:pPr>
                      <a:r>
                        <a:rPr lang="en-US" sz="1050" b="1" dirty="0" smtClean="0">
                          <a:effectLst/>
                          <a:latin typeface="Eurostile"/>
                          <a:ea typeface="ＭＳ 明朝"/>
                          <a:cs typeface="Eurostile"/>
                        </a:rPr>
                        <a:t>CODE / REF</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rowSpan="2">
                  <a:txBody>
                    <a:bodyPr/>
                    <a:lstStyle/>
                    <a:p>
                      <a:pPr algn="l">
                        <a:spcAft>
                          <a:spcPts val="0"/>
                        </a:spcAft>
                      </a:pPr>
                      <a:r>
                        <a:rPr lang="en-US" sz="1050" b="1" dirty="0" smtClean="0">
                          <a:effectLst/>
                          <a:latin typeface="Eurostile"/>
                          <a:ea typeface="ＭＳ 明朝"/>
                          <a:cs typeface="Eurostile"/>
                        </a:rPr>
                        <a:t>COLOUR / FINISH</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rowSpan="2">
                  <a:txBody>
                    <a:bodyPr/>
                    <a:lstStyle/>
                    <a:p>
                      <a:pPr algn="l">
                        <a:spcAft>
                          <a:spcPts val="0"/>
                        </a:spcAft>
                      </a:pPr>
                      <a:r>
                        <a:rPr lang="en-US" sz="1050" b="1" dirty="0" smtClean="0">
                          <a:effectLst/>
                          <a:latin typeface="Eurostile"/>
                          <a:ea typeface="ＭＳ 明朝"/>
                          <a:cs typeface="Eurostile"/>
                        </a:rPr>
                        <a:t>DIMS INFO</a:t>
                      </a:r>
                      <a:r>
                        <a:rPr lang="en-US" sz="1050" b="1" baseline="0" dirty="0" smtClean="0">
                          <a:effectLst/>
                          <a:latin typeface="Eurostile"/>
                          <a:ea typeface="ＭＳ 明朝"/>
                          <a:cs typeface="Eurostile"/>
                        </a:rPr>
                        <a:t> </a:t>
                      </a:r>
                      <a:r>
                        <a:rPr lang="en-US" sz="1050" b="1" dirty="0" smtClean="0">
                          <a:effectLst/>
                          <a:latin typeface="Eurostile"/>
                          <a:ea typeface="ＭＳ 明朝"/>
                          <a:cs typeface="Eurostile"/>
                        </a:rPr>
                        <a:t>(mm)</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rowSpan="2">
                  <a:txBody>
                    <a:bodyPr/>
                    <a:lstStyle/>
                    <a:p>
                      <a:pPr algn="l">
                        <a:spcAft>
                          <a:spcPts val="0"/>
                        </a:spcAft>
                      </a:pPr>
                      <a:r>
                        <a:rPr lang="en-US" sz="1050" b="1" dirty="0" smtClean="0">
                          <a:effectLst/>
                          <a:latin typeface="Eurostile"/>
                          <a:ea typeface="ＭＳ 明朝"/>
                          <a:cs typeface="Eurostile"/>
                        </a:rPr>
                        <a:t>REFERENCE DRAWING(S)</a:t>
                      </a:r>
                      <a:r>
                        <a:rPr lang="en-US" sz="1050" b="1" baseline="0" dirty="0" smtClean="0">
                          <a:effectLst/>
                          <a:latin typeface="Eurostile"/>
                          <a:ea typeface="ＭＳ 明朝"/>
                          <a:cs typeface="Eurostile"/>
                        </a:rPr>
                        <a:t> for PLACEMENT</a:t>
                      </a:r>
                      <a:endParaRPr lang="en-US" sz="105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050" b="1" dirty="0" smtClean="0">
                          <a:effectLst/>
                          <a:latin typeface="Eurostile"/>
                          <a:ea typeface="ＭＳ 明朝"/>
                          <a:cs typeface="Eurostile"/>
                        </a:rPr>
                        <a:t>INSTALLATION</a:t>
                      </a:r>
                      <a:r>
                        <a:rPr lang="en-US" sz="1050" b="1" baseline="0" dirty="0" smtClean="0">
                          <a:effectLst/>
                          <a:latin typeface="Eurostile"/>
                          <a:ea typeface="ＭＳ 明朝"/>
                          <a:cs typeface="Eurostile"/>
                        </a:rPr>
                        <a:t> NOTES and WWW LINKS</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320040">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a:spcAft>
                          <a:spcPts val="0"/>
                        </a:spcAft>
                      </a:pPr>
                      <a:r>
                        <a:rPr lang="en-US" sz="1050" i="1" dirty="0" smtClean="0">
                          <a:latin typeface="Eurostile"/>
                          <a:cs typeface="Eurostile"/>
                        </a:rPr>
                        <a:t>Please </a:t>
                      </a:r>
                      <a:r>
                        <a:rPr lang="en-US" sz="1050" i="1" baseline="0" dirty="0" smtClean="0">
                          <a:latin typeface="Eurostile"/>
                          <a:cs typeface="Eurostile"/>
                        </a:rPr>
                        <a:t>install according to the product manual that accompanies each product.</a:t>
                      </a:r>
                      <a:endParaRPr lang="en-US" sz="1050" i="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706730">
                <a:tc>
                  <a:txBody>
                    <a:bodyPr/>
                    <a:lstStyle/>
                    <a:p>
                      <a:pPr algn="l">
                        <a:spcAft>
                          <a:spcPts val="0"/>
                        </a:spcAft>
                      </a:pPr>
                      <a:r>
                        <a:rPr lang="en-US" sz="1050" dirty="0" smtClean="0">
                          <a:effectLst/>
                          <a:latin typeface="Eurostile"/>
                          <a:ea typeface="ＭＳ 明朝"/>
                          <a:cs typeface="Eurostile"/>
                        </a:rPr>
                        <a:t>17</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050" dirty="0" smtClean="0">
                          <a:effectLst/>
                          <a:latin typeface="Eurostile"/>
                          <a:ea typeface="ＭＳ 明朝"/>
                          <a:cs typeface="Eurostile"/>
                        </a:rPr>
                        <a:t>Sink</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dirty="0" smtClean="0">
                          <a:latin typeface="Eurostile"/>
                          <a:cs typeface="Eurostile"/>
                        </a:rPr>
                        <a:t>1</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dirty="0" smtClean="0">
                          <a:latin typeface="Eurostile"/>
                          <a:cs typeface="Eurostile"/>
                        </a:rPr>
                        <a:t>IKEA</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b="0" dirty="0" smtClean="0">
                          <a:latin typeface="Eurostile"/>
                          <a:cs typeface="Eurostile"/>
                        </a:rPr>
                        <a:t>BOHOLMEN 1 and ½</a:t>
                      </a:r>
                      <a:r>
                        <a:rPr lang="en-US" sz="1050" b="0" baseline="0" dirty="0" smtClean="0">
                          <a:latin typeface="Eurostile"/>
                          <a:cs typeface="Eurostile"/>
                        </a:rPr>
                        <a:t> bowl inset sink with drainer</a:t>
                      </a:r>
                      <a:endParaRPr lang="en-US" sz="1050" b="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kern="1200" dirty="0" smtClean="0">
                          <a:solidFill>
                            <a:schemeClr val="tx1"/>
                          </a:solidFill>
                          <a:latin typeface="Eurostile"/>
                          <a:ea typeface="+mn-ea"/>
                          <a:cs typeface="Eurostile"/>
                        </a:rPr>
                        <a:t>Article Number : </a:t>
                      </a:r>
                    </a:p>
                    <a:p>
                      <a:r>
                        <a:rPr lang="en-US" sz="1050" kern="1200" dirty="0" smtClean="0">
                          <a:solidFill>
                            <a:schemeClr val="tx1"/>
                          </a:solidFill>
                          <a:latin typeface="Eurostile"/>
                          <a:ea typeface="+mn-ea"/>
                          <a:cs typeface="Eurostile"/>
                        </a:rPr>
                        <a:t>898.474.63</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dirty="0" smtClean="0">
                          <a:latin typeface="Eurostile"/>
                          <a:cs typeface="Eurostile"/>
                        </a:rPr>
                        <a:t>Stainless Steel</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kern="1200" dirty="0" smtClean="0">
                          <a:solidFill>
                            <a:schemeClr val="tx1"/>
                          </a:solidFill>
                          <a:latin typeface="Eurostile"/>
                          <a:ea typeface="+mn-ea"/>
                          <a:cs typeface="Eurostile"/>
                        </a:rPr>
                        <a:t>Length: 900</a:t>
                      </a:r>
                    </a:p>
                    <a:p>
                      <a:r>
                        <a:rPr lang="en-US" sz="1050" kern="1200" dirty="0" smtClean="0">
                          <a:solidFill>
                            <a:schemeClr val="tx1"/>
                          </a:solidFill>
                          <a:latin typeface="Eurostile"/>
                          <a:ea typeface="+mn-ea"/>
                          <a:cs typeface="Eurostile"/>
                        </a:rPr>
                        <a:t>Depth: 500</a:t>
                      </a:r>
                    </a:p>
                    <a:p>
                      <a:r>
                        <a:rPr lang="en-US" sz="1050" kern="1200" dirty="0" smtClean="0">
                          <a:solidFill>
                            <a:schemeClr val="tx1"/>
                          </a:solidFill>
                          <a:latin typeface="Eurostile"/>
                          <a:ea typeface="+mn-ea"/>
                          <a:cs typeface="Eurostile"/>
                        </a:rPr>
                        <a:t>Height: 180</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50" dirty="0" smtClean="0">
                          <a:latin typeface="Eurostile"/>
                          <a:cs typeface="Eurostile"/>
                        </a:rPr>
                        <a:t>(D11) Kitchen Elevation K1, </a:t>
                      </a:r>
                      <a:r>
                        <a:rPr lang="en-US" sz="1050" baseline="0" dirty="0" smtClean="0">
                          <a:latin typeface="Eurostile"/>
                          <a:cs typeface="Eurostile"/>
                        </a:rPr>
                        <a:t>(D1) Furnishing Layout – Ground Floor(Kitchen)</a:t>
                      </a:r>
                      <a:endParaRPr lang="en-US" sz="1050" dirty="0" smtClean="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dirty="0" smtClean="0">
                          <a:latin typeface="Eurostile"/>
                          <a:cs typeface="Eurostile"/>
                        </a:rPr>
                        <a:t>Product</a:t>
                      </a:r>
                      <a:r>
                        <a:rPr lang="en-US" sz="1050" baseline="0" dirty="0" smtClean="0">
                          <a:latin typeface="Eurostile"/>
                          <a:cs typeface="Eurostile"/>
                        </a:rPr>
                        <a:t> info:</a:t>
                      </a:r>
                    </a:p>
                    <a:p>
                      <a:r>
                        <a:rPr lang="en-US" sz="1050" dirty="0" smtClean="0">
                          <a:latin typeface="Eurostile"/>
                          <a:cs typeface="Eurostile"/>
                          <a:hlinkClick r:id="rId3"/>
                        </a:rPr>
                        <a:t>http://www.ikea.com/ca/en/catalog/products/S89847463/</a:t>
                      </a:r>
                      <a:r>
                        <a:rPr lang="en-US" sz="1050" dirty="0" smtClean="0">
                          <a:latin typeface="Eurostile"/>
                          <a:cs typeface="Eurostile"/>
                        </a:rPr>
                        <a:t> </a:t>
                      </a:r>
                    </a:p>
                    <a:p>
                      <a:endParaRPr lang="en-US" sz="1050" dirty="0" smtClean="0">
                        <a:latin typeface="Eurostile"/>
                        <a:cs typeface="Eurostile"/>
                      </a:endParaRPr>
                    </a:p>
                    <a:p>
                      <a:r>
                        <a:rPr lang="en-US" sz="1050" dirty="0" smtClean="0">
                          <a:latin typeface="Eurostile"/>
                          <a:cs typeface="Eurostile"/>
                        </a:rPr>
                        <a:t>ATLANT strainer is</a:t>
                      </a:r>
                      <a:r>
                        <a:rPr lang="en-US" sz="1050" baseline="0" dirty="0" smtClean="0">
                          <a:latin typeface="Eurostile"/>
                          <a:cs typeface="Eurostile"/>
                        </a:rPr>
                        <a:t> included; for info and assembly instructions:</a:t>
                      </a:r>
                    </a:p>
                    <a:p>
                      <a:r>
                        <a:rPr lang="en-US" sz="1050" baseline="0" dirty="0" smtClean="0">
                          <a:latin typeface="Eurostile"/>
                          <a:cs typeface="Eurostile"/>
                          <a:hlinkClick r:id="rId4"/>
                        </a:rPr>
                        <a:t>http://www.ikea.com/ca/en/catalog/products/90056021/</a:t>
                      </a:r>
                      <a:r>
                        <a:rPr lang="en-US" sz="1050" baseline="0" dirty="0" smtClean="0">
                          <a:latin typeface="Eurostile"/>
                          <a:cs typeface="Eurostile"/>
                        </a:rPr>
                        <a:t> </a:t>
                      </a:r>
                    </a:p>
                    <a:p>
                      <a:endParaRPr lang="en-US" sz="1050" baseline="0" dirty="0" smtClean="0">
                        <a:latin typeface="Eurostile"/>
                        <a:cs typeface="Eurostile"/>
                      </a:endParaRPr>
                    </a:p>
                    <a:p>
                      <a:r>
                        <a:rPr lang="en-US" sz="1050" baseline="0" dirty="0" smtClean="0">
                          <a:latin typeface="Eurostile"/>
                          <a:cs typeface="Eurostile"/>
                        </a:rPr>
                        <a:t>To be installed with the drainer to the right, bowls to the left. To be fit inside the Base Cabinet for Sink (item ID4 in Section 2).</a:t>
                      </a:r>
                    </a:p>
                    <a:p>
                      <a:endParaRPr lang="en-US" sz="1050" baseline="0" dirty="0" smtClean="0">
                        <a:latin typeface="Eurostile"/>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1050" kern="1200" dirty="0" smtClean="0">
                          <a:solidFill>
                            <a:schemeClr val="tx1"/>
                          </a:solidFill>
                          <a:latin typeface="Eurostile"/>
                          <a:ea typeface="+mn-ea"/>
                          <a:cs typeface="Eurostile"/>
                        </a:rPr>
                        <a:t>The sink has no pre-drilled holes for</a:t>
                      </a:r>
                      <a:r>
                        <a:rPr lang="en-US" sz="1050" kern="1200" baseline="0" dirty="0" smtClean="0">
                          <a:solidFill>
                            <a:schemeClr val="tx1"/>
                          </a:solidFill>
                          <a:latin typeface="Eurostile"/>
                          <a:ea typeface="+mn-ea"/>
                          <a:cs typeface="Eurostile"/>
                        </a:rPr>
                        <a:t> the faucet. Please refer to </a:t>
                      </a:r>
                      <a:r>
                        <a:rPr lang="en-US" sz="1050" baseline="0" dirty="0" smtClean="0">
                          <a:latin typeface="Eurostile"/>
                          <a:cs typeface="Eurostile"/>
                        </a:rPr>
                        <a:t>(D1) Furnishing Layout – Ground Floor(Kitchen) for intended faucet position. </a:t>
                      </a:r>
                      <a:r>
                        <a:rPr lang="en-US" sz="1050" kern="1200" dirty="0" smtClean="0">
                          <a:solidFill>
                            <a:schemeClr val="tx1"/>
                          </a:solidFill>
                          <a:latin typeface="Eurostile"/>
                          <a:ea typeface="+mn-ea"/>
                          <a:cs typeface="Eurostile"/>
                        </a:rPr>
                        <a:t>To make hole</a:t>
                      </a:r>
                      <a:r>
                        <a:rPr lang="en-US" sz="1050" kern="1200" baseline="0" dirty="0" smtClean="0">
                          <a:solidFill>
                            <a:schemeClr val="tx1"/>
                          </a:solidFill>
                          <a:latin typeface="Eurostile"/>
                          <a:ea typeface="+mn-ea"/>
                          <a:cs typeface="Eurostile"/>
                        </a:rPr>
                        <a:t> for the f</a:t>
                      </a:r>
                      <a:r>
                        <a:rPr lang="en-US" sz="1050" kern="1200" dirty="0" smtClean="0">
                          <a:solidFill>
                            <a:schemeClr val="tx1"/>
                          </a:solidFill>
                          <a:latin typeface="Eurostile"/>
                          <a:ea typeface="+mn-ea"/>
                          <a:cs typeface="Eurostile"/>
                        </a:rPr>
                        <a:t>aucet IKEA’s FIXA 2-piece tool set can be used:</a:t>
                      </a:r>
                    </a:p>
                    <a:p>
                      <a:pPr marL="0" marR="0" indent="0" algn="l" defTabSz="608918" rtl="0" eaLnBrk="1" fontAlgn="auto" latinLnBrk="0" hangingPunct="1">
                        <a:lnSpc>
                          <a:spcPct val="100000"/>
                        </a:lnSpc>
                        <a:spcBef>
                          <a:spcPts val="0"/>
                        </a:spcBef>
                        <a:spcAft>
                          <a:spcPts val="0"/>
                        </a:spcAft>
                        <a:buClrTx/>
                        <a:buSzTx/>
                        <a:buFontTx/>
                        <a:buNone/>
                        <a:tabLst/>
                        <a:defRPr/>
                      </a:pPr>
                      <a:r>
                        <a:rPr lang="en-US" sz="1050" baseline="0" dirty="0" smtClean="0">
                          <a:latin typeface="Eurostile"/>
                          <a:cs typeface="Eurostile"/>
                          <a:hlinkClick r:id="rId5"/>
                        </a:rPr>
                        <a:t>http://www.ikea.com/ca/en/catalog/products/28512100/</a:t>
                      </a:r>
                      <a:r>
                        <a:rPr lang="en-US" sz="1050" baseline="0" dirty="0" smtClean="0">
                          <a:latin typeface="Eurostile"/>
                          <a:cs typeface="Eurostile"/>
                        </a:rPr>
                        <a:t> </a:t>
                      </a:r>
                    </a:p>
                    <a:p>
                      <a:endParaRPr lang="en-US" sz="1050" dirty="0" smtClean="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482588">
                <a:tc>
                  <a:txBody>
                    <a:bodyPr/>
                    <a:lstStyle/>
                    <a:p>
                      <a:pPr algn="l">
                        <a:spcAft>
                          <a:spcPts val="0"/>
                        </a:spcAft>
                      </a:pPr>
                      <a:r>
                        <a:rPr lang="en-US" sz="1050" dirty="0" smtClean="0">
                          <a:effectLst/>
                          <a:latin typeface="Eurostile"/>
                          <a:ea typeface="ＭＳ 明朝"/>
                          <a:cs typeface="Eurostile"/>
                        </a:rPr>
                        <a:t>18</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50" dirty="0" smtClean="0">
                          <a:effectLst/>
                          <a:latin typeface="Eurostile"/>
                          <a:ea typeface="ＭＳ 明朝"/>
                          <a:cs typeface="Eurostile"/>
                        </a:rPr>
                        <a:t>Faucet</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dirty="0" smtClean="0">
                          <a:latin typeface="Eurostile"/>
                          <a:cs typeface="Eurostile"/>
                        </a:rPr>
                        <a:t>1</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dirty="0" smtClean="0">
                          <a:latin typeface="Eurostile"/>
                          <a:cs typeface="Eurostile"/>
                        </a:rPr>
                        <a:t>IKEA</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dirty="0" smtClean="0">
                          <a:latin typeface="Eurostile"/>
                          <a:cs typeface="Eurostile"/>
                        </a:rPr>
                        <a:t>LAGAN</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smtClean="0">
                          <a:solidFill>
                            <a:schemeClr val="tx1"/>
                          </a:solidFill>
                          <a:latin typeface="Eurostile"/>
                          <a:ea typeface="+mn-ea"/>
                          <a:cs typeface="Eurostile"/>
                        </a:rPr>
                        <a:t>Article Number : </a:t>
                      </a:r>
                    </a:p>
                    <a:p>
                      <a:r>
                        <a:rPr lang="en-US" sz="1100" kern="1200" dirty="0" smtClean="0">
                          <a:solidFill>
                            <a:schemeClr val="tx1"/>
                          </a:solidFill>
                          <a:latin typeface="Eurostile"/>
                          <a:ea typeface="+mn-ea"/>
                          <a:cs typeface="Eurostile"/>
                        </a:rPr>
                        <a:t>700.850.29</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50" dirty="0" smtClean="0">
                          <a:latin typeface="Eurostile"/>
                          <a:cs typeface="Eurostile"/>
                        </a:rPr>
                        <a:t>Chrome plated</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smtClean="0">
                          <a:solidFill>
                            <a:schemeClr val="tx1"/>
                          </a:solidFill>
                          <a:latin typeface="Eurostile"/>
                          <a:ea typeface="+mn-ea"/>
                          <a:cs typeface="Eurostile"/>
                        </a:rPr>
                        <a:t>Height: 175</a:t>
                      </a:r>
                    </a:p>
                    <a:p>
                      <a:r>
                        <a:rPr lang="en-US" sz="1100" kern="1200" dirty="0" smtClean="0">
                          <a:solidFill>
                            <a:schemeClr val="tx1"/>
                          </a:solidFill>
                          <a:latin typeface="Eurostile"/>
                          <a:ea typeface="+mn-ea"/>
                          <a:cs typeface="Eurostile"/>
                        </a:rPr>
                        <a:t>Connection length: 349</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50" dirty="0" smtClean="0">
                          <a:latin typeface="Eurostile"/>
                          <a:cs typeface="Eurostile"/>
                        </a:rPr>
                        <a:t>(D11) Kitchen Elevation K1, </a:t>
                      </a:r>
                      <a:r>
                        <a:rPr lang="en-US" sz="1050" baseline="0" dirty="0" smtClean="0">
                          <a:latin typeface="Eurostile"/>
                          <a:cs typeface="Eurostile"/>
                        </a:rPr>
                        <a:t>(D1) Furnishing Layout – Ground Floor(Kitchen)</a:t>
                      </a:r>
                      <a:endParaRPr lang="en-US" sz="1050" dirty="0" smtClean="0">
                        <a:latin typeface="Eurostile"/>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endParaRPr lang="en-US" sz="1050" dirty="0" smtClean="0">
                        <a:latin typeface="Eurostile"/>
                        <a:cs typeface="Eurostile"/>
                      </a:endParaRPr>
                    </a:p>
                    <a:p>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50" dirty="0" smtClean="0">
                          <a:latin typeface="Eurostile"/>
                          <a:cs typeface="Eurostile"/>
                        </a:rPr>
                        <a:t>Product</a:t>
                      </a:r>
                      <a:r>
                        <a:rPr lang="en-US" sz="1050" baseline="0" dirty="0" smtClean="0">
                          <a:latin typeface="Eurostile"/>
                          <a:cs typeface="Eurostile"/>
                        </a:rPr>
                        <a:t> info:</a:t>
                      </a:r>
                    </a:p>
                    <a:p>
                      <a:pPr marL="0" marR="0" indent="0" algn="l" defTabSz="608918" rtl="0" eaLnBrk="1" fontAlgn="auto" latinLnBrk="0" hangingPunct="1">
                        <a:lnSpc>
                          <a:spcPct val="100000"/>
                        </a:lnSpc>
                        <a:spcBef>
                          <a:spcPts val="0"/>
                        </a:spcBef>
                        <a:spcAft>
                          <a:spcPts val="0"/>
                        </a:spcAft>
                        <a:buClrTx/>
                        <a:buSzTx/>
                        <a:buFontTx/>
                        <a:buNone/>
                        <a:tabLst/>
                        <a:defRPr/>
                      </a:pPr>
                      <a:r>
                        <a:rPr lang="en-US" sz="1050" baseline="0" dirty="0" smtClean="0">
                          <a:latin typeface="Eurostile"/>
                          <a:cs typeface="Eurostile"/>
                          <a:hlinkClick r:id="rId6"/>
                        </a:rPr>
                        <a:t>http://www.ikea.com/ca/en/catalog/products/70085029/</a:t>
                      </a:r>
                      <a:r>
                        <a:rPr lang="en-US" sz="1050" baseline="0" dirty="0" smtClean="0">
                          <a:latin typeface="Eurostile"/>
                          <a:cs typeface="Eurostile"/>
                        </a:rPr>
                        <a:t> </a:t>
                      </a:r>
                    </a:p>
                    <a:p>
                      <a:pPr marL="0" marR="0" indent="0" algn="l" defTabSz="608918" rtl="0" eaLnBrk="1" fontAlgn="auto" latinLnBrk="0" hangingPunct="1">
                        <a:lnSpc>
                          <a:spcPct val="100000"/>
                        </a:lnSpc>
                        <a:spcBef>
                          <a:spcPts val="0"/>
                        </a:spcBef>
                        <a:spcAft>
                          <a:spcPts val="0"/>
                        </a:spcAft>
                        <a:buClrTx/>
                        <a:buSzTx/>
                        <a:buFontTx/>
                        <a:buNone/>
                        <a:tabLst/>
                        <a:defRPr/>
                      </a:pPr>
                      <a:r>
                        <a:rPr lang="en-US" sz="1100" kern="1200" dirty="0" smtClean="0">
                          <a:solidFill>
                            <a:schemeClr val="tx1"/>
                          </a:solidFill>
                          <a:latin typeface="Eurostile"/>
                          <a:ea typeface="+mn-ea"/>
                          <a:cs typeface="Eurostile"/>
                        </a:rPr>
                        <a:t>To be mounted in a 35</a:t>
                      </a:r>
                      <a:r>
                        <a:rPr lang="en-US" sz="1100" kern="1200" baseline="0" dirty="0" smtClean="0">
                          <a:solidFill>
                            <a:schemeClr val="tx1"/>
                          </a:solidFill>
                          <a:latin typeface="Eurostile"/>
                          <a:ea typeface="+mn-ea"/>
                          <a:cs typeface="Eurostile"/>
                        </a:rPr>
                        <a:t> mm</a:t>
                      </a:r>
                      <a:r>
                        <a:rPr lang="en-US" sz="1100" kern="1200" dirty="0" smtClean="0">
                          <a:solidFill>
                            <a:schemeClr val="tx1"/>
                          </a:solidFill>
                          <a:latin typeface="Eurostile"/>
                          <a:ea typeface="+mn-ea"/>
                          <a:cs typeface="Eurostile"/>
                        </a:rPr>
                        <a:t> hole. Connection hoses with 9.5 mm connection included.</a:t>
                      </a:r>
                    </a:p>
                    <a:p>
                      <a:pPr marL="0" marR="0" indent="0" algn="l" defTabSz="608918" rtl="0" eaLnBrk="1" fontAlgn="auto" latinLnBrk="0" hangingPunct="1">
                        <a:lnSpc>
                          <a:spcPct val="100000"/>
                        </a:lnSpc>
                        <a:spcBef>
                          <a:spcPts val="0"/>
                        </a:spcBef>
                        <a:spcAft>
                          <a:spcPts val="0"/>
                        </a:spcAft>
                        <a:buClrTx/>
                        <a:buSzTx/>
                        <a:buFontTx/>
                        <a:buNone/>
                        <a:tabLst/>
                        <a:defRPr/>
                      </a:pPr>
                      <a:r>
                        <a:rPr lang="en-US" sz="1100" kern="1200" dirty="0" smtClean="0">
                          <a:solidFill>
                            <a:schemeClr val="tx1"/>
                          </a:solidFill>
                          <a:latin typeface="Eurostile"/>
                          <a:ea typeface="+mn-ea"/>
                          <a:cs typeface="Eurostile"/>
                        </a:rPr>
                        <a:t>A tool that makes it easy to screw the kitchen faucet in place is included.</a:t>
                      </a:r>
                      <a:endParaRPr lang="en-US" sz="1100" baseline="0" dirty="0" smtClean="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6" name="TextBox 5"/>
          <p:cNvSpPr txBox="1"/>
          <p:nvPr/>
        </p:nvSpPr>
        <p:spPr>
          <a:xfrm>
            <a:off x="356637" y="1484873"/>
            <a:ext cx="5129763" cy="369332"/>
          </a:xfrm>
          <a:prstGeom prst="rect">
            <a:avLst/>
          </a:prstGeom>
          <a:noFill/>
        </p:spPr>
        <p:txBody>
          <a:bodyPr wrap="square" rtlCol="0">
            <a:spAutoFit/>
          </a:bodyPr>
          <a:lstStyle/>
          <a:p>
            <a:pPr marL="342900" indent="-342900">
              <a:buFont typeface="Wingdings" charset="2"/>
              <a:buAutoNum type="arabicPlain" startAt="7"/>
              <a:defRPr/>
            </a:pPr>
            <a:r>
              <a:rPr lang="en-US" sz="1800" b="1" dirty="0" smtClean="0">
                <a:latin typeface="Eurostile"/>
                <a:ea typeface="ＭＳ 明朝"/>
                <a:cs typeface="Eurostile"/>
              </a:rPr>
              <a:t>PLUMBING </a:t>
            </a:r>
            <a:endParaRPr lang="en-US" sz="1800" b="1" dirty="0">
              <a:latin typeface="Eurostile"/>
              <a:ea typeface="ＭＳ 明朝"/>
              <a:cs typeface="Eurostile"/>
            </a:endParaRPr>
          </a:p>
        </p:txBody>
      </p:sp>
    </p:spTree>
    <p:extLst>
      <p:ext uri="{BB962C8B-B14F-4D97-AF65-F5344CB8AC3E}">
        <p14:creationId xmlns:p14="http://schemas.microsoft.com/office/powerpoint/2010/main" val="112083414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CADL03/6207, HND Stage 1, Final Project</a:t>
            </a:r>
            <a:endParaRPr lang="en-US"/>
          </a:p>
        </p:txBody>
      </p:sp>
      <p:sp>
        <p:nvSpPr>
          <p:cNvPr id="5" name="Slide Number Placeholder 4"/>
          <p:cNvSpPr>
            <a:spLocks noGrp="1"/>
          </p:cNvSpPr>
          <p:nvPr>
            <p:ph type="sldNum" sz="quarter" idx="12"/>
          </p:nvPr>
        </p:nvSpPr>
        <p:spPr/>
        <p:txBody>
          <a:bodyPr/>
          <a:lstStyle/>
          <a:p>
            <a:fld id="{A3FA7095-699E-9748-A2EB-6882671471C9}" type="slidenum">
              <a:rPr lang="en-US" smtClean="0"/>
              <a:t>9</a:t>
            </a:fld>
            <a:endParaRPr lang="en-US" dirty="0"/>
          </a:p>
        </p:txBody>
      </p:sp>
      <p:sp>
        <p:nvSpPr>
          <p:cNvPr id="2" name="TextBox 1"/>
          <p:cNvSpPr txBox="1"/>
          <p:nvPr/>
        </p:nvSpPr>
        <p:spPr>
          <a:xfrm>
            <a:off x="4371110" y="369219"/>
            <a:ext cx="184666" cy="461665"/>
          </a:xfrm>
          <a:prstGeom prst="rect">
            <a:avLst/>
          </a:prstGeom>
          <a:noFill/>
        </p:spPr>
        <p:txBody>
          <a:bodyPr wrap="none" rtlCol="0">
            <a:spAutoFit/>
          </a:bodyPr>
          <a:lstStyle/>
          <a:p>
            <a:endParaRPr lang="en-US" dirty="0"/>
          </a:p>
        </p:txBody>
      </p:sp>
      <p:cxnSp>
        <p:nvCxnSpPr>
          <p:cNvPr id="13" name="Straight Connector 12"/>
          <p:cNvCxnSpPr/>
          <p:nvPr/>
        </p:nvCxnSpPr>
        <p:spPr>
          <a:xfrm flipV="1">
            <a:off x="59068" y="1288242"/>
            <a:ext cx="12046394" cy="1"/>
          </a:xfrm>
          <a:prstGeom prst="line">
            <a:avLst/>
          </a:prstGeom>
          <a:ln w="38100" cmpd="dbl">
            <a:solidFill>
              <a:schemeClr val="tx1"/>
            </a:solidFill>
          </a:ln>
        </p:spPr>
        <p:style>
          <a:lnRef idx="2">
            <a:schemeClr val="accent1"/>
          </a:lnRef>
          <a:fillRef idx="0">
            <a:schemeClr val="accent1"/>
          </a:fillRef>
          <a:effectRef idx="1">
            <a:schemeClr val="accent1"/>
          </a:effectRef>
          <a:fontRef idx="minor">
            <a:schemeClr val="tx1"/>
          </a:fontRef>
        </p:style>
      </p:cxnSp>
      <p:graphicFrame>
        <p:nvGraphicFramePr>
          <p:cNvPr id="21" name="Table 20"/>
          <p:cNvGraphicFramePr>
            <a:graphicFrameLocks noGrp="1"/>
          </p:cNvGraphicFramePr>
          <p:nvPr>
            <p:extLst>
              <p:ext uri="{D42A27DB-BD31-4B8C-83A1-F6EECF244321}">
                <p14:modId xmlns:p14="http://schemas.microsoft.com/office/powerpoint/2010/main" val="3730149354"/>
              </p:ext>
            </p:extLst>
          </p:nvPr>
        </p:nvGraphicFramePr>
        <p:xfrm>
          <a:off x="424374" y="2021943"/>
          <a:ext cx="11301959" cy="6354127"/>
        </p:xfrm>
        <a:graphic>
          <a:graphicData uri="http://schemas.openxmlformats.org/drawingml/2006/table">
            <a:tbl>
              <a:tblPr firstRow="1" bandRow="1">
                <a:tableStyleId>{2D5ABB26-0587-4C30-8999-92F81FD0307C}</a:tableStyleId>
              </a:tblPr>
              <a:tblGrid>
                <a:gridCol w="502726"/>
                <a:gridCol w="1054100"/>
                <a:gridCol w="723900"/>
                <a:gridCol w="736600"/>
                <a:gridCol w="787400"/>
                <a:gridCol w="762000"/>
                <a:gridCol w="1054100"/>
                <a:gridCol w="1312333"/>
                <a:gridCol w="2142067"/>
                <a:gridCol w="2226733"/>
              </a:tblGrid>
              <a:tr h="365056">
                <a:tc gridSpan="10">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200" b="1" u="sng" dirty="0" smtClean="0">
                          <a:solidFill>
                            <a:schemeClr val="tx1"/>
                          </a:solidFill>
                          <a:effectLst/>
                          <a:latin typeface="Eurostile"/>
                          <a:ea typeface="ＭＳ 明朝"/>
                          <a:cs typeface="Eurostile"/>
                        </a:rPr>
                        <a:t>PRODUCT DETAILS</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marL="0" marR="0" indent="0" algn="l" defTabSz="608918" rtl="0" eaLnBrk="1" fontAlgn="auto" latinLnBrk="0" hangingPunct="1">
                        <a:lnSpc>
                          <a:spcPct val="100000"/>
                        </a:lnSpc>
                        <a:spcBef>
                          <a:spcPts val="0"/>
                        </a:spcBef>
                        <a:spcAft>
                          <a:spcPts val="0"/>
                        </a:spcAft>
                        <a:buClrTx/>
                        <a:buSzTx/>
                        <a:buFontTx/>
                        <a:buNone/>
                        <a:tabLst/>
                        <a:defRPr/>
                      </a:pPr>
                      <a:endParaRPr lang="en-US" sz="1200" b="1" u="sng"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r>
              <a:tr h="525531">
                <a:tc>
                  <a:txBody>
                    <a:bodyPr/>
                    <a:lstStyle/>
                    <a:p>
                      <a:pPr algn="l">
                        <a:spcAft>
                          <a:spcPts val="0"/>
                        </a:spcAft>
                      </a:pPr>
                      <a:r>
                        <a:rPr lang="en-US" sz="1050" b="1" dirty="0" smtClean="0">
                          <a:effectLst/>
                          <a:latin typeface="Eurostile"/>
                          <a:ea typeface="ＭＳ 明朝"/>
                          <a:cs typeface="Eurostile"/>
                        </a:rPr>
                        <a:t>Ref</a:t>
                      </a:r>
                      <a:r>
                        <a:rPr lang="en-US" sz="1050" b="1" baseline="0" dirty="0" smtClean="0">
                          <a:effectLst/>
                          <a:latin typeface="Eurostile"/>
                          <a:ea typeface="ＭＳ 明朝"/>
                          <a:cs typeface="Eurostile"/>
                        </a:rPr>
                        <a:t> I</a:t>
                      </a:r>
                      <a:r>
                        <a:rPr lang="en-US" sz="1050" b="1" dirty="0" smtClean="0">
                          <a:effectLst/>
                          <a:latin typeface="Eurostile"/>
                          <a:ea typeface="ＭＳ 明朝"/>
                          <a:cs typeface="Eurostile"/>
                        </a:rPr>
                        <a:t>D</a:t>
                      </a:r>
                    </a:p>
                    <a:p>
                      <a:pPr algn="l">
                        <a:spcAft>
                          <a:spcPts val="0"/>
                        </a:spcAft>
                      </a:pPr>
                      <a:r>
                        <a:rPr lang="en-US" sz="1050" b="1" dirty="0" smtClean="0">
                          <a:effectLst/>
                          <a:latin typeface="Eurostile"/>
                          <a:ea typeface="ＭＳ 明朝"/>
                          <a:cs typeface="Eurostile"/>
                        </a:rPr>
                        <a:t>within</a:t>
                      </a:r>
                      <a:r>
                        <a:rPr lang="en-US" sz="1050" b="1" baseline="0" dirty="0" smtClean="0">
                          <a:effectLst/>
                          <a:latin typeface="Eurostile"/>
                          <a:ea typeface="ＭＳ 明朝"/>
                          <a:cs typeface="Eurostile"/>
                        </a:rPr>
                        <a:t> room</a:t>
                      </a:r>
                      <a:endParaRPr lang="en-US" sz="105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050" b="1" baseline="0" dirty="0" smtClean="0">
                          <a:effectLst/>
                          <a:latin typeface="Eurostile"/>
                          <a:ea typeface="ＭＳ 明朝"/>
                          <a:cs typeface="Eurostile"/>
                        </a:rPr>
                        <a:t>TYPE / DESCRIPTION</a:t>
                      </a:r>
                      <a:endParaRPr lang="en-US" sz="105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000" b="1" dirty="0" smtClean="0">
                          <a:effectLst/>
                          <a:latin typeface="Eurostile"/>
                          <a:ea typeface="ＭＳ 明朝"/>
                          <a:cs typeface="Eurostile"/>
                        </a:rPr>
                        <a:t>QUANTITY</a:t>
                      </a:r>
                      <a:endParaRPr lang="en-US" sz="10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050" b="1" dirty="0" smtClean="0">
                          <a:effectLst/>
                          <a:latin typeface="Eurostile"/>
                          <a:ea typeface="ＭＳ 明朝"/>
                          <a:cs typeface="Eurostile"/>
                        </a:rPr>
                        <a:t>BRAND /</a:t>
                      </a:r>
                    </a:p>
                    <a:p>
                      <a:pPr algn="l">
                        <a:spcAft>
                          <a:spcPts val="0"/>
                        </a:spcAft>
                      </a:pPr>
                      <a:r>
                        <a:rPr lang="en-US" sz="1050" b="1" dirty="0" smtClean="0">
                          <a:effectLst/>
                          <a:latin typeface="Eurostile"/>
                          <a:ea typeface="ＭＳ 明朝"/>
                          <a:cs typeface="Eurostile"/>
                        </a:rPr>
                        <a:t>SUPPLIER</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050" b="1" dirty="0">
                          <a:effectLst/>
                          <a:latin typeface="Eurostile"/>
                          <a:ea typeface="ＭＳ 明朝"/>
                          <a:cs typeface="Eurostile"/>
                        </a:rPr>
                        <a:t>NAME</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050" b="1" dirty="0" smtClean="0">
                          <a:effectLst/>
                          <a:latin typeface="Eurostile"/>
                          <a:ea typeface="ＭＳ 明朝"/>
                          <a:cs typeface="Eurostile"/>
                        </a:rPr>
                        <a:t>COLOUR / FINISH</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050" b="1" dirty="0" smtClean="0">
                          <a:effectLst/>
                          <a:latin typeface="Eurostile"/>
                          <a:ea typeface="ＭＳ 明朝"/>
                          <a:cs typeface="Eurostile"/>
                        </a:rPr>
                        <a:t>DIMS INFO,</a:t>
                      </a:r>
                      <a:r>
                        <a:rPr lang="en-US" sz="1050" b="1" baseline="0" dirty="0" smtClean="0">
                          <a:effectLst/>
                          <a:latin typeface="Eurostile"/>
                          <a:ea typeface="ＭＳ 明朝"/>
                          <a:cs typeface="Eurostile"/>
                        </a:rPr>
                        <a:t> </a:t>
                      </a:r>
                      <a:r>
                        <a:rPr lang="en-US" sz="1050" b="1" dirty="0" smtClean="0">
                          <a:effectLst/>
                          <a:latin typeface="Eurostile"/>
                          <a:ea typeface="ＭＳ 明朝"/>
                          <a:cs typeface="Eurostile"/>
                        </a:rPr>
                        <a:t>(mm)</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050" b="1" dirty="0" smtClean="0">
                          <a:effectLst/>
                          <a:latin typeface="Eurostile"/>
                          <a:ea typeface="ＭＳ 明朝"/>
                          <a:cs typeface="Eurostile"/>
                        </a:rPr>
                        <a:t>REFERENCE DRAWING(S)</a:t>
                      </a:r>
                      <a:r>
                        <a:rPr lang="en-US" sz="1050" b="1" baseline="0" dirty="0" smtClean="0">
                          <a:effectLst/>
                          <a:latin typeface="Eurostile"/>
                          <a:ea typeface="ＭＳ 明朝"/>
                          <a:cs typeface="Eurostile"/>
                        </a:rPr>
                        <a:t> for PLACEMENT</a:t>
                      </a:r>
                      <a:endParaRPr lang="en-US" sz="105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050" b="1" dirty="0" smtClean="0">
                          <a:effectLst/>
                          <a:latin typeface="Eurostile"/>
                          <a:ea typeface="ＭＳ 明朝"/>
                          <a:cs typeface="Eurostile"/>
                        </a:rPr>
                        <a:t>MEASURING</a:t>
                      </a:r>
                      <a:r>
                        <a:rPr lang="en-US" sz="1050" b="1" baseline="0" dirty="0" smtClean="0">
                          <a:effectLst/>
                          <a:latin typeface="Eurostile"/>
                          <a:ea typeface="ＭＳ 明朝"/>
                          <a:cs typeface="Eurostile"/>
                        </a:rPr>
                        <a:t> and </a:t>
                      </a:r>
                      <a:r>
                        <a:rPr lang="en-US" sz="1050" b="1" dirty="0" smtClean="0">
                          <a:effectLst/>
                          <a:latin typeface="Eurostile"/>
                          <a:ea typeface="ＭＳ 明朝"/>
                          <a:cs typeface="Eurostile"/>
                        </a:rPr>
                        <a:t>ORDERING</a:t>
                      </a:r>
                      <a:r>
                        <a:rPr lang="en-US" sz="1050" b="1" baseline="0" dirty="0" smtClean="0">
                          <a:effectLst/>
                          <a:latin typeface="Eurostile"/>
                          <a:ea typeface="ＭＳ 明朝"/>
                          <a:cs typeface="Eurostile"/>
                        </a:rPr>
                        <a:t> NOTES</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50" b="1" baseline="0" dirty="0" smtClean="0">
                          <a:effectLst/>
                          <a:latin typeface="Eurostile"/>
                          <a:ea typeface="ＭＳ 明朝"/>
                          <a:cs typeface="Eurostile"/>
                        </a:rPr>
                        <a:t>INSTALLATION NOTES and WWW LINKS</a:t>
                      </a:r>
                      <a:endParaRPr lang="en-US" sz="1050" dirty="0" smtClean="0">
                        <a:effectLst/>
                        <a:latin typeface="Eurostile"/>
                        <a:ea typeface="ＭＳ 明朝"/>
                        <a:cs typeface="Eurostile"/>
                      </a:endParaRPr>
                    </a:p>
                    <a:p>
                      <a:pPr algn="l">
                        <a:spcAft>
                          <a:spcPts val="0"/>
                        </a:spcAft>
                      </a:pP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3081870">
                <a:tc>
                  <a:txBody>
                    <a:bodyPr/>
                    <a:lstStyle/>
                    <a:p>
                      <a:pPr algn="l">
                        <a:spcAft>
                          <a:spcPts val="0"/>
                        </a:spcAft>
                      </a:pPr>
                      <a:r>
                        <a:rPr lang="en-US" sz="1050" dirty="0" smtClean="0">
                          <a:effectLst/>
                          <a:latin typeface="Eurostile"/>
                          <a:ea typeface="ＭＳ 明朝"/>
                          <a:cs typeface="Eurostile"/>
                        </a:rPr>
                        <a:t>19</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050" dirty="0" smtClean="0">
                          <a:effectLst/>
                          <a:latin typeface="Eurostile"/>
                          <a:ea typeface="ＭＳ 明朝"/>
                          <a:cs typeface="Eurostile"/>
                        </a:rPr>
                        <a:t>Laminate countertop: standard width, custom length, </a:t>
                      </a:r>
                    </a:p>
                    <a:p>
                      <a:pPr algn="l">
                        <a:spcAft>
                          <a:spcPts val="0"/>
                        </a:spcAft>
                      </a:pPr>
                      <a:r>
                        <a:rPr lang="en-US" sz="1050" dirty="0" smtClean="0">
                          <a:effectLst/>
                          <a:latin typeface="Eurostile"/>
                          <a:ea typeface="ＭＳ 明朝"/>
                          <a:cs typeface="Eurostile"/>
                        </a:rPr>
                        <a:t>with cut-out for sink and a</a:t>
                      </a:r>
                      <a:r>
                        <a:rPr lang="en-US" sz="1050" baseline="0" dirty="0" smtClean="0">
                          <a:effectLst/>
                          <a:latin typeface="Eurostile"/>
                          <a:ea typeface="ＭＳ 明朝"/>
                          <a:cs typeface="Eurostile"/>
                        </a:rPr>
                        <a:t> miter 45</a:t>
                      </a:r>
                      <a:r>
                        <a:rPr lang="en-US" sz="1050" baseline="30000" dirty="0" smtClean="0">
                          <a:effectLst/>
                          <a:latin typeface="Eurostile"/>
                          <a:ea typeface="ＭＳ 明朝"/>
                          <a:cs typeface="Eurostile"/>
                        </a:rPr>
                        <a:t>0</a:t>
                      </a:r>
                      <a:r>
                        <a:rPr lang="en-US" sz="1050" baseline="0" dirty="0" smtClean="0">
                          <a:effectLst/>
                          <a:latin typeface="Eurostile"/>
                          <a:ea typeface="ＭＳ 明朝"/>
                          <a:cs typeface="Eurostile"/>
                        </a:rPr>
                        <a:t> cut at right end</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dirty="0" smtClean="0">
                          <a:latin typeface="Eurostile"/>
                          <a:cs typeface="Eurostile"/>
                        </a:rPr>
                        <a:t>1</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dirty="0" smtClean="0">
                          <a:latin typeface="Eurostile"/>
                          <a:cs typeface="Eurostile"/>
                        </a:rPr>
                        <a:t>IKEA</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b="0" dirty="0" smtClean="0">
                          <a:latin typeface="Eurostile"/>
                          <a:cs typeface="Eurostile"/>
                        </a:rPr>
                        <a:t>PERSONLIG made-to-measure</a:t>
                      </a:r>
                      <a:endParaRPr lang="en-US" sz="1050" b="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smtClean="0">
                          <a:solidFill>
                            <a:schemeClr val="tx1"/>
                          </a:solidFill>
                          <a:latin typeface="Eurostile"/>
                          <a:ea typeface="+mn-ea"/>
                          <a:cs typeface="Eurostile"/>
                        </a:rPr>
                        <a:t>Black mineral effect</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Width: 650</a:t>
                      </a:r>
                    </a:p>
                    <a:p>
                      <a:r>
                        <a:rPr lang="en-US" sz="1100" dirty="0" smtClean="0">
                          <a:latin typeface="Eurostile"/>
                          <a:cs typeface="Eurostile"/>
                        </a:rPr>
                        <a:t>Thickness 38 mm</a:t>
                      </a:r>
                    </a:p>
                    <a:p>
                      <a:r>
                        <a:rPr lang="en-US" sz="1100" dirty="0" smtClean="0">
                          <a:latin typeface="Eurostile"/>
                          <a:cs typeface="Eurostile"/>
                        </a:rPr>
                        <a:t>Lengths</a:t>
                      </a:r>
                      <a:r>
                        <a:rPr lang="en-US" sz="1100" baseline="0" dirty="0" smtClean="0">
                          <a:latin typeface="Eurostile"/>
                          <a:cs typeface="Eurostile"/>
                        </a:rPr>
                        <a:t> and miter cut – estimated only:</a:t>
                      </a:r>
                      <a:endParaRPr lang="en-US" sz="1100" dirty="0" smtClean="0">
                        <a:latin typeface="Eurostile"/>
                        <a:cs typeface="Eurostile"/>
                      </a:endParaRPr>
                    </a:p>
                    <a:p>
                      <a:r>
                        <a:rPr lang="en-US" sz="1100" dirty="0" smtClean="0">
                          <a:latin typeface="Eurostile"/>
                          <a:cs typeface="Eurostile"/>
                        </a:rPr>
                        <a:t>Wall edge L: 2765</a:t>
                      </a:r>
                    </a:p>
                    <a:p>
                      <a:r>
                        <a:rPr lang="en-US" sz="1100" dirty="0" smtClean="0">
                          <a:latin typeface="Eurostile"/>
                          <a:cs typeface="Eurostile"/>
                        </a:rPr>
                        <a:t>Front edge</a:t>
                      </a:r>
                      <a:r>
                        <a:rPr lang="en-US" sz="1100" baseline="0" dirty="0" smtClean="0">
                          <a:latin typeface="Eurostile"/>
                          <a:cs typeface="Eurostile"/>
                        </a:rPr>
                        <a:t> L:</a:t>
                      </a:r>
                    </a:p>
                    <a:p>
                      <a:r>
                        <a:rPr lang="en-US" sz="1100" baseline="0" dirty="0" smtClean="0">
                          <a:latin typeface="Eurostile"/>
                          <a:cs typeface="Eurostile"/>
                        </a:rPr>
                        <a:t>2115</a:t>
                      </a:r>
                    </a:p>
                    <a:p>
                      <a:r>
                        <a:rPr lang="en-US" sz="1100" baseline="0" dirty="0" smtClean="0">
                          <a:latin typeface="Eurostile"/>
                          <a:cs typeface="Eurostile"/>
                        </a:rPr>
                        <a:t>Miter cut edge: 919.24</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50" baseline="0" dirty="0" smtClean="0">
                          <a:latin typeface="Eurostile"/>
                          <a:cs typeface="Eurostile"/>
                        </a:rPr>
                        <a:t>(D1) Furnishing Layout – Ground Floor(Kitchen)</a:t>
                      </a:r>
                      <a:endParaRPr lang="en-US" sz="1050" dirty="0" smtClean="0">
                        <a:latin typeface="Eurostile"/>
                        <a:cs typeface="Eurostile"/>
                      </a:endParaRPr>
                    </a:p>
                    <a:p>
                      <a:endParaRPr lang="en-US" sz="1050" dirty="0" smtClean="0">
                        <a:latin typeface="Eurostile"/>
                        <a:cs typeface="Eurostile"/>
                      </a:endParaRPr>
                    </a:p>
                    <a:p>
                      <a:r>
                        <a:rPr lang="en-US" sz="1050" dirty="0" smtClean="0">
                          <a:latin typeface="Eurostile"/>
                          <a:cs typeface="Eurostile"/>
                        </a:rPr>
                        <a:t>(D11) Kitchen Elevation K1</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50" dirty="0" smtClean="0">
                          <a:latin typeface="Eurostile"/>
                          <a:cs typeface="Eurostile"/>
                        </a:rPr>
                        <a:t>Please take</a:t>
                      </a:r>
                      <a:r>
                        <a:rPr lang="en-US" sz="1050" baseline="0" dirty="0" smtClean="0">
                          <a:latin typeface="Eurostile"/>
                          <a:cs typeface="Eurostile"/>
                        </a:rPr>
                        <a:t> e</a:t>
                      </a:r>
                      <a:r>
                        <a:rPr lang="en-US" sz="1050" dirty="0" smtClean="0">
                          <a:latin typeface="Eurostile"/>
                          <a:cs typeface="Eurostile"/>
                        </a:rPr>
                        <a:t>xact measurements</a:t>
                      </a:r>
                      <a:r>
                        <a:rPr lang="en-US" sz="1050" baseline="0" dirty="0" smtClean="0">
                          <a:latin typeface="Eurostile"/>
                          <a:cs typeface="Eurostile"/>
                        </a:rPr>
                        <a:t> for ordering the custom sized countertop after all base cabinets have been installed. </a:t>
                      </a:r>
                    </a:p>
                    <a:p>
                      <a:pPr marL="0" marR="0" indent="0" algn="l" defTabSz="608918" rtl="0" eaLnBrk="1" fontAlgn="auto" latinLnBrk="0" hangingPunct="1">
                        <a:lnSpc>
                          <a:spcPct val="100000"/>
                        </a:lnSpc>
                        <a:spcBef>
                          <a:spcPts val="0"/>
                        </a:spcBef>
                        <a:spcAft>
                          <a:spcPts val="0"/>
                        </a:spcAft>
                        <a:buClrTx/>
                        <a:buSzTx/>
                        <a:buFontTx/>
                        <a:buNone/>
                        <a:tabLst/>
                        <a:defRPr/>
                      </a:pPr>
                      <a:r>
                        <a:rPr lang="en-US" sz="1050" baseline="0" dirty="0" smtClean="0">
                          <a:latin typeface="Eurostile"/>
                          <a:cs typeface="Eurostile"/>
                        </a:rPr>
                        <a:t>A cut-out for a BOHOLMEN sink [ID17 in Section 7] needs to be made in the countertop. The sink is to be installed above the base cabinet for sink [ID4 in Section 2]. Please take accurate measurements to specify this cut-out for the factory after the base cabinet for sink has been installed. The sink will be 100% watertight sealed to the custom-cut countertop at the factory and all will be delivered as one piece for installation.</a:t>
                      </a:r>
                    </a:p>
                    <a:p>
                      <a:pPr marL="0" marR="0" indent="0" algn="l" defTabSz="608918" rtl="0" eaLnBrk="1" fontAlgn="auto" latinLnBrk="0" hangingPunct="1">
                        <a:lnSpc>
                          <a:spcPct val="100000"/>
                        </a:lnSpc>
                        <a:spcBef>
                          <a:spcPts val="0"/>
                        </a:spcBef>
                        <a:spcAft>
                          <a:spcPts val="0"/>
                        </a:spcAft>
                        <a:buClrTx/>
                        <a:buSzTx/>
                        <a:buFontTx/>
                        <a:buNone/>
                        <a:tabLst/>
                        <a:defRPr/>
                      </a:pPr>
                      <a:r>
                        <a:rPr lang="en-US" sz="1050" baseline="0" dirty="0" smtClean="0">
                          <a:latin typeface="Eurostile"/>
                          <a:cs typeface="Eurostile"/>
                        </a:rPr>
                        <a:t>To be ordered with square laminated edging strips (38 mm) in the same finish.</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rowSpan="2">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50" baseline="0" dirty="0" smtClean="0">
                          <a:latin typeface="Eurostile"/>
                          <a:cs typeface="Eurostile"/>
                        </a:rPr>
                        <a:t>The 2 countertops (ID19 and ID20) are to be connected by a miter joint at the inside corner between the walls shown on Elevations K1 and K2.</a:t>
                      </a:r>
                    </a:p>
                    <a:p>
                      <a:pPr marL="0" marR="0" indent="0" algn="l" defTabSz="608918" rtl="0" eaLnBrk="1" fontAlgn="auto" latinLnBrk="0" hangingPunct="1">
                        <a:lnSpc>
                          <a:spcPct val="100000"/>
                        </a:lnSpc>
                        <a:spcBef>
                          <a:spcPts val="0"/>
                        </a:spcBef>
                        <a:spcAft>
                          <a:spcPts val="0"/>
                        </a:spcAft>
                        <a:buClrTx/>
                        <a:buSzTx/>
                        <a:buFontTx/>
                        <a:buNone/>
                        <a:tabLst/>
                        <a:defRPr/>
                      </a:pPr>
                      <a:endParaRPr lang="en-US" sz="1050" baseline="0" dirty="0" smtClean="0">
                        <a:latin typeface="Eurostile"/>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1050" baseline="0" dirty="0" smtClean="0">
                          <a:latin typeface="Eurostile"/>
                          <a:cs typeface="Eurostile"/>
                        </a:rPr>
                        <a:t>Please ensure that the miter joint is 100% watertight sealed. Please use appropriate black sealant for a seamless finish.</a:t>
                      </a:r>
                    </a:p>
                    <a:p>
                      <a:pPr marL="0" marR="0" indent="0" algn="l" defTabSz="608918" rtl="0" eaLnBrk="1" fontAlgn="auto" latinLnBrk="0" hangingPunct="1">
                        <a:lnSpc>
                          <a:spcPct val="100000"/>
                        </a:lnSpc>
                        <a:spcBef>
                          <a:spcPts val="0"/>
                        </a:spcBef>
                        <a:spcAft>
                          <a:spcPts val="0"/>
                        </a:spcAft>
                        <a:buClrTx/>
                        <a:buSzTx/>
                        <a:buFontTx/>
                        <a:buNone/>
                        <a:tabLst/>
                        <a:defRPr/>
                      </a:pPr>
                      <a:r>
                        <a:rPr lang="en-US" sz="1050" baseline="0" dirty="0" smtClean="0">
                          <a:latin typeface="Eurostile"/>
                          <a:cs typeface="Eurostile"/>
                        </a:rPr>
                        <a:t> </a:t>
                      </a:r>
                    </a:p>
                    <a:p>
                      <a:r>
                        <a:rPr lang="en-US" sz="1050" dirty="0" smtClean="0">
                          <a:latin typeface="Eurostile"/>
                          <a:cs typeface="Eurostile"/>
                        </a:rPr>
                        <a:t>Product</a:t>
                      </a:r>
                      <a:r>
                        <a:rPr lang="en-US" sz="1050" baseline="0" dirty="0" smtClean="0">
                          <a:latin typeface="Eurostile"/>
                          <a:cs typeface="Eurostile"/>
                        </a:rPr>
                        <a:t> info (for laminate finish):</a:t>
                      </a:r>
                    </a:p>
                    <a:p>
                      <a:r>
                        <a:rPr lang="en-US" sz="1050" dirty="0" smtClean="0">
                          <a:latin typeface="Eurostile"/>
                          <a:cs typeface="Eurostile"/>
                          <a:hlinkClick r:id="rId3"/>
                        </a:rPr>
                        <a:t>http://www.ikea.com/ca/en/catalog/products/10208783/</a:t>
                      </a:r>
                      <a:r>
                        <a:rPr lang="en-US" sz="1050" dirty="0" smtClean="0">
                          <a:latin typeface="Eurostile"/>
                          <a:cs typeface="Eurostile"/>
                        </a:rPr>
                        <a:t> </a:t>
                      </a:r>
                    </a:p>
                    <a:p>
                      <a:r>
                        <a:rPr lang="en-US" sz="1050" dirty="0" smtClean="0">
                          <a:latin typeface="Eurostile"/>
                          <a:cs typeface="Eurostile"/>
                        </a:rPr>
                        <a:t>Info</a:t>
                      </a:r>
                      <a:r>
                        <a:rPr lang="en-US" sz="1050" baseline="0" dirty="0" smtClean="0">
                          <a:latin typeface="Eurostile"/>
                          <a:cs typeface="Eurostile"/>
                        </a:rPr>
                        <a:t> on PERSONLIG made-to-measure countertops:</a:t>
                      </a:r>
                    </a:p>
                    <a:p>
                      <a:r>
                        <a:rPr lang="en-US" sz="1050" dirty="0" smtClean="0">
                          <a:latin typeface="Eurostile"/>
                          <a:cs typeface="Eurostile"/>
                          <a:hlinkClick r:id="rId4"/>
                        </a:rPr>
                        <a:t>http://www.ikea.com/ms/en_CA/pdf/buying_guides/FY10/Countertops_Buying_Guide.pdf</a:t>
                      </a:r>
                      <a:r>
                        <a:rPr lang="en-US" sz="1050" dirty="0" smtClean="0">
                          <a:latin typeface="Eurostile"/>
                          <a:cs typeface="Eurostile"/>
                        </a:rPr>
                        <a:t> </a:t>
                      </a:r>
                    </a:p>
                    <a:p>
                      <a:r>
                        <a:rPr lang="en-US" sz="1050" dirty="0" smtClean="0">
                          <a:latin typeface="Eurostile"/>
                          <a:cs typeface="Eurostile"/>
                          <a:hlinkClick r:id="rId5"/>
                        </a:rPr>
                        <a:t>http://www.ikea.com/ms/zh_CN/pdf/20111_How_to_KI/WORKTOPS.pdf</a:t>
                      </a:r>
                      <a:r>
                        <a:rPr lang="en-US" sz="1050" dirty="0" smtClean="0">
                          <a:latin typeface="Eurostile"/>
                          <a:cs typeface="Eurostile"/>
                        </a:rPr>
                        <a:t> </a:t>
                      </a:r>
                    </a:p>
                    <a:p>
                      <a:endParaRPr lang="en-US" sz="1050" dirty="0" smtClean="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482588">
                <a:tc>
                  <a:txBody>
                    <a:bodyPr/>
                    <a:lstStyle/>
                    <a:p>
                      <a:pPr algn="l">
                        <a:spcAft>
                          <a:spcPts val="0"/>
                        </a:spcAft>
                      </a:pPr>
                      <a:r>
                        <a:rPr lang="en-US" sz="1050" dirty="0" smtClean="0">
                          <a:effectLst/>
                          <a:latin typeface="Eurostile"/>
                          <a:ea typeface="ＭＳ 明朝"/>
                          <a:cs typeface="Eurostile"/>
                        </a:rPr>
                        <a:t>20</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050" dirty="0" smtClean="0">
                          <a:effectLst/>
                          <a:latin typeface="Eurostile"/>
                          <a:ea typeface="ＭＳ 明朝"/>
                          <a:cs typeface="Eurostile"/>
                        </a:rPr>
                        <a:t>Laminate countertop, standard width, custom length,</a:t>
                      </a:r>
                    </a:p>
                    <a:p>
                      <a:pPr algn="l">
                        <a:spcAft>
                          <a:spcPts val="0"/>
                        </a:spcAft>
                      </a:pPr>
                      <a:r>
                        <a:rPr lang="en-US" sz="1050" dirty="0" smtClean="0">
                          <a:effectLst/>
                          <a:latin typeface="Eurostile"/>
                          <a:ea typeface="ＭＳ 明朝"/>
                          <a:cs typeface="Eurostile"/>
                        </a:rPr>
                        <a:t>with miter </a:t>
                      </a:r>
                      <a:r>
                        <a:rPr lang="en-US" sz="1050" baseline="0" dirty="0" smtClean="0">
                          <a:effectLst/>
                          <a:latin typeface="Eurostile"/>
                          <a:ea typeface="ＭＳ 明朝"/>
                          <a:cs typeface="Eurostile"/>
                        </a:rPr>
                        <a:t>45</a:t>
                      </a:r>
                      <a:r>
                        <a:rPr lang="en-US" sz="1050" baseline="30000" dirty="0" smtClean="0">
                          <a:effectLst/>
                          <a:latin typeface="Eurostile"/>
                          <a:ea typeface="ＭＳ 明朝"/>
                          <a:cs typeface="Eurostile"/>
                        </a:rPr>
                        <a:t>0 </a:t>
                      </a:r>
                      <a:r>
                        <a:rPr lang="en-US" sz="1050" dirty="0" smtClean="0">
                          <a:effectLst/>
                          <a:latin typeface="Eurostile"/>
                          <a:ea typeface="ＭＳ 明朝"/>
                          <a:cs typeface="Eurostile"/>
                        </a:rPr>
                        <a:t>cut at left</a:t>
                      </a:r>
                      <a:r>
                        <a:rPr lang="en-US" sz="1050" baseline="0" dirty="0" smtClean="0">
                          <a:effectLst/>
                          <a:latin typeface="Eurostile"/>
                          <a:ea typeface="ＭＳ 明朝"/>
                          <a:cs typeface="Eurostile"/>
                        </a:rPr>
                        <a:t> end</a:t>
                      </a:r>
                      <a:endParaRPr lang="en-US" sz="1050" dirty="0" smtClean="0">
                        <a:effectLst/>
                        <a:latin typeface="Eurostile"/>
                        <a:ea typeface="ＭＳ 明朝"/>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endParaRPr lang="en-US" sz="105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dirty="0" smtClean="0">
                          <a:latin typeface="Eurostile"/>
                          <a:cs typeface="Eurostile"/>
                        </a:rPr>
                        <a:t>1</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dirty="0" smtClean="0">
                          <a:latin typeface="Eurostile"/>
                          <a:cs typeface="Eurostile"/>
                        </a:rPr>
                        <a:t>IKEA</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50" b="0" dirty="0" smtClean="0">
                          <a:latin typeface="Eurostile"/>
                          <a:cs typeface="Eurostile"/>
                        </a:rPr>
                        <a:t>PERSONLIG made-to-measure</a:t>
                      </a:r>
                    </a:p>
                    <a:p>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50" kern="1200" dirty="0" smtClean="0">
                          <a:solidFill>
                            <a:schemeClr val="tx1"/>
                          </a:solidFill>
                          <a:latin typeface="Eurostile"/>
                          <a:ea typeface="+mn-ea"/>
                          <a:cs typeface="Eurostile"/>
                        </a:rPr>
                        <a:t>Black mineral effect</a:t>
                      </a:r>
                      <a:endParaRPr lang="en-US" sz="1050" dirty="0" smtClean="0">
                        <a:latin typeface="Eurostile"/>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Width: 650</a:t>
                      </a:r>
                    </a:p>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Thickness 38 mm</a:t>
                      </a:r>
                    </a:p>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Lengths</a:t>
                      </a:r>
                      <a:r>
                        <a:rPr lang="en-US" sz="1100" baseline="0" dirty="0" smtClean="0">
                          <a:latin typeface="Eurostile"/>
                          <a:cs typeface="Eurostile"/>
                        </a:rPr>
                        <a:t> and miter cut – estimated only:</a:t>
                      </a:r>
                      <a:endParaRPr lang="en-US" sz="1100" dirty="0" smtClean="0">
                        <a:latin typeface="Eurostile"/>
                        <a:cs typeface="Eurostile"/>
                      </a:endParaRPr>
                    </a:p>
                    <a:p>
                      <a:r>
                        <a:rPr lang="en-US" sz="1100" dirty="0" smtClean="0">
                          <a:latin typeface="Eurostile"/>
                          <a:cs typeface="Eurostile"/>
                        </a:rPr>
                        <a:t>Wall edge L: 3800</a:t>
                      </a:r>
                    </a:p>
                    <a:p>
                      <a:r>
                        <a:rPr lang="en-US" sz="1100" dirty="0" smtClean="0">
                          <a:latin typeface="Eurostile"/>
                          <a:cs typeface="Eurostile"/>
                        </a:rPr>
                        <a:t>Front edge</a:t>
                      </a:r>
                      <a:r>
                        <a:rPr lang="en-US" sz="1100" baseline="0" dirty="0" smtClean="0">
                          <a:latin typeface="Eurostile"/>
                          <a:cs typeface="Eurostile"/>
                        </a:rPr>
                        <a:t> L:</a:t>
                      </a:r>
                    </a:p>
                    <a:p>
                      <a:r>
                        <a:rPr lang="en-US" sz="1100" baseline="0" dirty="0" smtClean="0">
                          <a:latin typeface="Eurostile"/>
                          <a:cs typeface="Eurostile"/>
                        </a:rPr>
                        <a:t>3150</a:t>
                      </a:r>
                    </a:p>
                    <a:p>
                      <a:r>
                        <a:rPr lang="en-US" sz="1100" baseline="0" dirty="0" smtClean="0">
                          <a:latin typeface="Eurostile"/>
                          <a:cs typeface="Eurostile"/>
                        </a:rPr>
                        <a:t>Miter cut edge: 919.24</a:t>
                      </a:r>
                      <a:endParaRPr lang="en-US" sz="1100" dirty="0" smtClean="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50" baseline="0" dirty="0" smtClean="0">
                          <a:latin typeface="Eurostile"/>
                          <a:cs typeface="Eurostile"/>
                        </a:rPr>
                        <a:t>(D1) Furnishing Layout – Ground Floor(Kitchen)</a:t>
                      </a:r>
                      <a:endParaRPr lang="en-US" sz="1050" dirty="0" smtClean="0">
                        <a:latin typeface="Eurostile"/>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endParaRPr lang="en-US" sz="1050" dirty="0" smtClean="0">
                        <a:latin typeface="Eurostile"/>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1050" dirty="0" smtClean="0">
                          <a:latin typeface="Eurostile"/>
                          <a:cs typeface="Eurostile"/>
                        </a:rPr>
                        <a:t>(D12) Kitchen Elevation K2</a:t>
                      </a:r>
                    </a:p>
                    <a:p>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50" dirty="0" smtClean="0">
                          <a:latin typeface="Eurostile"/>
                          <a:cs typeface="Eurostile"/>
                        </a:rPr>
                        <a:t>Please take</a:t>
                      </a:r>
                      <a:r>
                        <a:rPr lang="en-US" sz="1050" baseline="0" dirty="0" smtClean="0">
                          <a:latin typeface="Eurostile"/>
                          <a:cs typeface="Eurostile"/>
                        </a:rPr>
                        <a:t> e</a:t>
                      </a:r>
                      <a:r>
                        <a:rPr lang="en-US" sz="1050" dirty="0" smtClean="0">
                          <a:latin typeface="Eurostile"/>
                          <a:cs typeface="Eurostile"/>
                        </a:rPr>
                        <a:t>xact measurements</a:t>
                      </a:r>
                      <a:r>
                        <a:rPr lang="en-US" sz="1050" baseline="0" dirty="0" smtClean="0">
                          <a:latin typeface="Eurostile"/>
                          <a:cs typeface="Eurostile"/>
                        </a:rPr>
                        <a:t> for ordering the custom sized countertop after all base cabinets have been installed. </a:t>
                      </a:r>
                    </a:p>
                    <a:p>
                      <a:pPr marL="0" marR="0" indent="0" algn="l" defTabSz="608918" rtl="0" eaLnBrk="1" fontAlgn="auto" latinLnBrk="0" hangingPunct="1">
                        <a:lnSpc>
                          <a:spcPct val="100000"/>
                        </a:lnSpc>
                        <a:spcBef>
                          <a:spcPts val="0"/>
                        </a:spcBef>
                        <a:spcAft>
                          <a:spcPts val="0"/>
                        </a:spcAft>
                        <a:buClrTx/>
                        <a:buSzTx/>
                        <a:buFontTx/>
                        <a:buNone/>
                        <a:tabLst/>
                        <a:defRPr/>
                      </a:pPr>
                      <a:r>
                        <a:rPr lang="en-US" sz="1050" baseline="0" dirty="0" smtClean="0">
                          <a:latin typeface="Eurostile"/>
                          <a:cs typeface="Eurostile"/>
                        </a:rPr>
                        <a:t>This countertop is to be connected with a miter joint to Countertop ID19 at the inside corner between the walls shown on Elevations K1 and K2.</a:t>
                      </a:r>
                    </a:p>
                    <a:p>
                      <a:pPr marL="0" marR="0" indent="0" algn="l" defTabSz="608918" rtl="0" eaLnBrk="1" fontAlgn="auto" latinLnBrk="0" hangingPunct="1">
                        <a:lnSpc>
                          <a:spcPct val="100000"/>
                        </a:lnSpc>
                        <a:spcBef>
                          <a:spcPts val="0"/>
                        </a:spcBef>
                        <a:spcAft>
                          <a:spcPts val="0"/>
                        </a:spcAft>
                        <a:buClrTx/>
                        <a:buSzTx/>
                        <a:buFontTx/>
                        <a:buNone/>
                        <a:tabLst/>
                        <a:defRPr/>
                      </a:pPr>
                      <a:r>
                        <a:rPr lang="en-US" sz="1050" baseline="0" dirty="0" smtClean="0">
                          <a:latin typeface="Eurostile"/>
                          <a:cs typeface="Eurostile"/>
                        </a:rPr>
                        <a:t>To be ordered with square laminated edging strips (38 mm) in the same finish.</a:t>
                      </a:r>
                      <a:endParaRPr lang="en-US" sz="1050" dirty="0" smtClean="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vMerge="1">
                  <a:txBody>
                    <a:bodyPr/>
                    <a:lstStyle/>
                    <a:p>
                      <a:pPr marL="0" marR="0" indent="0" algn="l" defTabSz="608918" rtl="0" eaLnBrk="1" fontAlgn="auto" latinLnBrk="0" hangingPunct="1">
                        <a:lnSpc>
                          <a:spcPct val="100000"/>
                        </a:lnSpc>
                        <a:spcBef>
                          <a:spcPts val="0"/>
                        </a:spcBef>
                        <a:spcAft>
                          <a:spcPts val="0"/>
                        </a:spcAft>
                        <a:buClrTx/>
                        <a:buSzTx/>
                        <a:buFontTx/>
                        <a:buNone/>
                        <a:tabLst/>
                        <a:defRPr/>
                      </a:pPr>
                      <a:endParaRPr lang="en-US" sz="1100" baseline="0" dirty="0" smtClean="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6" name="TextBox 5"/>
          <p:cNvSpPr txBox="1"/>
          <p:nvPr/>
        </p:nvSpPr>
        <p:spPr>
          <a:xfrm>
            <a:off x="356637" y="1484873"/>
            <a:ext cx="4199139" cy="369332"/>
          </a:xfrm>
          <a:prstGeom prst="rect">
            <a:avLst/>
          </a:prstGeom>
          <a:noFill/>
        </p:spPr>
        <p:txBody>
          <a:bodyPr wrap="square" rtlCol="0">
            <a:spAutoFit/>
          </a:bodyPr>
          <a:lstStyle/>
          <a:p>
            <a:pPr marL="342900" indent="-342900">
              <a:buFont typeface="Wingdings" charset="2"/>
              <a:buAutoNum type="arabicPlain" startAt="8"/>
              <a:defRPr/>
            </a:pPr>
            <a:r>
              <a:rPr lang="en-US" sz="1800" b="1" dirty="0" smtClean="0">
                <a:latin typeface="Eurostile"/>
                <a:ea typeface="ＭＳ 明朝"/>
                <a:cs typeface="Eurostile"/>
              </a:rPr>
              <a:t>L-SHAPED CUSTOM COUNTERTOP </a:t>
            </a:r>
            <a:endParaRPr lang="en-US" sz="1800" b="1" dirty="0">
              <a:latin typeface="Eurostile"/>
              <a:ea typeface="ＭＳ 明朝"/>
              <a:cs typeface="Eurostile"/>
            </a:endParaRPr>
          </a:p>
        </p:txBody>
      </p:sp>
    </p:spTree>
    <p:extLst>
      <p:ext uri="{BB962C8B-B14F-4D97-AF65-F5344CB8AC3E}">
        <p14:creationId xmlns:p14="http://schemas.microsoft.com/office/powerpoint/2010/main" val="47951237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230808</TotalTime>
  <Words>4707</Words>
  <Application>Microsoft Macintosh PowerPoint</Application>
  <PresentationFormat>Ledger Paper (11x17 in)</PresentationFormat>
  <Paragraphs>741</Paragraphs>
  <Slides>11</Slides>
  <Notes>10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Chad Thompson</dc:creator>
  <cp:lastModifiedBy>Chad Thompson</cp:lastModifiedBy>
  <cp:revision>931</cp:revision>
  <cp:lastPrinted>2013-04-13T02:30:32Z</cp:lastPrinted>
  <dcterms:created xsi:type="dcterms:W3CDTF">2012-08-28T18:43:27Z</dcterms:created>
  <dcterms:modified xsi:type="dcterms:W3CDTF">2014-08-20T03:04:45Z</dcterms:modified>
</cp:coreProperties>
</file>