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74" r:id="rId2"/>
    <p:sldId id="295" r:id="rId3"/>
    <p:sldId id="304" r:id="rId4"/>
    <p:sldId id="297" r:id="rId5"/>
    <p:sldId id="296" r:id="rId6"/>
    <p:sldId id="298" r:id="rId7"/>
    <p:sldId id="299" r:id="rId8"/>
    <p:sldId id="300" r:id="rId9"/>
    <p:sldId id="301" r:id="rId10"/>
    <p:sldId id="302" r:id="rId11"/>
    <p:sldId id="303" r:id="rId12"/>
  </p:sldIdLst>
  <p:sldSz cx="12179300" cy="9134475" type="ledger"/>
  <p:notesSz cx="9144000" cy="6858000"/>
  <p:defaultTextStyle>
    <a:defPPr>
      <a:defRPr lang="en-US"/>
    </a:defPPr>
    <a:lvl1pPr marL="0" algn="l" defTabSz="608918" rtl="0" eaLnBrk="1" latinLnBrk="0" hangingPunct="1">
      <a:defRPr sz="2400" kern="1200">
        <a:solidFill>
          <a:schemeClr val="tx1"/>
        </a:solidFill>
        <a:latin typeface="+mn-lt"/>
        <a:ea typeface="+mn-ea"/>
        <a:cs typeface="+mn-cs"/>
      </a:defRPr>
    </a:lvl1pPr>
    <a:lvl2pPr marL="608918" algn="l" defTabSz="608918" rtl="0" eaLnBrk="1" latinLnBrk="0" hangingPunct="1">
      <a:defRPr sz="2400" kern="1200">
        <a:solidFill>
          <a:schemeClr val="tx1"/>
        </a:solidFill>
        <a:latin typeface="+mn-lt"/>
        <a:ea typeface="+mn-ea"/>
        <a:cs typeface="+mn-cs"/>
      </a:defRPr>
    </a:lvl2pPr>
    <a:lvl3pPr marL="1217836" algn="l" defTabSz="608918" rtl="0" eaLnBrk="1" latinLnBrk="0" hangingPunct="1">
      <a:defRPr sz="2400" kern="1200">
        <a:solidFill>
          <a:schemeClr val="tx1"/>
        </a:solidFill>
        <a:latin typeface="+mn-lt"/>
        <a:ea typeface="+mn-ea"/>
        <a:cs typeface="+mn-cs"/>
      </a:defRPr>
    </a:lvl3pPr>
    <a:lvl4pPr marL="1826754" algn="l" defTabSz="608918" rtl="0" eaLnBrk="1" latinLnBrk="0" hangingPunct="1">
      <a:defRPr sz="2400" kern="1200">
        <a:solidFill>
          <a:schemeClr val="tx1"/>
        </a:solidFill>
        <a:latin typeface="+mn-lt"/>
        <a:ea typeface="+mn-ea"/>
        <a:cs typeface="+mn-cs"/>
      </a:defRPr>
    </a:lvl4pPr>
    <a:lvl5pPr marL="2435672" algn="l" defTabSz="608918" rtl="0" eaLnBrk="1" latinLnBrk="0" hangingPunct="1">
      <a:defRPr sz="2400" kern="1200">
        <a:solidFill>
          <a:schemeClr val="tx1"/>
        </a:solidFill>
        <a:latin typeface="+mn-lt"/>
        <a:ea typeface="+mn-ea"/>
        <a:cs typeface="+mn-cs"/>
      </a:defRPr>
    </a:lvl5pPr>
    <a:lvl6pPr marL="3044590" algn="l" defTabSz="608918" rtl="0" eaLnBrk="1" latinLnBrk="0" hangingPunct="1">
      <a:defRPr sz="2400" kern="1200">
        <a:solidFill>
          <a:schemeClr val="tx1"/>
        </a:solidFill>
        <a:latin typeface="+mn-lt"/>
        <a:ea typeface="+mn-ea"/>
        <a:cs typeface="+mn-cs"/>
      </a:defRPr>
    </a:lvl6pPr>
    <a:lvl7pPr marL="3653508" algn="l" defTabSz="608918" rtl="0" eaLnBrk="1" latinLnBrk="0" hangingPunct="1">
      <a:defRPr sz="2400" kern="1200">
        <a:solidFill>
          <a:schemeClr val="tx1"/>
        </a:solidFill>
        <a:latin typeface="+mn-lt"/>
        <a:ea typeface="+mn-ea"/>
        <a:cs typeface="+mn-cs"/>
      </a:defRPr>
    </a:lvl7pPr>
    <a:lvl8pPr marL="4262426" algn="l" defTabSz="608918" rtl="0" eaLnBrk="1" latinLnBrk="0" hangingPunct="1">
      <a:defRPr sz="2400" kern="1200">
        <a:solidFill>
          <a:schemeClr val="tx1"/>
        </a:solidFill>
        <a:latin typeface="+mn-lt"/>
        <a:ea typeface="+mn-ea"/>
        <a:cs typeface="+mn-cs"/>
      </a:defRPr>
    </a:lvl8pPr>
    <a:lvl9pPr marL="4871344" algn="l" defTabSz="608918"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21615"/>
    <a:srgbClr val="421F15"/>
    <a:srgbClr val="421F12"/>
    <a:srgbClr val="4A2F1F"/>
    <a:srgbClr val="DDFFFC"/>
    <a:srgbClr val="D5FFED"/>
    <a:srgbClr val="AAF0E2"/>
    <a:srgbClr val="C1F0F0"/>
    <a:srgbClr val="347465"/>
    <a:srgbClr val="68E7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3" autoAdjust="0"/>
    <p:restoredTop sz="94660"/>
  </p:normalViewPr>
  <p:slideViewPr>
    <p:cSldViewPr snapToGrid="0" snapToObjects="1">
      <p:cViewPr>
        <p:scale>
          <a:sx n="100" d="100"/>
          <a:sy n="100" d="100"/>
        </p:scale>
        <p:origin x="-2456" y="-56"/>
      </p:cViewPr>
      <p:guideLst>
        <p:guide orient="horz" pos="2877"/>
        <p:guide pos="38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F979425-87CE-4B4C-9814-5FA8E40CE906}" type="datetimeFigureOut">
              <a:rPr lang="en-US" smtClean="0"/>
              <a:t>14-08-19</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A9C662A-4119-5948-86FF-77AC046B1CC8}" type="slidenum">
              <a:rPr lang="en-US" smtClean="0"/>
              <a:t>‹#›</a:t>
            </a:fld>
            <a:endParaRPr lang="en-US" dirty="0"/>
          </a:p>
        </p:txBody>
      </p:sp>
    </p:spTree>
    <p:extLst>
      <p:ext uri="{BB962C8B-B14F-4D97-AF65-F5344CB8AC3E}">
        <p14:creationId xmlns:p14="http://schemas.microsoft.com/office/powerpoint/2010/main" val="1754676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D10136C-37B0-3F44-9F6E-13CEE804F245}" type="datetimeFigureOut">
              <a:rPr lang="en-US" smtClean="0"/>
              <a:t>14-08-19</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49C71EB-2BFE-5641-8A1E-137E75E39B2E}" type="slidenum">
              <a:rPr lang="en-US" smtClean="0"/>
              <a:t>‹#›</a:t>
            </a:fld>
            <a:endParaRPr lang="en-US" dirty="0"/>
          </a:p>
        </p:txBody>
      </p:sp>
    </p:spTree>
    <p:extLst>
      <p:ext uri="{BB962C8B-B14F-4D97-AF65-F5344CB8AC3E}">
        <p14:creationId xmlns:p14="http://schemas.microsoft.com/office/powerpoint/2010/main" val="2306841901"/>
      </p:ext>
    </p:extLst>
  </p:cSld>
  <p:clrMap bg1="lt1" tx1="dk1" bg2="lt2" tx2="dk2" accent1="accent1" accent2="accent2" accent3="accent3" accent4="accent4" accent5="accent5" accent6="accent6" hlink="hlink" folHlink="folHlink"/>
  <p:hf hdr="0" ftr="0" dt="0"/>
  <p:notesStyle>
    <a:lvl1pPr marL="0" algn="l" defTabSz="608918" rtl="0" eaLnBrk="1" latinLnBrk="0" hangingPunct="1">
      <a:defRPr sz="1700" kern="1200">
        <a:solidFill>
          <a:schemeClr val="tx1"/>
        </a:solidFill>
        <a:latin typeface="+mn-lt"/>
        <a:ea typeface="+mn-ea"/>
        <a:cs typeface="+mn-cs"/>
      </a:defRPr>
    </a:lvl1pPr>
    <a:lvl2pPr marL="608918" algn="l" defTabSz="608918" rtl="0" eaLnBrk="1" latinLnBrk="0" hangingPunct="1">
      <a:defRPr sz="1700" kern="1200">
        <a:solidFill>
          <a:schemeClr val="tx1"/>
        </a:solidFill>
        <a:latin typeface="+mn-lt"/>
        <a:ea typeface="+mn-ea"/>
        <a:cs typeface="+mn-cs"/>
      </a:defRPr>
    </a:lvl2pPr>
    <a:lvl3pPr marL="1217836" algn="l" defTabSz="608918" rtl="0" eaLnBrk="1" latinLnBrk="0" hangingPunct="1">
      <a:defRPr sz="1700" kern="1200">
        <a:solidFill>
          <a:schemeClr val="tx1"/>
        </a:solidFill>
        <a:latin typeface="+mn-lt"/>
        <a:ea typeface="+mn-ea"/>
        <a:cs typeface="+mn-cs"/>
      </a:defRPr>
    </a:lvl3pPr>
    <a:lvl4pPr marL="1826754" algn="l" defTabSz="608918" rtl="0" eaLnBrk="1" latinLnBrk="0" hangingPunct="1">
      <a:defRPr sz="1700" kern="1200">
        <a:solidFill>
          <a:schemeClr val="tx1"/>
        </a:solidFill>
        <a:latin typeface="+mn-lt"/>
        <a:ea typeface="+mn-ea"/>
        <a:cs typeface="+mn-cs"/>
      </a:defRPr>
    </a:lvl4pPr>
    <a:lvl5pPr marL="2435672" algn="l" defTabSz="608918" rtl="0" eaLnBrk="1" latinLnBrk="0" hangingPunct="1">
      <a:defRPr sz="1700" kern="1200">
        <a:solidFill>
          <a:schemeClr val="tx1"/>
        </a:solidFill>
        <a:latin typeface="+mn-lt"/>
        <a:ea typeface="+mn-ea"/>
        <a:cs typeface="+mn-cs"/>
      </a:defRPr>
    </a:lvl5pPr>
    <a:lvl6pPr marL="3044590" algn="l" defTabSz="608918" rtl="0" eaLnBrk="1" latinLnBrk="0" hangingPunct="1">
      <a:defRPr sz="1700" kern="1200">
        <a:solidFill>
          <a:schemeClr val="tx1"/>
        </a:solidFill>
        <a:latin typeface="+mn-lt"/>
        <a:ea typeface="+mn-ea"/>
        <a:cs typeface="+mn-cs"/>
      </a:defRPr>
    </a:lvl6pPr>
    <a:lvl7pPr marL="3653508" algn="l" defTabSz="608918" rtl="0" eaLnBrk="1" latinLnBrk="0" hangingPunct="1">
      <a:defRPr sz="1700" kern="1200">
        <a:solidFill>
          <a:schemeClr val="tx1"/>
        </a:solidFill>
        <a:latin typeface="+mn-lt"/>
        <a:ea typeface="+mn-ea"/>
        <a:cs typeface="+mn-cs"/>
      </a:defRPr>
    </a:lvl7pPr>
    <a:lvl8pPr marL="4262426" algn="l" defTabSz="608918" rtl="0" eaLnBrk="1" latinLnBrk="0" hangingPunct="1">
      <a:defRPr sz="1700" kern="1200">
        <a:solidFill>
          <a:schemeClr val="tx1"/>
        </a:solidFill>
        <a:latin typeface="+mn-lt"/>
        <a:ea typeface="+mn-ea"/>
        <a:cs typeface="+mn-cs"/>
      </a:defRPr>
    </a:lvl8pPr>
    <a:lvl9pPr marL="4871344" algn="l" defTabSz="608918"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2</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11</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3</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4</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5</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6</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7</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8</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9</a:t>
            </a:fld>
            <a:endParaRPr lang="en-US"/>
          </a:p>
        </p:txBody>
      </p:sp>
    </p:spTree>
    <p:extLst>
      <p:ext uri="{BB962C8B-B14F-4D97-AF65-F5344CB8AC3E}">
        <p14:creationId xmlns:p14="http://schemas.microsoft.com/office/powerpoint/2010/main" val="2346319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C71EB-2BFE-5641-8A1E-137E75E39B2E}" type="slidenum">
              <a:rPr lang="en-US" smtClean="0"/>
              <a:t>10</a:t>
            </a:fld>
            <a:endParaRPr lang="en-US"/>
          </a:p>
        </p:txBody>
      </p:sp>
    </p:spTree>
    <p:extLst>
      <p:ext uri="{BB962C8B-B14F-4D97-AF65-F5344CB8AC3E}">
        <p14:creationId xmlns:p14="http://schemas.microsoft.com/office/powerpoint/2010/main" val="234631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449" y="2837608"/>
            <a:ext cx="10352405" cy="1957992"/>
          </a:xfrm>
          <a:prstGeom prst="rect">
            <a:avLst/>
          </a:prstGeom>
        </p:spPr>
        <p:txBody>
          <a:bodyPr/>
          <a:lstStyle/>
          <a:p>
            <a:r>
              <a:rPr lang="en-CA" smtClean="0"/>
              <a:t>Click to edit Master title style</a:t>
            </a:r>
            <a:endParaRPr lang="en-US"/>
          </a:p>
        </p:txBody>
      </p:sp>
      <p:sp>
        <p:nvSpPr>
          <p:cNvPr id="3" name="Subtitle 2"/>
          <p:cNvSpPr>
            <a:spLocks noGrp="1"/>
          </p:cNvSpPr>
          <p:nvPr>
            <p:ph type="subTitle" idx="1"/>
          </p:nvPr>
        </p:nvSpPr>
        <p:spPr>
          <a:xfrm>
            <a:off x="1826895" y="5176202"/>
            <a:ext cx="8525510" cy="2334366"/>
          </a:xfrm>
        </p:spPr>
        <p:txBody>
          <a:bodyPr/>
          <a:lstStyle>
            <a:lvl1pPr marL="0" indent="0" algn="ctr">
              <a:buNone/>
              <a:defRPr>
                <a:solidFill>
                  <a:schemeClr val="tx1">
                    <a:tint val="75000"/>
                  </a:schemeClr>
                </a:solidFill>
              </a:defRPr>
            </a:lvl1pPr>
            <a:lvl2pPr marL="608918" indent="0" algn="ctr">
              <a:buNone/>
              <a:defRPr>
                <a:solidFill>
                  <a:schemeClr val="tx1">
                    <a:tint val="75000"/>
                  </a:schemeClr>
                </a:solidFill>
              </a:defRPr>
            </a:lvl2pPr>
            <a:lvl3pPr marL="1217836" indent="0" algn="ctr">
              <a:buNone/>
              <a:defRPr>
                <a:solidFill>
                  <a:schemeClr val="tx1">
                    <a:tint val="75000"/>
                  </a:schemeClr>
                </a:solidFill>
              </a:defRPr>
            </a:lvl3pPr>
            <a:lvl4pPr marL="1826754" indent="0" algn="ctr">
              <a:buNone/>
              <a:defRPr>
                <a:solidFill>
                  <a:schemeClr val="tx1">
                    <a:tint val="75000"/>
                  </a:schemeClr>
                </a:solidFill>
              </a:defRPr>
            </a:lvl4pPr>
            <a:lvl5pPr marL="2435672" indent="0" algn="ctr">
              <a:buNone/>
              <a:defRPr>
                <a:solidFill>
                  <a:schemeClr val="tx1">
                    <a:tint val="75000"/>
                  </a:schemeClr>
                </a:solidFill>
              </a:defRPr>
            </a:lvl5pPr>
            <a:lvl6pPr marL="3044590" indent="0" algn="ctr">
              <a:buNone/>
              <a:defRPr>
                <a:solidFill>
                  <a:schemeClr val="tx1">
                    <a:tint val="75000"/>
                  </a:schemeClr>
                </a:solidFill>
              </a:defRPr>
            </a:lvl6pPr>
            <a:lvl7pPr marL="3653508" indent="0" algn="ctr">
              <a:buNone/>
              <a:defRPr>
                <a:solidFill>
                  <a:schemeClr val="tx1">
                    <a:tint val="75000"/>
                  </a:schemeClr>
                </a:solidFill>
              </a:defRPr>
            </a:lvl7pPr>
            <a:lvl8pPr marL="4262426" indent="0" algn="ctr">
              <a:buNone/>
              <a:defRPr>
                <a:solidFill>
                  <a:schemeClr val="tx1">
                    <a:tint val="75000"/>
                  </a:schemeClr>
                </a:solidFill>
              </a:defRPr>
            </a:lvl8pPr>
            <a:lvl9pPr marL="4871344"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E449A5A1-24C1-7744-BE75-CBFD0770A37A}" type="datetime1">
              <a:rPr lang="en-CA" smtClean="0"/>
              <a:t>14-08-19</a:t>
            </a:fld>
            <a:endParaRPr lang="en-US" dirty="0"/>
          </a:p>
        </p:txBody>
      </p:sp>
      <p:sp>
        <p:nvSpPr>
          <p:cNvPr id="5" name="Footer Placeholder 4"/>
          <p:cNvSpPr>
            <a:spLocks noGrp="1"/>
          </p:cNvSpPr>
          <p:nvPr>
            <p:ph type="ftr" sz="quarter" idx="11"/>
          </p:nvPr>
        </p:nvSpPr>
        <p:spPr>
          <a:xfrm>
            <a:off x="4161261" y="8648149"/>
            <a:ext cx="3856778" cy="486326"/>
          </a:xfrm>
        </p:spPr>
        <p:txBody>
          <a:bodyPr/>
          <a:lstStyle>
            <a:lvl1pPr>
              <a:defRPr sz="1400">
                <a:latin typeface="Eurostile"/>
                <a:cs typeface="Eurostile"/>
              </a:defRPr>
            </a:lvl1p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a:xfrm>
            <a:off x="9236498" y="8618156"/>
            <a:ext cx="2841837" cy="486326"/>
          </a:xfrm>
        </p:spPr>
        <p:txBody>
          <a:bodyPr/>
          <a:lstStyle>
            <a:lvl1pPr>
              <a:defRPr sz="1200">
                <a:latin typeface="Eurostile"/>
                <a:cs typeface="Eurostile"/>
              </a:defRPr>
            </a:lvl1pPr>
          </a:lstStyle>
          <a:p>
            <a:fld id="{D7601A72-B991-454A-943C-82A08AED3DD4}" type="slidenum">
              <a:rPr lang="en-US" smtClean="0"/>
              <a:pPr/>
              <a:t>‹#›</a:t>
            </a:fld>
            <a:endParaRPr lang="en-US" dirty="0"/>
          </a:p>
        </p:txBody>
      </p:sp>
    </p:spTree>
    <p:extLst>
      <p:ext uri="{BB962C8B-B14F-4D97-AF65-F5344CB8AC3E}">
        <p14:creationId xmlns:p14="http://schemas.microsoft.com/office/powerpoint/2010/main" val="1843239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F56541F-44AB-274D-9684-FAA4AEFA04EE}"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64989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992" y="365803"/>
            <a:ext cx="2740343" cy="7793906"/>
          </a:xfrm>
          <a:prstGeom prst="rect">
            <a:avLst/>
          </a:prstGeo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08965" y="365803"/>
            <a:ext cx="8018039" cy="7793906"/>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3418652-6176-B942-A67D-22754F4BC2C2}"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86889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7F2C6CA-9231-8C49-8901-856A9FEADC9F}"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45871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1" y="5869748"/>
            <a:ext cx="10352405" cy="1814208"/>
          </a:xfrm>
          <a:prstGeom prst="rect">
            <a:avLst/>
          </a:prstGeom>
        </p:spPr>
        <p:txBody>
          <a:bodyPr anchor="t"/>
          <a:lstStyle>
            <a:lvl1pPr algn="l">
              <a:defRPr sz="5300" b="1" cap="all"/>
            </a:lvl1pPr>
          </a:lstStyle>
          <a:p>
            <a:r>
              <a:rPr lang="en-CA" smtClean="0"/>
              <a:t>Click to edit Master title style</a:t>
            </a:r>
            <a:endParaRPr lang="en-US"/>
          </a:p>
        </p:txBody>
      </p:sp>
      <p:sp>
        <p:nvSpPr>
          <p:cNvPr id="3" name="Text Placeholder 2"/>
          <p:cNvSpPr>
            <a:spLocks noGrp="1"/>
          </p:cNvSpPr>
          <p:nvPr>
            <p:ph type="body" idx="1"/>
          </p:nvPr>
        </p:nvSpPr>
        <p:spPr>
          <a:xfrm>
            <a:off x="962081" y="3871582"/>
            <a:ext cx="10352405" cy="1998166"/>
          </a:xfrm>
        </p:spPr>
        <p:txBody>
          <a:bodyPr anchor="b"/>
          <a:lstStyle>
            <a:lvl1pPr marL="0" indent="0">
              <a:buNone/>
              <a:defRPr sz="2700">
                <a:solidFill>
                  <a:schemeClr val="tx1">
                    <a:tint val="75000"/>
                  </a:schemeClr>
                </a:solidFill>
              </a:defRPr>
            </a:lvl1pPr>
            <a:lvl2pPr marL="608918" indent="0">
              <a:buNone/>
              <a:defRPr sz="2400">
                <a:solidFill>
                  <a:schemeClr val="tx1">
                    <a:tint val="75000"/>
                  </a:schemeClr>
                </a:solidFill>
              </a:defRPr>
            </a:lvl2pPr>
            <a:lvl3pPr marL="1217836" indent="0">
              <a:buNone/>
              <a:defRPr sz="2200">
                <a:solidFill>
                  <a:schemeClr val="tx1">
                    <a:tint val="75000"/>
                  </a:schemeClr>
                </a:solidFill>
              </a:defRPr>
            </a:lvl3pPr>
            <a:lvl4pPr marL="1826754" indent="0">
              <a:buNone/>
              <a:defRPr sz="1900">
                <a:solidFill>
                  <a:schemeClr val="tx1">
                    <a:tint val="75000"/>
                  </a:schemeClr>
                </a:solidFill>
              </a:defRPr>
            </a:lvl4pPr>
            <a:lvl5pPr marL="2435672" indent="0">
              <a:buNone/>
              <a:defRPr sz="1900">
                <a:solidFill>
                  <a:schemeClr val="tx1">
                    <a:tint val="75000"/>
                  </a:schemeClr>
                </a:solidFill>
              </a:defRPr>
            </a:lvl5pPr>
            <a:lvl6pPr marL="3044590" indent="0">
              <a:buNone/>
              <a:defRPr sz="1900">
                <a:solidFill>
                  <a:schemeClr val="tx1">
                    <a:tint val="75000"/>
                  </a:schemeClr>
                </a:solidFill>
              </a:defRPr>
            </a:lvl6pPr>
            <a:lvl7pPr marL="3653508" indent="0">
              <a:buNone/>
              <a:defRPr sz="1900">
                <a:solidFill>
                  <a:schemeClr val="tx1">
                    <a:tint val="75000"/>
                  </a:schemeClr>
                </a:solidFill>
              </a:defRPr>
            </a:lvl7pPr>
            <a:lvl8pPr marL="4262426" indent="0">
              <a:buNone/>
              <a:defRPr sz="1900">
                <a:solidFill>
                  <a:schemeClr val="tx1">
                    <a:tint val="75000"/>
                  </a:schemeClr>
                </a:solidFill>
              </a:defRPr>
            </a:lvl8pPr>
            <a:lvl9pPr marL="4871344" indent="0">
              <a:buNone/>
              <a:defRPr sz="19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A6AE8DC-3A90-9042-A45C-605D10105B37}" type="datetime1">
              <a:rPr lang="en-CA" smtClean="0"/>
              <a:t>14-08-19</a:t>
            </a:fld>
            <a:endParaRPr lang="en-US" dirty="0"/>
          </a:p>
        </p:txBody>
      </p:sp>
      <p:sp>
        <p:nvSpPr>
          <p:cNvPr id="5" name="Footer Placeholder 4"/>
          <p:cNvSpPr>
            <a:spLocks noGrp="1"/>
          </p:cNvSpPr>
          <p:nvPr>
            <p:ph type="ftr" sz="quarter" idx="11"/>
          </p:nvPr>
        </p:nvSpPr>
        <p:spPr/>
        <p:txBody>
          <a:bodyPr/>
          <a:lstStyle/>
          <a:p>
            <a:r>
              <a:rPr lang="en-US" dirty="0"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317403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Content Placeholder 2"/>
          <p:cNvSpPr>
            <a:spLocks noGrp="1"/>
          </p:cNvSpPr>
          <p:nvPr>
            <p:ph sz="half" idx="1"/>
          </p:nvPr>
        </p:nvSpPr>
        <p:spPr>
          <a:xfrm>
            <a:off x="608965" y="2131380"/>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191144" y="2131380"/>
            <a:ext cx="5379191" cy="602833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8CAF7C34-97E4-D049-9876-1AD85B181132}" type="datetime1">
              <a:rPr lang="en-CA" smtClean="0"/>
              <a:t>14-08-19</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96213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8918" indent="0">
              <a:buNone/>
              <a:defRPr sz="2700" b="1"/>
            </a:lvl2pPr>
            <a:lvl3pPr marL="1217836" indent="0">
              <a:buNone/>
              <a:defRPr sz="2400" b="1"/>
            </a:lvl3pPr>
            <a:lvl4pPr marL="1826754" indent="0">
              <a:buNone/>
              <a:defRPr sz="2200" b="1"/>
            </a:lvl4pPr>
            <a:lvl5pPr marL="2435672" indent="0">
              <a:buNone/>
              <a:defRPr sz="2200" b="1"/>
            </a:lvl5pPr>
            <a:lvl6pPr marL="3044590" indent="0">
              <a:buNone/>
              <a:defRPr sz="2200" b="1"/>
            </a:lvl6pPr>
            <a:lvl7pPr marL="3653508" indent="0">
              <a:buNone/>
              <a:defRPr sz="2200" b="1"/>
            </a:lvl7pPr>
            <a:lvl8pPr marL="4262426" indent="0">
              <a:buNone/>
              <a:defRPr sz="2200" b="1"/>
            </a:lvl8pPr>
            <a:lvl9pPr marL="4871344" indent="0">
              <a:buNone/>
              <a:defRPr sz="2200" b="1"/>
            </a:lvl9pPr>
          </a:lstStyle>
          <a:p>
            <a:pPr lvl="0"/>
            <a:r>
              <a:rPr lang="en-CA" smtClean="0"/>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186916" y="2044685"/>
            <a:ext cx="5383420" cy="852127"/>
          </a:xfrm>
        </p:spPr>
        <p:txBody>
          <a:bodyPr anchor="b"/>
          <a:lstStyle>
            <a:lvl1pPr marL="0" indent="0">
              <a:buNone/>
              <a:defRPr sz="3200" b="1"/>
            </a:lvl1pPr>
            <a:lvl2pPr marL="608918" indent="0">
              <a:buNone/>
              <a:defRPr sz="2700" b="1"/>
            </a:lvl2pPr>
            <a:lvl3pPr marL="1217836" indent="0">
              <a:buNone/>
              <a:defRPr sz="2400" b="1"/>
            </a:lvl3pPr>
            <a:lvl4pPr marL="1826754" indent="0">
              <a:buNone/>
              <a:defRPr sz="2200" b="1"/>
            </a:lvl4pPr>
            <a:lvl5pPr marL="2435672" indent="0">
              <a:buNone/>
              <a:defRPr sz="2200" b="1"/>
            </a:lvl5pPr>
            <a:lvl6pPr marL="3044590" indent="0">
              <a:buNone/>
              <a:defRPr sz="2200" b="1"/>
            </a:lvl6pPr>
            <a:lvl7pPr marL="3653508" indent="0">
              <a:buNone/>
              <a:defRPr sz="2200" b="1"/>
            </a:lvl7pPr>
            <a:lvl8pPr marL="4262426" indent="0">
              <a:buNone/>
              <a:defRPr sz="2200" b="1"/>
            </a:lvl8pPr>
            <a:lvl9pPr marL="4871344" indent="0">
              <a:buNone/>
              <a:defRPr sz="2200" b="1"/>
            </a:lvl9pPr>
          </a:lstStyle>
          <a:p>
            <a:pPr lvl="0"/>
            <a:r>
              <a:rPr lang="en-CA" smtClean="0"/>
              <a:t>Click to edit Master text styles</a:t>
            </a:r>
          </a:p>
        </p:txBody>
      </p:sp>
      <p:sp>
        <p:nvSpPr>
          <p:cNvPr id="6" name="Content Placeholder 5"/>
          <p:cNvSpPr>
            <a:spLocks noGrp="1"/>
          </p:cNvSpPr>
          <p:nvPr>
            <p:ph sz="quarter" idx="4"/>
          </p:nvPr>
        </p:nvSpPr>
        <p:spPr>
          <a:xfrm>
            <a:off x="6186916" y="2896813"/>
            <a:ext cx="5383420" cy="5262896"/>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B9B300CA-D8A8-094A-AD59-B5D22C218083}" type="datetime1">
              <a:rPr lang="en-CA" smtClean="0"/>
              <a:t>14-08-19</a:t>
            </a:fld>
            <a:endParaRPr lang="en-US" dirty="0"/>
          </a:p>
        </p:txBody>
      </p:sp>
      <p:sp>
        <p:nvSpPr>
          <p:cNvPr id="8" name="Footer Placeholder 7"/>
          <p:cNvSpPr>
            <a:spLocks noGrp="1"/>
          </p:cNvSpPr>
          <p:nvPr>
            <p:ph type="ftr" sz="quarter" idx="11"/>
          </p:nvPr>
        </p:nvSpPr>
        <p:spPr/>
        <p:txBody>
          <a:bodyPr/>
          <a:lstStyle/>
          <a:p>
            <a:r>
              <a:rPr lang="en-US" dirty="0" smtClean="0"/>
              <a:t>CADL03/6207, HND Stage 1, Final Project</a:t>
            </a:r>
            <a:endParaRPr lang="en-US" dirty="0"/>
          </a:p>
        </p:txBody>
      </p:sp>
      <p:sp>
        <p:nvSpPr>
          <p:cNvPr id="9" name="Slide Number Placeholder 8"/>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16962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a:prstGeom prst="rect">
            <a:avLst/>
          </a:prstGeom>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65CE8CB1-F464-EB47-AB8F-64D1751759ED}" type="datetime1">
              <a:rPr lang="en-CA" smtClean="0"/>
              <a:t>14-08-19</a:t>
            </a:fld>
            <a:endParaRPr lang="en-US" dirty="0"/>
          </a:p>
        </p:txBody>
      </p:sp>
      <p:sp>
        <p:nvSpPr>
          <p:cNvPr id="4" name="Footer Placeholder 3"/>
          <p:cNvSpPr>
            <a:spLocks noGrp="1"/>
          </p:cNvSpPr>
          <p:nvPr>
            <p:ph type="ftr" sz="quarter" idx="11"/>
          </p:nvPr>
        </p:nvSpPr>
        <p:spPr/>
        <p:txBody>
          <a:bodyPr/>
          <a:lstStyle/>
          <a:p>
            <a:r>
              <a:rPr lang="en-US" dirty="0" smtClean="0"/>
              <a:t>CADL03/6207, HND Stage 1, Final Project</a:t>
            </a:r>
            <a:endParaRPr lang="en-US" dirty="0"/>
          </a:p>
        </p:txBody>
      </p:sp>
      <p:sp>
        <p:nvSpPr>
          <p:cNvPr id="5" name="Slide Number Placeholder 4"/>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553971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FA11C8-E0C2-784B-8265-D036E00D35E5}" type="datetime1">
              <a:rPr lang="en-CA" smtClean="0"/>
              <a:t>14-08-19</a:t>
            </a:fld>
            <a:endParaRPr lang="en-US" dirty="0"/>
          </a:p>
        </p:txBody>
      </p:sp>
      <p:sp>
        <p:nvSpPr>
          <p:cNvPr id="3" name="Footer Placeholder 2"/>
          <p:cNvSpPr>
            <a:spLocks noGrp="1"/>
          </p:cNvSpPr>
          <p:nvPr>
            <p:ph type="ftr" sz="quarter" idx="11"/>
          </p:nvPr>
        </p:nvSpPr>
        <p:spPr/>
        <p:txBody>
          <a:bodyPr/>
          <a:lstStyle/>
          <a:p>
            <a:r>
              <a:rPr lang="en-US" dirty="0" smtClean="0"/>
              <a:t>CADL03/6207, HND Stage 1, Final Project</a:t>
            </a:r>
            <a:endParaRPr lang="en-US" dirty="0"/>
          </a:p>
        </p:txBody>
      </p:sp>
      <p:sp>
        <p:nvSpPr>
          <p:cNvPr id="4" name="Slide Number Placeholder 3"/>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19084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6" y="363687"/>
            <a:ext cx="4006906" cy="1547786"/>
          </a:xfrm>
          <a:prstGeom prst="rect">
            <a:avLst/>
          </a:prstGeom>
        </p:spPr>
        <p:txBody>
          <a:bodyPr anchor="b"/>
          <a:lstStyle>
            <a:lvl1pPr algn="l">
              <a:defRPr sz="2700" b="1"/>
            </a:lvl1pPr>
          </a:lstStyle>
          <a:p>
            <a:r>
              <a:rPr lang="en-CA" smtClean="0"/>
              <a:t>Click to edit Master title style</a:t>
            </a:r>
            <a:endParaRPr lang="en-US"/>
          </a:p>
        </p:txBody>
      </p:sp>
      <p:sp>
        <p:nvSpPr>
          <p:cNvPr id="3" name="Content Placeholder 2"/>
          <p:cNvSpPr>
            <a:spLocks noGrp="1"/>
          </p:cNvSpPr>
          <p:nvPr>
            <p:ph idx="1"/>
          </p:nvPr>
        </p:nvSpPr>
        <p:spPr>
          <a:xfrm>
            <a:off x="4761769" y="363690"/>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08966" y="1911476"/>
            <a:ext cx="4006906" cy="6248235"/>
          </a:xfrm>
        </p:spPr>
        <p:txBody>
          <a:bodyPr/>
          <a:lstStyle>
            <a:lvl1pPr marL="0" indent="0">
              <a:buNone/>
              <a:defRPr sz="1900"/>
            </a:lvl1pPr>
            <a:lvl2pPr marL="608918" indent="0">
              <a:buNone/>
              <a:defRPr sz="1700"/>
            </a:lvl2pPr>
            <a:lvl3pPr marL="1217836" indent="0">
              <a:buNone/>
              <a:defRPr sz="1300"/>
            </a:lvl3pPr>
            <a:lvl4pPr marL="1826754" indent="0">
              <a:buNone/>
              <a:defRPr sz="1100"/>
            </a:lvl4pPr>
            <a:lvl5pPr marL="2435672" indent="0">
              <a:buNone/>
              <a:defRPr sz="1100"/>
            </a:lvl5pPr>
            <a:lvl6pPr marL="3044590" indent="0">
              <a:buNone/>
              <a:defRPr sz="1100"/>
            </a:lvl6pPr>
            <a:lvl7pPr marL="3653508" indent="0">
              <a:buNone/>
              <a:defRPr sz="1100"/>
            </a:lvl7pPr>
            <a:lvl8pPr marL="4262426" indent="0">
              <a:buNone/>
              <a:defRPr sz="1100"/>
            </a:lvl8pPr>
            <a:lvl9pPr marL="4871344" indent="0">
              <a:buNone/>
              <a:defRPr sz="11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81AD52D-DDC3-D249-B7BF-AB3BBF61F15A}" type="datetime1">
              <a:rPr lang="en-CA" smtClean="0"/>
              <a:t>14-08-19</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223504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a:prstGeom prst="rect">
            <a:avLst/>
          </a:prstGeom>
        </p:spPr>
        <p:txBody>
          <a:bodyPr anchor="b"/>
          <a:lstStyle>
            <a:lvl1pPr algn="l">
              <a:defRPr sz="2700" b="1"/>
            </a:lvl1pPr>
          </a:lstStyle>
          <a:p>
            <a:r>
              <a:rPr lang="en-CA" smtClean="0"/>
              <a:t>Click to edit Master title style</a:t>
            </a:r>
            <a:endParaRPr lang="en-US"/>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8918" indent="0">
              <a:buNone/>
              <a:defRPr sz="3700"/>
            </a:lvl2pPr>
            <a:lvl3pPr marL="1217836" indent="0">
              <a:buNone/>
              <a:defRPr sz="3200"/>
            </a:lvl3pPr>
            <a:lvl4pPr marL="1826754" indent="0">
              <a:buNone/>
              <a:defRPr sz="2700"/>
            </a:lvl4pPr>
            <a:lvl5pPr marL="2435672" indent="0">
              <a:buNone/>
              <a:defRPr sz="2700"/>
            </a:lvl5pPr>
            <a:lvl6pPr marL="3044590" indent="0">
              <a:buNone/>
              <a:defRPr sz="2700"/>
            </a:lvl6pPr>
            <a:lvl7pPr marL="3653508" indent="0">
              <a:buNone/>
              <a:defRPr sz="2700"/>
            </a:lvl7pPr>
            <a:lvl8pPr marL="4262426" indent="0">
              <a:buNone/>
              <a:defRPr sz="2700"/>
            </a:lvl8pPr>
            <a:lvl9pPr marL="4871344" indent="0">
              <a:buNone/>
              <a:defRPr sz="2700"/>
            </a:lvl9pPr>
          </a:lstStyle>
          <a:p>
            <a:endParaRPr lang="en-US"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8918" indent="0">
              <a:buNone/>
              <a:defRPr sz="1700"/>
            </a:lvl2pPr>
            <a:lvl3pPr marL="1217836" indent="0">
              <a:buNone/>
              <a:defRPr sz="1300"/>
            </a:lvl3pPr>
            <a:lvl4pPr marL="1826754" indent="0">
              <a:buNone/>
              <a:defRPr sz="1100"/>
            </a:lvl4pPr>
            <a:lvl5pPr marL="2435672" indent="0">
              <a:buNone/>
              <a:defRPr sz="1100"/>
            </a:lvl5pPr>
            <a:lvl6pPr marL="3044590" indent="0">
              <a:buNone/>
              <a:defRPr sz="1100"/>
            </a:lvl6pPr>
            <a:lvl7pPr marL="3653508" indent="0">
              <a:buNone/>
              <a:defRPr sz="1100"/>
            </a:lvl7pPr>
            <a:lvl8pPr marL="4262426" indent="0">
              <a:buNone/>
              <a:defRPr sz="1100"/>
            </a:lvl8pPr>
            <a:lvl9pPr marL="4871344" indent="0">
              <a:buNone/>
              <a:defRPr sz="11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BFA78FA-AA6A-5D4A-953D-CE942110678F}" type="datetime1">
              <a:rPr lang="en-CA" smtClean="0"/>
              <a:t>14-08-19</a:t>
            </a:fld>
            <a:endParaRPr lang="en-US" dirty="0"/>
          </a:p>
        </p:txBody>
      </p:sp>
      <p:sp>
        <p:nvSpPr>
          <p:cNvPr id="6" name="Footer Placeholder 5"/>
          <p:cNvSpPr>
            <a:spLocks noGrp="1"/>
          </p:cNvSpPr>
          <p:nvPr>
            <p:ph type="ftr" sz="quarter" idx="11"/>
          </p:nvPr>
        </p:nvSpPr>
        <p:spPr/>
        <p:txBody>
          <a:bodyPr/>
          <a:lstStyle/>
          <a:p>
            <a:r>
              <a:rPr lang="en-US" dirty="0" smtClean="0"/>
              <a:t>CADL03/6207, HND Stage 1, Final Project</a:t>
            </a:r>
            <a:endParaRPr lang="en-US" dirty="0"/>
          </a:p>
        </p:txBody>
      </p:sp>
      <p:sp>
        <p:nvSpPr>
          <p:cNvPr id="7" name="Slide Number Placeholder 6"/>
          <p:cNvSpPr>
            <a:spLocks noGrp="1"/>
          </p:cNvSpPr>
          <p:nvPr>
            <p:ph type="sldNum" sz="quarter" idx="12"/>
          </p:nvPr>
        </p:nvSpPr>
        <p:spPr/>
        <p:txBody>
          <a:bodyPr/>
          <a:lstStyle/>
          <a:p>
            <a:fld id="{D7601A72-B991-454A-943C-82A08AED3DD4}" type="slidenum">
              <a:rPr lang="en-US" smtClean="0"/>
              <a:t>‹#›</a:t>
            </a:fld>
            <a:endParaRPr lang="en-US" dirty="0"/>
          </a:p>
        </p:txBody>
      </p:sp>
    </p:spTree>
    <p:extLst>
      <p:ext uri="{BB962C8B-B14F-4D97-AF65-F5344CB8AC3E}">
        <p14:creationId xmlns:p14="http://schemas.microsoft.com/office/powerpoint/2010/main" val="24062398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8965" y="2131380"/>
            <a:ext cx="10961370" cy="6028331"/>
          </a:xfrm>
          <a:prstGeom prst="rect">
            <a:avLst/>
          </a:prstGeom>
        </p:spPr>
        <p:txBody>
          <a:bodyPr vert="horz" lIns="121784" tIns="60891" rIns="121784" bIns="60891"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608966" y="8466307"/>
            <a:ext cx="2841837" cy="486326"/>
          </a:xfrm>
          <a:prstGeom prst="rect">
            <a:avLst/>
          </a:prstGeom>
        </p:spPr>
        <p:txBody>
          <a:bodyPr vert="horz" lIns="121784" tIns="60891" rIns="121784" bIns="60891" rtlCol="0" anchor="ctr"/>
          <a:lstStyle>
            <a:lvl1pPr algn="l">
              <a:defRPr sz="1700">
                <a:solidFill>
                  <a:schemeClr val="tx1">
                    <a:tint val="75000"/>
                  </a:schemeClr>
                </a:solidFill>
              </a:defRPr>
            </a:lvl1pPr>
          </a:lstStyle>
          <a:p>
            <a:fld id="{D2C86F1F-E793-654A-856E-CB15C2727848}" type="datetime1">
              <a:rPr lang="en-CA" smtClean="0"/>
              <a:t>14-08-19</a:t>
            </a:fld>
            <a:endParaRPr lang="en-US" dirty="0"/>
          </a:p>
        </p:txBody>
      </p:sp>
      <p:sp>
        <p:nvSpPr>
          <p:cNvPr id="5" name="Footer Placeholder 4"/>
          <p:cNvSpPr>
            <a:spLocks noGrp="1"/>
          </p:cNvSpPr>
          <p:nvPr>
            <p:ph type="ftr" sz="quarter" idx="3"/>
          </p:nvPr>
        </p:nvSpPr>
        <p:spPr>
          <a:xfrm>
            <a:off x="4300961" y="8595170"/>
            <a:ext cx="3856778" cy="486326"/>
          </a:xfrm>
          <a:prstGeom prst="rect">
            <a:avLst/>
          </a:prstGeom>
        </p:spPr>
        <p:txBody>
          <a:bodyPr vert="horz" lIns="121784" tIns="60891" rIns="121784" bIns="60891" rtlCol="0" anchor="ctr"/>
          <a:lstStyle>
            <a:lvl1pPr algn="ctr">
              <a:defRPr sz="1400">
                <a:solidFill>
                  <a:schemeClr val="tx1">
                    <a:tint val="75000"/>
                  </a:schemeClr>
                </a:solidFill>
                <a:latin typeface="Eurostile"/>
                <a:cs typeface="Eurostile"/>
              </a:defRPr>
            </a:lvl1pPr>
          </a:lstStyle>
          <a:p>
            <a:r>
              <a:rPr lang="en-US" dirty="0" smtClean="0"/>
              <a:t>CADL03/6207, HND Stage 1, Final Project</a:t>
            </a:r>
            <a:endParaRPr lang="en-US" dirty="0"/>
          </a:p>
        </p:txBody>
      </p:sp>
      <p:sp>
        <p:nvSpPr>
          <p:cNvPr id="6" name="Slide Number Placeholder 5"/>
          <p:cNvSpPr>
            <a:spLocks noGrp="1"/>
          </p:cNvSpPr>
          <p:nvPr>
            <p:ph type="sldNum" sz="quarter" idx="4"/>
          </p:nvPr>
        </p:nvSpPr>
        <p:spPr>
          <a:xfrm>
            <a:off x="9167924" y="8584649"/>
            <a:ext cx="2841837" cy="486326"/>
          </a:xfrm>
          <a:prstGeom prst="rect">
            <a:avLst/>
          </a:prstGeom>
        </p:spPr>
        <p:txBody>
          <a:bodyPr vert="horz" lIns="121784" tIns="60891" rIns="121784" bIns="60891" rtlCol="0" anchor="ctr"/>
          <a:lstStyle>
            <a:lvl1pPr algn="r">
              <a:defRPr sz="1200">
                <a:solidFill>
                  <a:schemeClr val="tx1">
                    <a:tint val="75000"/>
                  </a:schemeClr>
                </a:solidFill>
                <a:latin typeface="Eurostile"/>
                <a:cs typeface="Eurostile"/>
              </a:defRPr>
            </a:lvl1pPr>
          </a:lstStyle>
          <a:p>
            <a:fld id="{D7601A72-B991-454A-943C-82A08AED3DD4}" type="slidenum">
              <a:rPr lang="en-US" smtClean="0"/>
              <a:pPr/>
              <a:t>‹#›</a:t>
            </a:fld>
            <a:endParaRPr lang="en-US" dirty="0"/>
          </a:p>
        </p:txBody>
      </p:sp>
      <p:pic>
        <p:nvPicPr>
          <p:cNvPr id="7" name="Picture 6" descr="good for now.png"/>
          <p:cNvPicPr>
            <a:picLocks noChangeAspect="1"/>
          </p:cNvPicPr>
          <p:nvPr userDrawn="1"/>
        </p:nvPicPr>
        <p:blipFill>
          <a:blip r:embed="rId13">
            <a:grayscl/>
            <a:alphaModFix amt="79000"/>
            <a:extLst>
              <a:ext uri="{BEBA8EAE-BF5A-486C-A8C5-ECC9F3942E4B}">
                <a14:imgProps xmlns:a14="http://schemas.microsoft.com/office/drawing/2010/main">
                  <a14:imgLayer r:embed="rId14">
                    <a14:imgEffect>
                      <a14:artisticGlass/>
                    </a14:imgEffect>
                    <a14:imgEffect>
                      <a14:sharpenSoften amount="100000"/>
                    </a14:imgEffect>
                    <a14:imgEffect>
                      <a14:colorTemperature colorTemp="6609"/>
                    </a14:imgEffect>
                    <a14:imgEffect>
                      <a14:saturation sat="200000"/>
                    </a14:imgEffect>
                    <a14:imgEffect>
                      <a14:brightnessContrast bright="48000" contrast="-70000"/>
                    </a14:imgEffect>
                  </a14:imgLayer>
                </a14:imgProps>
              </a:ext>
              <a:ext uri="{28A0092B-C50C-407E-A947-70E740481C1C}">
                <a14:useLocalDpi xmlns:a14="http://schemas.microsoft.com/office/drawing/2010/main" val="0"/>
              </a:ext>
            </a:extLst>
          </a:blip>
          <a:stretch>
            <a:fillRect/>
          </a:stretch>
        </p:blipFill>
        <p:spPr>
          <a:xfrm>
            <a:off x="334552" y="225864"/>
            <a:ext cx="1872000" cy="986238"/>
          </a:xfrm>
          <a:prstGeom prst="rect">
            <a:avLst/>
          </a:prstGeom>
          <a:effectLst>
            <a:outerShdw blurRad="50800" dist="38100" dir="2700000" algn="tl" rotWithShape="0">
              <a:srgbClr val="000000">
                <a:alpha val="43000"/>
              </a:srgbClr>
            </a:outerShdw>
          </a:effectLst>
        </p:spPr>
      </p:pic>
      <p:sp>
        <p:nvSpPr>
          <p:cNvPr id="8" name="TextBox 7"/>
          <p:cNvSpPr txBox="1"/>
          <p:nvPr userDrawn="1"/>
        </p:nvSpPr>
        <p:spPr>
          <a:xfrm>
            <a:off x="9578384" y="175065"/>
            <a:ext cx="2329142" cy="954107"/>
          </a:xfrm>
          <a:prstGeom prst="rect">
            <a:avLst/>
          </a:prstGeom>
          <a:noFill/>
          <a:ln>
            <a:gradFill flip="none" rotWithShape="1">
              <a:gsLst>
                <a:gs pos="80000">
                  <a:schemeClr val="tx1"/>
                </a:gs>
                <a:gs pos="100000">
                  <a:srgbClr val="FFFFFF"/>
                </a:gs>
              </a:gsLst>
              <a:path path="shape">
                <a:fillToRect l="50000" t="50000" r="50000" b="50000"/>
              </a:path>
              <a:tileRect/>
            </a:gradFill>
          </a:ln>
        </p:spPr>
        <p:txBody>
          <a:bodyPr wrap="square" rtlCol="0">
            <a:spAutoFit/>
          </a:bodyPr>
          <a:lstStyle/>
          <a:p>
            <a:r>
              <a:rPr lang="en-US" sz="1400" b="1" i="1" dirty="0">
                <a:latin typeface="Graphite Std"/>
                <a:cs typeface="Graphite Std"/>
              </a:rPr>
              <a:t>Ria Thompson, </a:t>
            </a:r>
            <a:r>
              <a:rPr lang="en-US" sz="1400" b="1" i="1" dirty="0" smtClean="0">
                <a:latin typeface="Graphite Std"/>
                <a:cs typeface="Graphite Std"/>
              </a:rPr>
              <a:t>DenDesignery</a:t>
            </a:r>
            <a:r>
              <a:rPr lang="en-US" sz="1400" b="1" i="1" dirty="0">
                <a:latin typeface="Graphite Std"/>
                <a:cs typeface="Graphite Std"/>
              </a:rPr>
              <a:t/>
            </a:r>
            <a:br>
              <a:rPr lang="en-US" sz="1400" b="1" i="1" dirty="0">
                <a:latin typeface="Graphite Std"/>
                <a:cs typeface="Graphite Std"/>
              </a:rPr>
            </a:br>
            <a:r>
              <a:rPr lang="en-US" sz="1400" b="1" i="1" dirty="0">
                <a:latin typeface="Graphite Std"/>
                <a:cs typeface="Graphite Std"/>
              </a:rPr>
              <a:t>+647 500 6518</a:t>
            </a:r>
            <a:br>
              <a:rPr lang="en-US" sz="1400" b="1" i="1" dirty="0">
                <a:latin typeface="Graphite Std"/>
                <a:cs typeface="Graphite Std"/>
              </a:rPr>
            </a:br>
            <a:r>
              <a:rPr lang="en-US" sz="1400" b="1" i="1" dirty="0" err="1">
                <a:latin typeface="Graphite Std"/>
                <a:cs typeface="Graphite Std"/>
              </a:rPr>
              <a:t>ria@</a:t>
            </a:r>
            <a:r>
              <a:rPr lang="en-US" sz="1400" b="1" i="1" dirty="0" err="1" smtClean="0">
                <a:latin typeface="Graphite Std"/>
                <a:cs typeface="Graphite Std"/>
              </a:rPr>
              <a:t>dendesignery.com</a:t>
            </a:r>
            <a:r>
              <a:rPr lang="en-US" sz="1400" b="1" i="1" dirty="0">
                <a:latin typeface="Graphite Std"/>
                <a:cs typeface="Graphite Std"/>
              </a:rPr>
              <a:t/>
            </a:r>
            <a:br>
              <a:rPr lang="en-US" sz="1400" b="1" i="1" dirty="0">
                <a:latin typeface="Graphite Std"/>
                <a:cs typeface="Graphite Std"/>
              </a:rPr>
            </a:br>
            <a:r>
              <a:rPr lang="en-US" sz="1400" b="1" i="1" dirty="0" err="1">
                <a:latin typeface="Graphite Std"/>
                <a:cs typeface="Graphite Std"/>
              </a:rPr>
              <a:t>www.dendesignery.com</a:t>
            </a:r>
            <a:endParaRPr lang="en-US" sz="1400" b="1" i="1" dirty="0">
              <a:latin typeface="Graphite Std"/>
              <a:cs typeface="Graphite Std"/>
            </a:endParaRPr>
          </a:p>
        </p:txBody>
      </p:sp>
      <p:sp>
        <p:nvSpPr>
          <p:cNvPr id="9" name="Rectangle 8"/>
          <p:cNvSpPr/>
          <p:nvPr userDrawn="1"/>
        </p:nvSpPr>
        <p:spPr>
          <a:xfrm>
            <a:off x="3996387" y="463896"/>
            <a:ext cx="3970852" cy="415498"/>
          </a:xfrm>
          <a:prstGeom prst="rect">
            <a:avLst/>
          </a:prstGeom>
        </p:spPr>
        <p:txBody>
          <a:bodyPr wrap="square">
            <a:spAutoFit/>
          </a:bodyPr>
          <a:lstStyle/>
          <a:p>
            <a:r>
              <a:rPr lang="en-US" sz="2100" i="1" dirty="0" smtClean="0">
                <a:latin typeface="Eurostile"/>
                <a:cs typeface="Eurostile"/>
              </a:rPr>
              <a:t>KITCHEN FITTERS SPECIFICATION</a:t>
            </a:r>
            <a:endParaRPr lang="en-US" sz="1600" dirty="0"/>
          </a:p>
        </p:txBody>
      </p:sp>
    </p:spTree>
    <p:extLst>
      <p:ext uri="{BB962C8B-B14F-4D97-AF65-F5344CB8AC3E}">
        <p14:creationId xmlns:p14="http://schemas.microsoft.com/office/powerpoint/2010/main" val="3004999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608918" rtl="0" eaLnBrk="1" latinLnBrk="0" hangingPunct="1">
        <a:spcBef>
          <a:spcPct val="0"/>
        </a:spcBef>
        <a:buNone/>
        <a:defRPr sz="5800" kern="1200">
          <a:solidFill>
            <a:schemeClr val="tx1"/>
          </a:solidFill>
          <a:latin typeface="+mj-lt"/>
          <a:ea typeface="+mj-ea"/>
          <a:cs typeface="+mj-cs"/>
        </a:defRPr>
      </a:lvl1pPr>
    </p:titleStyle>
    <p:bodyStyle>
      <a:lvl1pPr marL="456689" indent="-456689" algn="l" defTabSz="608918" rtl="0" eaLnBrk="1" latinLnBrk="0" hangingPunct="1">
        <a:spcBef>
          <a:spcPct val="20000"/>
        </a:spcBef>
        <a:buFont typeface="Arial"/>
        <a:buChar char="•"/>
        <a:defRPr sz="4300" kern="1200">
          <a:solidFill>
            <a:schemeClr val="tx1"/>
          </a:solidFill>
          <a:latin typeface="+mn-lt"/>
          <a:ea typeface="+mn-ea"/>
          <a:cs typeface="+mn-cs"/>
        </a:defRPr>
      </a:lvl1pPr>
      <a:lvl2pPr marL="989491" indent="-380573" algn="l" defTabSz="608918" rtl="0" eaLnBrk="1" latinLnBrk="0" hangingPunct="1">
        <a:spcBef>
          <a:spcPct val="20000"/>
        </a:spcBef>
        <a:buFont typeface="Arial"/>
        <a:buChar char="–"/>
        <a:defRPr sz="3700" kern="1200">
          <a:solidFill>
            <a:schemeClr val="tx1"/>
          </a:solidFill>
          <a:latin typeface="+mn-lt"/>
          <a:ea typeface="+mn-ea"/>
          <a:cs typeface="+mn-cs"/>
        </a:defRPr>
      </a:lvl2pPr>
      <a:lvl3pPr marL="1522296" indent="-304458" algn="l" defTabSz="608918" rtl="0" eaLnBrk="1" latinLnBrk="0" hangingPunct="1">
        <a:spcBef>
          <a:spcPct val="20000"/>
        </a:spcBef>
        <a:buFont typeface="Arial"/>
        <a:buChar char="•"/>
        <a:defRPr sz="3200" kern="1200">
          <a:solidFill>
            <a:schemeClr val="tx1"/>
          </a:solidFill>
          <a:latin typeface="+mn-lt"/>
          <a:ea typeface="+mn-ea"/>
          <a:cs typeface="+mn-cs"/>
        </a:defRPr>
      </a:lvl3pPr>
      <a:lvl4pPr marL="2131212" indent="-304458" algn="l" defTabSz="608918" rtl="0" eaLnBrk="1" latinLnBrk="0" hangingPunct="1">
        <a:spcBef>
          <a:spcPct val="20000"/>
        </a:spcBef>
        <a:buFont typeface="Arial"/>
        <a:buChar char="–"/>
        <a:defRPr sz="2700" kern="1200">
          <a:solidFill>
            <a:schemeClr val="tx1"/>
          </a:solidFill>
          <a:latin typeface="+mn-lt"/>
          <a:ea typeface="+mn-ea"/>
          <a:cs typeface="+mn-cs"/>
        </a:defRPr>
      </a:lvl4pPr>
      <a:lvl5pPr marL="2740130" indent="-304458" algn="l" defTabSz="608918" rtl="0" eaLnBrk="1" latinLnBrk="0" hangingPunct="1">
        <a:spcBef>
          <a:spcPct val="20000"/>
        </a:spcBef>
        <a:buFont typeface="Arial"/>
        <a:buChar char="»"/>
        <a:defRPr sz="2700" kern="1200">
          <a:solidFill>
            <a:schemeClr val="tx1"/>
          </a:solidFill>
          <a:latin typeface="+mn-lt"/>
          <a:ea typeface="+mn-ea"/>
          <a:cs typeface="+mn-cs"/>
        </a:defRPr>
      </a:lvl5pPr>
      <a:lvl6pPr marL="3349049" indent="-304458" algn="l" defTabSz="608918" rtl="0" eaLnBrk="1" latinLnBrk="0" hangingPunct="1">
        <a:spcBef>
          <a:spcPct val="20000"/>
        </a:spcBef>
        <a:buFont typeface="Arial"/>
        <a:buChar char="•"/>
        <a:defRPr sz="2700" kern="1200">
          <a:solidFill>
            <a:schemeClr val="tx1"/>
          </a:solidFill>
          <a:latin typeface="+mn-lt"/>
          <a:ea typeface="+mn-ea"/>
          <a:cs typeface="+mn-cs"/>
        </a:defRPr>
      </a:lvl6pPr>
      <a:lvl7pPr marL="3957966" indent="-304458" algn="l" defTabSz="608918" rtl="0" eaLnBrk="1" latinLnBrk="0" hangingPunct="1">
        <a:spcBef>
          <a:spcPct val="20000"/>
        </a:spcBef>
        <a:buFont typeface="Arial"/>
        <a:buChar char="•"/>
        <a:defRPr sz="2700" kern="1200">
          <a:solidFill>
            <a:schemeClr val="tx1"/>
          </a:solidFill>
          <a:latin typeface="+mn-lt"/>
          <a:ea typeface="+mn-ea"/>
          <a:cs typeface="+mn-cs"/>
        </a:defRPr>
      </a:lvl7pPr>
      <a:lvl8pPr marL="4566884" indent="-304458" algn="l" defTabSz="608918" rtl="0" eaLnBrk="1" latinLnBrk="0" hangingPunct="1">
        <a:spcBef>
          <a:spcPct val="20000"/>
        </a:spcBef>
        <a:buFont typeface="Arial"/>
        <a:buChar char="•"/>
        <a:defRPr sz="2700" kern="1200">
          <a:solidFill>
            <a:schemeClr val="tx1"/>
          </a:solidFill>
          <a:latin typeface="+mn-lt"/>
          <a:ea typeface="+mn-ea"/>
          <a:cs typeface="+mn-cs"/>
        </a:defRPr>
      </a:lvl8pPr>
      <a:lvl9pPr marL="5175803" indent="-304458" algn="l" defTabSz="60891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8918" rtl="0" eaLnBrk="1" latinLnBrk="0" hangingPunct="1">
        <a:defRPr sz="2400" kern="1200">
          <a:solidFill>
            <a:schemeClr val="tx1"/>
          </a:solidFill>
          <a:latin typeface="+mn-lt"/>
          <a:ea typeface="+mn-ea"/>
          <a:cs typeface="+mn-cs"/>
        </a:defRPr>
      </a:lvl1pPr>
      <a:lvl2pPr marL="608918" algn="l" defTabSz="608918" rtl="0" eaLnBrk="1" latinLnBrk="0" hangingPunct="1">
        <a:defRPr sz="2400" kern="1200">
          <a:solidFill>
            <a:schemeClr val="tx1"/>
          </a:solidFill>
          <a:latin typeface="+mn-lt"/>
          <a:ea typeface="+mn-ea"/>
          <a:cs typeface="+mn-cs"/>
        </a:defRPr>
      </a:lvl2pPr>
      <a:lvl3pPr marL="1217836" algn="l" defTabSz="608918" rtl="0" eaLnBrk="1" latinLnBrk="0" hangingPunct="1">
        <a:defRPr sz="2400" kern="1200">
          <a:solidFill>
            <a:schemeClr val="tx1"/>
          </a:solidFill>
          <a:latin typeface="+mn-lt"/>
          <a:ea typeface="+mn-ea"/>
          <a:cs typeface="+mn-cs"/>
        </a:defRPr>
      </a:lvl3pPr>
      <a:lvl4pPr marL="1826754" algn="l" defTabSz="608918" rtl="0" eaLnBrk="1" latinLnBrk="0" hangingPunct="1">
        <a:defRPr sz="2400" kern="1200">
          <a:solidFill>
            <a:schemeClr val="tx1"/>
          </a:solidFill>
          <a:latin typeface="+mn-lt"/>
          <a:ea typeface="+mn-ea"/>
          <a:cs typeface="+mn-cs"/>
        </a:defRPr>
      </a:lvl4pPr>
      <a:lvl5pPr marL="2435672" algn="l" defTabSz="608918" rtl="0" eaLnBrk="1" latinLnBrk="0" hangingPunct="1">
        <a:defRPr sz="2400" kern="1200">
          <a:solidFill>
            <a:schemeClr val="tx1"/>
          </a:solidFill>
          <a:latin typeface="+mn-lt"/>
          <a:ea typeface="+mn-ea"/>
          <a:cs typeface="+mn-cs"/>
        </a:defRPr>
      </a:lvl5pPr>
      <a:lvl6pPr marL="3044590" algn="l" defTabSz="608918" rtl="0" eaLnBrk="1" latinLnBrk="0" hangingPunct="1">
        <a:defRPr sz="2400" kern="1200">
          <a:solidFill>
            <a:schemeClr val="tx1"/>
          </a:solidFill>
          <a:latin typeface="+mn-lt"/>
          <a:ea typeface="+mn-ea"/>
          <a:cs typeface="+mn-cs"/>
        </a:defRPr>
      </a:lvl6pPr>
      <a:lvl7pPr marL="3653508" algn="l" defTabSz="608918" rtl="0" eaLnBrk="1" latinLnBrk="0" hangingPunct="1">
        <a:defRPr sz="2400" kern="1200">
          <a:solidFill>
            <a:schemeClr val="tx1"/>
          </a:solidFill>
          <a:latin typeface="+mn-lt"/>
          <a:ea typeface="+mn-ea"/>
          <a:cs typeface="+mn-cs"/>
        </a:defRPr>
      </a:lvl7pPr>
      <a:lvl8pPr marL="4262426" algn="l" defTabSz="608918" rtl="0" eaLnBrk="1" latinLnBrk="0" hangingPunct="1">
        <a:defRPr sz="2400" kern="1200">
          <a:solidFill>
            <a:schemeClr val="tx1"/>
          </a:solidFill>
          <a:latin typeface="+mn-lt"/>
          <a:ea typeface="+mn-ea"/>
          <a:cs typeface="+mn-cs"/>
        </a:defRPr>
      </a:lvl8pPr>
      <a:lvl9pPr marL="4871344" algn="l" defTabSz="60891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kahrs.com/Global/PDF/Kahrs_Installation_Woodloc5S_Floating_EXP.pdf" TargetMode="External"/><Relationship Id="rId4" Type="http://schemas.openxmlformats.org/officeDocument/2006/relationships/hyperlink" Target="http://www.ikea.com/ca/en/catalog/products/10208783/" TargetMode="External"/><Relationship Id="rId5" Type="http://schemas.openxmlformats.org/officeDocument/2006/relationships/hyperlink" Target="http://www.ikea.com/ms/en_CA/pdf/buying_guides/FY10/Countertops_Buying_Guide.pdf" TargetMode="External"/><Relationship Id="rId6" Type="http://schemas.openxmlformats.org/officeDocument/2006/relationships/hyperlink" Target="http://www.ikea.com/ms/zh_CN/pdf/20111_How_to_KI/WORKTOPS.pdf" TargetMode="External"/><Relationship Id="rId7" Type="http://schemas.openxmlformats.org/officeDocument/2006/relationships/hyperlink" Target="http://www.ikea.com/ca/en/catalog/products/84609085/"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www.altro.co.uk/Wall-Cladding/Hygienic-Wall-Cladding/Altro-Whiterock-Splashbacks.aspx" TargetMode="External"/><Relationship Id="rId4" Type="http://schemas.openxmlformats.org/officeDocument/2006/relationships/hyperlink" Target="http://www.altro.co.uk/getmedia/72e037ce-f108-4d1d-9c45-7d1cfa0999e4/Altro-Whiterock-Chameleon-W160-161-Data-Sheet.pdf.aspx" TargetMode="External"/><Relationship Id="rId5" Type="http://schemas.openxmlformats.org/officeDocument/2006/relationships/hyperlink" Target="http://www.altro.co.uk/getmedia/07a26c24-d44f-442c-b034-a6b595aaa654/Altro-Technical-Installation-Guide-WAL-Altro-Whiterock.pdf.aspx" TargetMode="External"/><Relationship Id="rId6" Type="http://schemas.openxmlformats.org/officeDocument/2006/relationships/hyperlink" Target="http://www.altro.co.uk/getmedia/ca269093-ac81-4c9f-b56a-10f12816847f/Altro-Technical-Data-Sheet-Adhesive-Information-(inc-Nuvola).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hyperlink" Target="http://www.ikea.com/ca/en/catalog/products/S69863581/%23/S19892703" TargetMode="External"/><Relationship Id="rId4" Type="http://schemas.openxmlformats.org/officeDocument/2006/relationships/hyperlink" Target="http://www.ikea.com/ca/en/catalog/products/S39869626/%23/S39892839" TargetMode="External"/><Relationship Id="rId5" Type="http://schemas.openxmlformats.org/officeDocument/2006/relationships/hyperlink" Target="http://www.ikea.com/ca/en/catalog/products/S49869715/%23/S89892747"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www.ikea.com/ca/en/catalog/products/S69867292/%23/S39892679" TargetMode="External"/><Relationship Id="rId4" Type="http://schemas.openxmlformats.org/officeDocument/2006/relationships/hyperlink" Target="http://www.ikea.com/ca/en/catalog/products/S99869647/%23/S79892677" TargetMode="External"/><Relationship Id="rId5" Type="http://schemas.openxmlformats.org/officeDocument/2006/relationships/hyperlink" Target="http://www.ikea.com/ca/en/catalog/products/S19869590/%23/S29892665" TargetMode="External"/><Relationship Id="rId6" Type="http://schemas.openxmlformats.org/officeDocument/2006/relationships/hyperlink" Target="http://www.ikea.com/ca/en/catalog/products/S49869621/%23/S09892713"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www.ikea.com/ca/en/catalog/products/S79867296/%23/S19892897" TargetMode="External"/><Relationship Id="rId4" Type="http://schemas.openxmlformats.org/officeDocument/2006/relationships/hyperlink" Target="http://www.ikea.com/ca/en/catalog/products/S79867296/%23/S79892899" TargetMode="External"/><Relationship Id="rId5" Type="http://schemas.openxmlformats.org/officeDocument/2006/relationships/hyperlink" Target="http://www.ikea.com/ca/en/catalog/products/S49869715/%23/S89892747"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www.ikea.com/ca/en/catalog/products/30076319/" TargetMode="External"/><Relationship Id="rId4" Type="http://schemas.openxmlformats.org/officeDocument/2006/relationships/hyperlink" Target="http://www.ikea.com/ca/en/catalog/products/90220465/" TargetMode="External"/><Relationship Id="rId5" Type="http://schemas.openxmlformats.org/officeDocument/2006/relationships/hyperlink" Target="http://www.ikea.com/ca/en/catalog/products/00222223/" TargetMode="External"/><Relationship Id="rId6" Type="http://schemas.openxmlformats.org/officeDocument/2006/relationships/hyperlink" Target="http://www.ikea.com/ca/en/catalog/products/00222223/%23/20222222" TargetMode="External"/><Relationship Id="rId7" Type="http://schemas.openxmlformats.org/officeDocument/2006/relationships/hyperlink" Target="http://www.ikea.com/ca/en/catalog/products/84675400/"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www.ikea.com/ca/en/catalog/products/90220465/" TargetMode="External"/><Relationship Id="rId4" Type="http://schemas.openxmlformats.org/officeDocument/2006/relationships/hyperlink" Target="http://www.ikea.com/ca/en/catalog/products/50200879/"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www.ikea.com/ca/en/catalog/products/50203873/" TargetMode="External"/><Relationship Id="rId4" Type="http://schemas.openxmlformats.org/officeDocument/2006/relationships/hyperlink" Target="http://www.ikea.com/ca/en/catalog/products/60142370/" TargetMode="External"/><Relationship Id="rId5" Type="http://schemas.openxmlformats.org/officeDocument/2006/relationships/hyperlink" Target="http://www.ikea.com/ca/en/catalog/products/90200858/?query=902.008.58" TargetMode="External"/><Relationship Id="rId6" Type="http://schemas.openxmlformats.org/officeDocument/2006/relationships/hyperlink" Target="http://www.ikea.com/ca/en/catalog/products/04375085/" TargetMode="External"/><Relationship Id="rId7" Type="http://schemas.openxmlformats.org/officeDocument/2006/relationships/hyperlink" Target="http://www.ikea.com/ca/en/catalog/products/50182205/" TargetMode="External"/><Relationship Id="rId8" Type="http://schemas.openxmlformats.org/officeDocument/2006/relationships/hyperlink" Target="http://www.ikea.com/ca/en/catalog/products/10182617/" TargetMode="External"/><Relationship Id="rId9" Type="http://schemas.openxmlformats.org/officeDocument/2006/relationships/hyperlink" Target="http://www.ikea.com/ca/en/catalog/products/10142358"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www.ikea.com/ca/en/catalog/products/S89847463/" TargetMode="External"/><Relationship Id="rId4" Type="http://schemas.openxmlformats.org/officeDocument/2006/relationships/hyperlink" Target="http://www.ikea.com/ca/en/catalog/products/90056021/" TargetMode="External"/><Relationship Id="rId5" Type="http://schemas.openxmlformats.org/officeDocument/2006/relationships/hyperlink" Target="http://www.ikea.com/ca/en/catalog/products/28512100/" TargetMode="External"/><Relationship Id="rId6" Type="http://schemas.openxmlformats.org/officeDocument/2006/relationships/hyperlink" Target="http://www.ikea.com/ca/en/catalog/products/70085029/"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www.ikea.com/ca/en/catalog/products/10208783/" TargetMode="External"/><Relationship Id="rId4" Type="http://schemas.openxmlformats.org/officeDocument/2006/relationships/hyperlink" Target="http://www.ikea.com/ms/en_CA/pdf/buying_guides/FY10/Countertops_Buying_Guide.pdf" TargetMode="External"/><Relationship Id="rId5" Type="http://schemas.openxmlformats.org/officeDocument/2006/relationships/hyperlink" Target="http://www.ikea.com/ms/zh_CN/pdf/20111_How_to_KI/WORKTOPS.pdf"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2650589977"/>
              </p:ext>
            </p:extLst>
          </p:nvPr>
        </p:nvGraphicFramePr>
        <p:xfrm>
          <a:off x="321853" y="1926134"/>
          <a:ext cx="11649174" cy="959416"/>
        </p:xfrm>
        <a:graphic>
          <a:graphicData uri="http://schemas.openxmlformats.org/drawingml/2006/table">
            <a:tbl>
              <a:tblPr firstRow="1" bandRow="1">
                <a:tableStyleId>{2D5ABB26-0587-4C30-8999-92F81FD0307C}</a:tableStyleId>
              </a:tblPr>
              <a:tblGrid>
                <a:gridCol w="761880"/>
                <a:gridCol w="914400"/>
                <a:gridCol w="651934"/>
                <a:gridCol w="702733"/>
                <a:gridCol w="1057765"/>
                <a:gridCol w="840259"/>
                <a:gridCol w="1084981"/>
                <a:gridCol w="1752164"/>
                <a:gridCol w="903631"/>
                <a:gridCol w="2979427"/>
              </a:tblGrid>
              <a:tr h="365056">
                <a:tc gridSpan="10">
                  <a:txBody>
                    <a:bodyPr/>
                    <a:lstStyle/>
                    <a:p>
                      <a:pPr algn="l">
                        <a:spcAft>
                          <a:spcPts val="0"/>
                        </a:spcAft>
                      </a:pPr>
                      <a:r>
                        <a:rPr lang="en-US" sz="1300" b="1" u="sng" dirty="0" smtClean="0">
                          <a:effectLst/>
                          <a:latin typeface="Eurostile"/>
                          <a:ea typeface="ＭＳ 明朝"/>
                          <a:cs typeface="Eurostile"/>
                        </a:rPr>
                        <a:t>PROJECT DETAILS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546030">
                <a:tc gridSpan="4">
                  <a:txBody>
                    <a:bodyPr/>
                    <a:lstStyle/>
                    <a:p>
                      <a:pPr algn="l">
                        <a:spcAft>
                          <a:spcPts val="0"/>
                        </a:spcAft>
                      </a:pPr>
                      <a:r>
                        <a:rPr lang="en-US" sz="1300" b="1" dirty="0" smtClean="0">
                          <a:effectLst/>
                          <a:latin typeface="Eurostile"/>
                          <a:ea typeface="ＭＳ 明朝"/>
                          <a:cs typeface="Eurostile"/>
                        </a:rPr>
                        <a:t>NAME: </a:t>
                      </a:r>
                    </a:p>
                    <a:p>
                      <a:pPr algn="l">
                        <a:spcAft>
                          <a:spcPts val="0"/>
                        </a:spcAft>
                      </a:pPr>
                      <a:r>
                        <a:rPr lang="en-US" sz="1300" b="0" dirty="0" smtClean="0">
                          <a:effectLst/>
                          <a:latin typeface="Eurostile"/>
                          <a:ea typeface="ＭＳ 明朝"/>
                          <a:cs typeface="Eurostile"/>
                        </a:rPr>
                        <a:t>3-Bedroom</a:t>
                      </a:r>
                      <a:r>
                        <a:rPr lang="en-US" sz="1300" b="0" baseline="0" dirty="0" smtClean="0">
                          <a:effectLst/>
                          <a:latin typeface="Eurostile"/>
                          <a:ea typeface="ＭＳ 明朝"/>
                          <a:cs typeface="Eurostile"/>
                        </a:rPr>
                        <a:t> Detached House Show Home</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l">
                        <a:spcAft>
                          <a:spcPts val="0"/>
                        </a:spcAft>
                      </a:pPr>
                      <a:r>
                        <a:rPr lang="en-US" sz="1300" b="1" dirty="0" smtClean="0">
                          <a:effectLst/>
                          <a:latin typeface="Eurostile"/>
                          <a:ea typeface="ＭＳ 明朝"/>
                          <a:cs typeface="Eurostile"/>
                        </a:rPr>
                        <a:t>SITE ADDRESS:</a:t>
                      </a:r>
                    </a:p>
                    <a:p>
                      <a:pPr algn="l">
                        <a:spcAft>
                          <a:spcPts val="0"/>
                        </a:spcAft>
                      </a:pPr>
                      <a:r>
                        <a:rPr lang="en-US" sz="1300" b="0" dirty="0" smtClean="0">
                          <a:effectLst/>
                          <a:latin typeface="Eurostile"/>
                          <a:ea typeface="ＭＳ 明朝"/>
                          <a:cs typeface="Eurostile"/>
                        </a:rPr>
                        <a:t>&lt;</a:t>
                      </a:r>
                      <a:r>
                        <a:rPr lang="en-US" sz="1300" b="0" i="1" dirty="0" smtClean="0">
                          <a:effectLst/>
                          <a:latin typeface="Eurostile"/>
                          <a:ea typeface="ＭＳ 明朝"/>
                          <a:cs typeface="Eurostile"/>
                        </a:rPr>
                        <a:t>site</a:t>
                      </a:r>
                      <a:r>
                        <a:rPr lang="en-US" sz="1300" b="0" i="1" baseline="0" dirty="0" smtClean="0">
                          <a:effectLst/>
                          <a:latin typeface="Eurostile"/>
                          <a:ea typeface="ＭＳ 明朝"/>
                          <a:cs typeface="Eurostile"/>
                        </a:rPr>
                        <a:t> address</a:t>
                      </a:r>
                      <a:r>
                        <a:rPr lang="en-US" sz="1300" b="0" dirty="0" smtClean="0">
                          <a:effectLst/>
                          <a:latin typeface="Eurostile"/>
                          <a:ea typeface="ＭＳ 明朝"/>
                          <a:cs typeface="Eurostile"/>
                        </a:rPr>
                        <a:t>&gt;</a:t>
                      </a:r>
                    </a:p>
                    <a:p>
                      <a:pPr algn="l">
                        <a:spcAft>
                          <a:spcPts val="0"/>
                        </a:spcAft>
                      </a:pP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a:spcAft>
                          <a:spcPts val="0"/>
                        </a:spcAft>
                      </a:pPr>
                      <a:r>
                        <a:rPr lang="en-US" sz="1300" b="1" dirty="0" smtClean="0">
                          <a:effectLst/>
                          <a:latin typeface="Eurostile"/>
                          <a:ea typeface="ＭＳ 明朝"/>
                          <a:cs typeface="Eurostile"/>
                        </a:rPr>
                        <a:t>CLIENT NAME:</a:t>
                      </a:r>
                    </a:p>
                    <a:p>
                      <a:pPr algn="l">
                        <a:spcAft>
                          <a:spcPts val="0"/>
                        </a:spcAft>
                      </a:pPr>
                      <a:r>
                        <a:rPr lang="en-US" sz="1300" b="0" dirty="0" smtClean="0">
                          <a:effectLst/>
                          <a:latin typeface="Eurostile"/>
                          <a:ea typeface="ＭＳ 明朝"/>
                          <a:cs typeface="Eurostile"/>
                        </a:rPr>
                        <a:t>&lt;</a:t>
                      </a:r>
                      <a:r>
                        <a:rPr lang="en-US" sz="1300" b="0" i="1" dirty="0" smtClean="0">
                          <a:effectLst/>
                          <a:latin typeface="Eurostile"/>
                          <a:ea typeface="ＭＳ 明朝"/>
                          <a:cs typeface="Eurostile"/>
                        </a:rPr>
                        <a:t>client name</a:t>
                      </a:r>
                      <a:r>
                        <a:rPr lang="en-US" sz="1300" b="0" dirty="0" smtClean="0">
                          <a:effectLst/>
                          <a:latin typeface="Eurostile"/>
                          <a:ea typeface="ＭＳ 明朝"/>
                          <a:cs typeface="Eurostile"/>
                        </a:rPr>
                        <a:t>&gt;</a:t>
                      </a:r>
                      <a:endParaRPr lang="en-US" sz="13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708452137"/>
              </p:ext>
            </p:extLst>
          </p:nvPr>
        </p:nvGraphicFramePr>
        <p:xfrm>
          <a:off x="321853" y="2995633"/>
          <a:ext cx="11649175" cy="959416"/>
        </p:xfrm>
        <a:graphic>
          <a:graphicData uri="http://schemas.openxmlformats.org/drawingml/2006/table">
            <a:tbl>
              <a:tblPr firstRow="1" bandRow="1">
                <a:tableStyleId>{2D5ABB26-0587-4C30-8999-92F81FD0307C}</a:tableStyleId>
              </a:tblPr>
              <a:tblGrid>
                <a:gridCol w="2480615"/>
                <a:gridCol w="2734732"/>
                <a:gridCol w="1608457"/>
                <a:gridCol w="1608457"/>
                <a:gridCol w="3216914"/>
              </a:tblGrid>
              <a:tr h="365056">
                <a:tc gridSpan="5">
                  <a:txBody>
                    <a:bodyPr/>
                    <a:lstStyle/>
                    <a:p>
                      <a:pPr algn="l">
                        <a:spcAft>
                          <a:spcPts val="0"/>
                        </a:spcAft>
                      </a:pPr>
                      <a:r>
                        <a:rPr lang="en-US" sz="1300" b="1" u="sng" dirty="0" smtClean="0">
                          <a:effectLst/>
                          <a:latin typeface="Eurostile"/>
                          <a:ea typeface="ＭＳ 明朝"/>
                          <a:cs typeface="Eurostile"/>
                        </a:rPr>
                        <a:t>CONTRACTOR DETAILS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97180">
                <a:tc rowSpan="2">
                  <a:txBody>
                    <a:bodyPr/>
                    <a:lstStyle/>
                    <a:p>
                      <a:pPr algn="l">
                        <a:spcAft>
                          <a:spcPts val="0"/>
                        </a:spcAft>
                      </a:pPr>
                      <a:r>
                        <a:rPr lang="en-US" sz="1300" b="1" dirty="0" smtClean="0">
                          <a:effectLst/>
                          <a:latin typeface="Eurostile"/>
                          <a:ea typeface="ＭＳ 明朝"/>
                          <a:cs typeface="Eurostile"/>
                        </a:rPr>
                        <a:t>NAME:</a:t>
                      </a:r>
                    </a:p>
                    <a:p>
                      <a:pPr algn="l">
                        <a:spcAft>
                          <a:spcPts val="0"/>
                        </a:spcAft>
                      </a:pPr>
                      <a:r>
                        <a:rPr lang="en-US" sz="1300" b="0" i="1" dirty="0" smtClean="0">
                          <a:effectLst/>
                          <a:latin typeface="Eurostile"/>
                          <a:ea typeface="ＭＳ 明朝"/>
                          <a:cs typeface="Eurostile"/>
                        </a:rPr>
                        <a:t>&lt;contractor’s</a:t>
                      </a:r>
                      <a:r>
                        <a:rPr lang="en-US" sz="1300" b="0" i="1" baseline="0" dirty="0" smtClean="0">
                          <a:effectLst/>
                          <a:latin typeface="Eurostile"/>
                          <a:ea typeface="ＭＳ 明朝"/>
                          <a:cs typeface="Eurostile"/>
                        </a:rPr>
                        <a:t> name</a:t>
                      </a:r>
                      <a:r>
                        <a:rPr lang="en-US" sz="1300" b="0" i="1" dirty="0" smtClean="0">
                          <a:effectLst/>
                          <a:latin typeface="Eurostile"/>
                          <a:ea typeface="ＭＳ 明朝"/>
                          <a:cs typeface="Eurostile"/>
                        </a:rPr>
                        <a:t>&gt;</a:t>
                      </a:r>
                      <a:endParaRPr lang="en-US" sz="1300" b="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rowSpan="2">
                  <a:txBody>
                    <a:bodyPr/>
                    <a:lstStyle/>
                    <a:p>
                      <a:pPr algn="l">
                        <a:spcAft>
                          <a:spcPts val="0"/>
                        </a:spcAft>
                      </a:pPr>
                      <a:r>
                        <a:rPr lang="en-US" sz="1300" b="1" dirty="0" smtClean="0">
                          <a:effectLst/>
                          <a:latin typeface="Eurostile"/>
                          <a:ea typeface="ＭＳ 明朝"/>
                          <a:cs typeface="Eurostile"/>
                        </a:rPr>
                        <a:t>ADDRESS:</a:t>
                      </a:r>
                    </a:p>
                    <a:p>
                      <a:pPr algn="l">
                        <a:spcAft>
                          <a:spcPts val="0"/>
                        </a:spcAft>
                      </a:pPr>
                      <a:r>
                        <a:rPr lang="en-US" sz="1300" b="0" i="1" dirty="0" smtClean="0">
                          <a:effectLst/>
                          <a:latin typeface="Eurostile"/>
                          <a:ea typeface="ＭＳ 明朝"/>
                          <a:cs typeface="Eurostile"/>
                        </a:rPr>
                        <a:t>&lt;contractor’s address</a:t>
                      </a:r>
                      <a:r>
                        <a:rPr lang="en-US" sz="1300" b="0" i="1" baseline="0" dirty="0" smtClean="0">
                          <a:effectLst/>
                          <a:latin typeface="Eurostile"/>
                          <a:ea typeface="ＭＳ 明朝"/>
                          <a:cs typeface="Eurostile"/>
                        </a:rPr>
                        <a:t> </a:t>
                      </a:r>
                      <a:r>
                        <a:rPr lang="en-US" sz="1300" b="0" i="1" dirty="0" smtClean="0">
                          <a:effectLst/>
                          <a:latin typeface="Eurostile"/>
                          <a:ea typeface="ＭＳ 明朝"/>
                          <a:cs typeface="Eurostile"/>
                        </a:rPr>
                        <a:t>&gt;</a:t>
                      </a:r>
                      <a:endParaRPr lang="en-US" sz="1300" b="1" dirty="0" smtClean="0">
                        <a:effectLst/>
                        <a:latin typeface="Eurostile"/>
                        <a:ea typeface="ＭＳ 明朝"/>
                        <a:cs typeface="Eurostile"/>
                      </a:endParaRPr>
                    </a:p>
                    <a:p>
                      <a:pPr algn="l">
                        <a:spcAft>
                          <a:spcPts val="0"/>
                        </a:spcAft>
                      </a:pPr>
                      <a:endParaRPr lang="en-US" sz="13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r>
                        <a:rPr lang="en-US" sz="1300" b="1" smtClean="0">
                          <a:latin typeface="Eurostile"/>
                          <a:cs typeface="Eurostile"/>
                        </a:rPr>
                        <a:t>PHONE</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rowSpan="2">
                  <a:txBody>
                    <a:bodyPr/>
                    <a:lstStyle/>
                    <a:p>
                      <a:r>
                        <a:rPr lang="en-US" sz="1300" b="1" dirty="0" smtClean="0">
                          <a:latin typeface="Eurostile"/>
                          <a:cs typeface="Eurostile"/>
                        </a:rPr>
                        <a:t>E-MAIL:</a:t>
                      </a:r>
                    </a:p>
                    <a:p>
                      <a:r>
                        <a:rPr lang="en-US" sz="1300" b="0" i="1" dirty="0" smtClean="0">
                          <a:latin typeface="Eurostile"/>
                          <a:cs typeface="Eurostile"/>
                        </a:rPr>
                        <a:t>&lt;contractor’s e-mail&gt;</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97180">
                <a:tc vMerge="1">
                  <a:txBody>
                    <a:bodyPr/>
                    <a:lstStyle/>
                    <a:p>
                      <a:endParaRPr lang="en-US"/>
                    </a:p>
                  </a:txBody>
                  <a:tcPr/>
                </a:tc>
                <a:tc vMerge="1">
                  <a:txBody>
                    <a:bodyPr/>
                    <a:lstStyle/>
                    <a:p>
                      <a:endParaRPr lang="en-US"/>
                    </a:p>
                  </a:txBody>
                  <a:tcPr/>
                </a:tc>
                <a:tc>
                  <a:txBody>
                    <a:bodyPr/>
                    <a:lstStyle/>
                    <a:p>
                      <a:r>
                        <a:rPr lang="en-US" sz="1300" b="1" dirty="0" smtClean="0">
                          <a:latin typeface="Eurostile"/>
                          <a:cs typeface="Eurostile"/>
                        </a:rPr>
                        <a:t>office: </a:t>
                      </a:r>
                      <a:r>
                        <a:rPr lang="en-US" sz="1300" b="0" i="1" dirty="0" smtClean="0">
                          <a:latin typeface="Eurostile"/>
                          <a:cs typeface="Eurostile"/>
                        </a:rPr>
                        <a:t>&lt;###&gt;</a:t>
                      </a:r>
                      <a:endParaRPr lang="en-US" sz="1300" b="0" i="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300" b="1" dirty="0" smtClean="0">
                          <a:latin typeface="Eurostile"/>
                          <a:cs typeface="Eurostile"/>
                        </a:rPr>
                        <a:t>mobile: </a:t>
                      </a:r>
                      <a:r>
                        <a:rPr lang="en-US" sz="1300" b="0" i="1" dirty="0" smtClean="0">
                          <a:latin typeface="Eurostile"/>
                          <a:cs typeface="Eurostile"/>
                        </a:rPr>
                        <a:t>&lt;###&gt;</a:t>
                      </a:r>
                      <a:endParaRPr lang="en-US" sz="1300" b="1"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175778354"/>
              </p:ext>
            </p:extLst>
          </p:nvPr>
        </p:nvGraphicFramePr>
        <p:xfrm>
          <a:off x="321852" y="4254769"/>
          <a:ext cx="11649174" cy="3287616"/>
        </p:xfrm>
        <a:graphic>
          <a:graphicData uri="http://schemas.openxmlformats.org/drawingml/2006/table">
            <a:tbl>
              <a:tblPr firstRow="1" bandRow="1">
                <a:tableStyleId>{2D5ABB26-0587-4C30-8999-92F81FD0307C}</a:tableStyleId>
              </a:tblPr>
              <a:tblGrid>
                <a:gridCol w="482481"/>
                <a:gridCol w="11166693"/>
              </a:tblGrid>
              <a:tr h="365056">
                <a:tc gridSpan="2">
                  <a:txBody>
                    <a:bodyPr/>
                    <a:lstStyle/>
                    <a:p>
                      <a:pPr algn="l">
                        <a:spcAft>
                          <a:spcPts val="0"/>
                        </a:spcAft>
                      </a:pPr>
                      <a:r>
                        <a:rPr lang="en-US" sz="1300" b="1" u="sng" dirty="0" smtClean="0">
                          <a:effectLst/>
                          <a:latin typeface="Eurostile"/>
                          <a:ea typeface="ＭＳ 明朝"/>
                          <a:cs typeface="Eurostile"/>
                        </a:rPr>
                        <a:t>GENERAL INSTRUCTIONS and PREPATORY</a:t>
                      </a:r>
                      <a:r>
                        <a:rPr lang="en-US" sz="1300" b="1" u="sng" baseline="0" dirty="0" smtClean="0">
                          <a:effectLst/>
                          <a:latin typeface="Eurostile"/>
                          <a:ea typeface="ＭＳ 明朝"/>
                          <a:cs typeface="Eurostile"/>
                        </a:rPr>
                        <a:t> NOTES</a:t>
                      </a:r>
                      <a:endParaRPr lang="en-US" sz="1300" b="1" u="sng"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365056">
                <a:tc>
                  <a:txBody>
                    <a:bodyPr/>
                    <a:lstStyle/>
                    <a:p>
                      <a:pPr algn="l">
                        <a:spcAft>
                          <a:spcPts val="0"/>
                        </a:spcAft>
                      </a:pPr>
                      <a:r>
                        <a:rPr lang="en-US" sz="1200" b="1" dirty="0" smtClean="0">
                          <a:effectLst/>
                          <a:latin typeface="Eurostile"/>
                          <a:ea typeface="ＭＳ 明朝"/>
                          <a:cs typeface="Eurostile"/>
                        </a:rPr>
                        <a:t>1/</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Please review this specification,</a:t>
                      </a:r>
                      <a:r>
                        <a:rPr lang="en-US" sz="1200" baseline="0" dirty="0" smtClean="0">
                          <a:latin typeface="Eurostile"/>
                          <a:cs typeface="Eurostile"/>
                        </a:rPr>
                        <a:t> the reference drawings and schedules and contact me as soon as possible with any issues or questions.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620059">
                <a:tc>
                  <a:txBody>
                    <a:bodyPr/>
                    <a:lstStyle/>
                    <a:p>
                      <a:pPr algn="l">
                        <a:spcAft>
                          <a:spcPts val="0"/>
                        </a:spcAft>
                      </a:pPr>
                      <a:r>
                        <a:rPr lang="en-US" sz="1200" b="1" dirty="0" smtClean="0">
                          <a:effectLst/>
                          <a:latin typeface="Eurostile"/>
                          <a:ea typeface="ＭＳ 明朝"/>
                          <a:cs typeface="Eurostile"/>
                        </a:rPr>
                        <a:t>2/</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This specification</a:t>
                      </a:r>
                      <a:r>
                        <a:rPr lang="en-US" sz="1200" baseline="0" dirty="0" smtClean="0">
                          <a:latin typeface="Eurostile"/>
                          <a:cs typeface="Eurostile"/>
                        </a:rPr>
                        <a:t> provides a list of all kitchen furnishings that are to be installed along with their relevant details, as well as product details and instructions for installing the backsplash. For exact placement of all items the following drawings are to be referred to closely: (D11) Kitchen Elevation K1, (D12) Kitchen Elevation K2, (D1) Furnishing Layout – Ground Floor(Kitchen). All main kitchen items listed in this document are ID-</a:t>
                      </a:r>
                      <a:r>
                        <a:rPr lang="en-US" sz="1200" baseline="0" dirty="0" err="1" smtClean="0">
                          <a:latin typeface="Eurostile"/>
                          <a:cs typeface="Eurostile"/>
                        </a:rPr>
                        <a:t>ed</a:t>
                      </a:r>
                      <a:r>
                        <a:rPr lang="en-US" sz="1200" baseline="0" dirty="0" smtClean="0">
                          <a:latin typeface="Eurostile"/>
                          <a:cs typeface="Eurostile"/>
                        </a:rPr>
                        <a:t> by numbers in the same way as in the above mentioned drawings for easy cross referencing.</a:t>
                      </a:r>
                      <a:endParaRPr lang="en-US" sz="12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3/</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dirty="0" smtClean="0">
                          <a:latin typeface="Eurostile"/>
                          <a:cs typeface="Eurostile"/>
                        </a:rPr>
                        <a:t>Important</a:t>
                      </a:r>
                      <a:r>
                        <a:rPr lang="en-US" sz="1200" baseline="0" dirty="0" smtClean="0">
                          <a:latin typeface="Eurostile"/>
                          <a:cs typeface="Eurostile"/>
                        </a:rPr>
                        <a:t> scheduling note for coordination with the flooring and the painter/decorator contractors: The kitchen must be installed after all painting/wallpapering and the subsequent flooring installation have been completed.</a:t>
                      </a:r>
                      <a:endParaRPr lang="en-US" sz="12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4/</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Please carry out all work with appropriate care taken</a:t>
                      </a:r>
                      <a:r>
                        <a:rPr lang="en-US" sz="1200" baseline="0" dirty="0" smtClean="0">
                          <a:latin typeface="Eurostile"/>
                          <a:cs typeface="Eurostile"/>
                        </a:rPr>
                        <a:t> so that no damage is inflicted on the newly installed floors and wall coverings.</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5/</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No substitutions</a:t>
                      </a:r>
                      <a:r>
                        <a:rPr lang="en-US" sz="1200" baseline="0" dirty="0" smtClean="0">
                          <a:latin typeface="Eurostile"/>
                          <a:cs typeface="Eurostile"/>
                        </a:rPr>
                        <a:t> are to be made unless agreed upon ahead of time. </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6/</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kern="1200" dirty="0" smtClean="0">
                          <a:solidFill>
                            <a:schemeClr val="tx1"/>
                          </a:solidFill>
                          <a:effectLst/>
                          <a:latin typeface="Eurostile"/>
                          <a:ea typeface="+mn-ea"/>
                          <a:cs typeface="Eurostile"/>
                        </a:rPr>
                        <a:t>The</a:t>
                      </a:r>
                      <a:r>
                        <a:rPr lang="en-US" sz="1200" kern="1200" baseline="0" dirty="0" smtClean="0">
                          <a:solidFill>
                            <a:schemeClr val="tx1"/>
                          </a:solidFill>
                          <a:effectLst/>
                          <a:latin typeface="Eurostile"/>
                          <a:ea typeface="+mn-ea"/>
                          <a:cs typeface="Eurostile"/>
                        </a:rPr>
                        <a:t> specific manufacturer’s instructions are to be followed in each case.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65056">
                <a:tc>
                  <a:txBody>
                    <a:bodyPr/>
                    <a:lstStyle/>
                    <a:p>
                      <a:pPr algn="l">
                        <a:spcAft>
                          <a:spcPts val="0"/>
                        </a:spcAft>
                      </a:pPr>
                      <a:r>
                        <a:rPr lang="en-US" sz="1200" b="1" dirty="0" smtClean="0">
                          <a:effectLst/>
                          <a:latin typeface="Eurostile"/>
                          <a:ea typeface="ＭＳ 明朝"/>
                          <a:cs typeface="Eurostile"/>
                        </a:rPr>
                        <a:t>7/</a:t>
                      </a:r>
                      <a:endParaRPr lang="en-US" sz="12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dirty="0" smtClean="0">
                          <a:latin typeface="Eurostile"/>
                          <a:cs typeface="Eurostile"/>
                        </a:rPr>
                        <a:t>As much as possible,</a:t>
                      </a:r>
                      <a:r>
                        <a:rPr lang="en-US" sz="1200" baseline="0" dirty="0" smtClean="0">
                          <a:latin typeface="Eurostile"/>
                          <a:cs typeface="Eurostile"/>
                        </a:rPr>
                        <a:t> please leave the work areas in a tidy fashion at the end of each day. All rubbish is to be promptly removed from the site.</a:t>
                      </a:r>
                      <a:endParaRPr lang="en-US" sz="12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12" name="TextBox 11"/>
          <p:cNvSpPr txBox="1"/>
          <p:nvPr/>
        </p:nvSpPr>
        <p:spPr>
          <a:xfrm>
            <a:off x="229115" y="1407068"/>
            <a:ext cx="4207301" cy="369332"/>
          </a:xfrm>
          <a:prstGeom prst="rect">
            <a:avLst/>
          </a:prstGeom>
          <a:noFill/>
        </p:spPr>
        <p:txBody>
          <a:bodyPr wrap="square" rtlCol="0">
            <a:spAutoFit/>
          </a:bodyPr>
          <a:lstStyle/>
          <a:p>
            <a:pPr marL="342900" indent="-342900">
              <a:buFont typeface="Wingdings" charset="2"/>
              <a:buAutoNum type="arabicPlain"/>
              <a:defRPr/>
            </a:pPr>
            <a:r>
              <a:rPr lang="en-US" sz="1800" b="1" dirty="0" smtClean="0">
                <a:latin typeface="Eurostile"/>
                <a:ea typeface="ＭＳ 明朝"/>
                <a:cs typeface="Eurostile"/>
              </a:rPr>
              <a:t>MAIN DETAILS</a:t>
            </a:r>
            <a:endParaRPr lang="en-US" sz="1800" b="1" dirty="0">
              <a:latin typeface="Eurostile"/>
              <a:ea typeface="ＭＳ 明朝"/>
              <a:cs typeface="Eurostile"/>
            </a:endParaRPr>
          </a:p>
        </p:txBody>
      </p:sp>
      <p:sp>
        <p:nvSpPr>
          <p:cNvPr id="3" name="Footer Placeholder 2"/>
          <p:cNvSpPr>
            <a:spLocks noGrp="1"/>
          </p:cNvSpPr>
          <p:nvPr>
            <p:ph type="ftr" sz="quarter" idx="11"/>
          </p:nvPr>
        </p:nvSpPr>
        <p:spPr/>
        <p:txBody>
          <a:bodyPr/>
          <a:lstStyle/>
          <a:p>
            <a:r>
              <a:rPr lang="en-US" smtClean="0"/>
              <a:t>CADL03/6207, HND Stage 1, Final Project</a:t>
            </a:r>
            <a:endParaRPr lang="en-US" dirty="0"/>
          </a:p>
        </p:txBody>
      </p:sp>
      <p:sp>
        <p:nvSpPr>
          <p:cNvPr id="6" name="Slide Number Placeholder 5"/>
          <p:cNvSpPr>
            <a:spLocks noGrp="1"/>
          </p:cNvSpPr>
          <p:nvPr>
            <p:ph type="sldNum" sz="quarter" idx="12"/>
          </p:nvPr>
        </p:nvSpPr>
        <p:spPr/>
        <p:txBody>
          <a:bodyPr/>
          <a:lstStyle/>
          <a:p>
            <a:fld id="{D7601A72-B991-454A-943C-82A08AED3DD4}" type="slidenum">
              <a:rPr lang="en-US" smtClean="0"/>
              <a:t>1</a:t>
            </a:fld>
            <a:endParaRPr lang="en-US" dirty="0"/>
          </a:p>
        </p:txBody>
      </p:sp>
    </p:spTree>
    <p:extLst>
      <p:ext uri="{BB962C8B-B14F-4D97-AF65-F5344CB8AC3E}">
        <p14:creationId xmlns:p14="http://schemas.microsoft.com/office/powerpoint/2010/main" val="7156090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10</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095221733"/>
              </p:ext>
            </p:extLst>
          </p:nvPr>
        </p:nvGraphicFramePr>
        <p:xfrm>
          <a:off x="424374" y="1928806"/>
          <a:ext cx="11384086" cy="6537255"/>
        </p:xfrm>
        <a:graphic>
          <a:graphicData uri="http://schemas.openxmlformats.org/drawingml/2006/table">
            <a:tbl>
              <a:tblPr firstRow="1" bandRow="1">
                <a:tableStyleId>{2D5ABB26-0587-4C30-8999-92F81FD0307C}</a:tableStyleId>
              </a:tblPr>
              <a:tblGrid>
                <a:gridCol w="490026"/>
                <a:gridCol w="990600"/>
                <a:gridCol w="812800"/>
                <a:gridCol w="800100"/>
                <a:gridCol w="812800"/>
                <a:gridCol w="762000"/>
                <a:gridCol w="1104900"/>
                <a:gridCol w="1054100"/>
                <a:gridCol w="2129367"/>
                <a:gridCol w="2427393"/>
              </a:tblGrid>
              <a:tr h="365056">
                <a:tc gridSpan="10">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525531">
                <a:tc>
                  <a:txBody>
                    <a:bodyPr/>
                    <a:lstStyle/>
                    <a:p>
                      <a:pPr algn="l">
                        <a:spcAft>
                          <a:spcPts val="0"/>
                        </a:spcAft>
                      </a:pPr>
                      <a:r>
                        <a:rPr lang="en-US" sz="1050" b="1" dirty="0" smtClean="0">
                          <a:effectLst/>
                          <a:latin typeface="Eurostile"/>
                          <a:ea typeface="ＭＳ 明朝"/>
                          <a:cs typeface="Eurostile"/>
                        </a:rPr>
                        <a:t>Ref ID within room</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baseline="0" dirty="0" smtClean="0">
                          <a:effectLst/>
                          <a:latin typeface="Eurostile"/>
                          <a:ea typeface="ＭＳ 明朝"/>
                          <a:cs typeface="Eurostile"/>
                        </a:rPr>
                        <a:t>TYPE / DESCRIPTION</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QUANTITY</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BRAND /</a:t>
                      </a:r>
                    </a:p>
                    <a:p>
                      <a:pPr algn="l">
                        <a:spcAft>
                          <a:spcPts val="0"/>
                        </a:spcAft>
                      </a:pPr>
                      <a:r>
                        <a:rPr lang="en-US" sz="1050" b="1" dirty="0" smtClean="0">
                          <a:effectLst/>
                          <a:latin typeface="Eurostile"/>
                          <a:ea typeface="ＭＳ 明朝"/>
                          <a:cs typeface="Eurostile"/>
                        </a:rPr>
                        <a:t>SUPPLIER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a:effectLst/>
                          <a:latin typeface="Eurostile"/>
                          <a:ea typeface="ＭＳ 明朝"/>
                          <a:cs typeface="Eurostile"/>
                        </a:rPr>
                        <a:t>NAME</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COLOUR / FINISH</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DIMS INFO,</a:t>
                      </a:r>
                      <a:r>
                        <a:rPr lang="en-US" sz="1050" b="1" baseline="0" dirty="0" smtClean="0">
                          <a:effectLst/>
                          <a:latin typeface="Eurostile"/>
                          <a:ea typeface="ＭＳ 明朝"/>
                          <a:cs typeface="Eurostile"/>
                        </a:rPr>
                        <a:t> </a:t>
                      </a:r>
                      <a:r>
                        <a:rPr lang="en-US" sz="1050" b="1" dirty="0" smtClean="0">
                          <a:effectLst/>
                          <a:latin typeface="Eurostile"/>
                          <a:ea typeface="ＭＳ 明朝"/>
                          <a:cs typeface="Eurostile"/>
                        </a:rPr>
                        <a:t>(mm)</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REFERENCE DRAWING(S)</a:t>
                      </a:r>
                      <a:r>
                        <a:rPr lang="en-US" sz="1050" b="1" baseline="0" dirty="0" smtClean="0">
                          <a:effectLst/>
                          <a:latin typeface="Eurostile"/>
                          <a:ea typeface="ＭＳ 明朝"/>
                          <a:cs typeface="Eurostile"/>
                        </a:rPr>
                        <a:t> for PLACEMENT</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MEASURING</a:t>
                      </a:r>
                      <a:r>
                        <a:rPr lang="en-US" sz="1050" b="1" baseline="0" dirty="0" smtClean="0">
                          <a:effectLst/>
                          <a:latin typeface="Eurostile"/>
                          <a:ea typeface="ＭＳ 明朝"/>
                          <a:cs typeface="Eurostile"/>
                        </a:rPr>
                        <a:t> and </a:t>
                      </a:r>
                      <a:r>
                        <a:rPr lang="en-US" sz="1050" b="1" dirty="0" smtClean="0">
                          <a:effectLst/>
                          <a:latin typeface="Eurostile"/>
                          <a:ea typeface="ＭＳ 明朝"/>
                          <a:cs typeface="Eurostile"/>
                        </a:rPr>
                        <a:t>ORDERING</a:t>
                      </a:r>
                      <a:r>
                        <a:rPr lang="en-US" sz="1050" b="1" baseline="0" dirty="0" smtClean="0">
                          <a:effectLst/>
                          <a:latin typeface="Eurostile"/>
                          <a:ea typeface="ＭＳ 明朝"/>
                          <a:cs typeface="Eurostile"/>
                        </a:rPr>
                        <a:t> NOTES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1" baseline="0" dirty="0" smtClean="0">
                          <a:effectLst/>
                          <a:latin typeface="Eurostile"/>
                          <a:ea typeface="ＭＳ 明朝"/>
                          <a:cs typeface="Eurostile"/>
                        </a:rPr>
                        <a:t>INSTALLATION NOTES and WWW LINKS</a:t>
                      </a:r>
                      <a:endParaRPr lang="en-US" sz="1050" dirty="0" smtClean="0">
                        <a:effectLst/>
                        <a:latin typeface="Eurostile"/>
                        <a:ea typeface="ＭＳ 明朝"/>
                        <a:cs typeface="Eurostile"/>
                      </a:endParaRPr>
                    </a:p>
                    <a:p>
                      <a:pPr algn="l">
                        <a:spcAft>
                          <a:spcPts val="0"/>
                        </a:spcAft>
                      </a:pP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445933">
                <a:tc>
                  <a:txBody>
                    <a:bodyPr/>
                    <a:lstStyle/>
                    <a:p>
                      <a:pPr algn="l">
                        <a:spcAft>
                          <a:spcPts val="0"/>
                        </a:spcAft>
                      </a:pPr>
                      <a:r>
                        <a:rPr lang="en-US" sz="1000" dirty="0" smtClean="0">
                          <a:effectLst/>
                          <a:latin typeface="Eurostile"/>
                          <a:ea typeface="ＭＳ 明朝"/>
                          <a:cs typeface="Eurostile"/>
                        </a:rPr>
                        <a:t>21</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00" dirty="0" smtClean="0">
                          <a:effectLst/>
                          <a:latin typeface="Eurostile"/>
                          <a:ea typeface="ＭＳ 明朝"/>
                          <a:cs typeface="Eurostile"/>
                        </a:rPr>
                        <a:t>Laminate countertop, </a:t>
                      </a:r>
                    </a:p>
                    <a:p>
                      <a:pPr algn="l">
                        <a:spcAft>
                          <a:spcPts val="0"/>
                        </a:spcAft>
                      </a:pPr>
                      <a:r>
                        <a:rPr lang="en-US" sz="1000" dirty="0" smtClean="0">
                          <a:effectLst/>
                          <a:latin typeface="Eurostile"/>
                          <a:ea typeface="ＭＳ 明朝"/>
                          <a:cs typeface="Eurostile"/>
                        </a:rPr>
                        <a:t>for peninsula – custom shape with</a:t>
                      </a:r>
                      <a:r>
                        <a:rPr lang="en-US" sz="1000" baseline="0" dirty="0" smtClean="0">
                          <a:effectLst/>
                          <a:latin typeface="Eurostile"/>
                          <a:ea typeface="ＭＳ 明朝"/>
                          <a:cs typeface="Eurostile"/>
                        </a:rPr>
                        <a:t> rounded outside corners</a:t>
                      </a:r>
                      <a:r>
                        <a:rPr lang="en-US" sz="1000" dirty="0" smtClean="0">
                          <a:effectLst/>
                          <a:latin typeface="Eurostile"/>
                          <a:ea typeface="ＭＳ 明朝"/>
                          <a:cs typeface="Eurostile"/>
                        </a:rPr>
                        <a:t>, with cut-out</a:t>
                      </a:r>
                      <a:r>
                        <a:rPr lang="en-US" sz="1000" baseline="0" dirty="0" smtClean="0">
                          <a:effectLst/>
                          <a:latin typeface="Eurostile"/>
                          <a:ea typeface="ＭＳ 明朝"/>
                          <a:cs typeface="Eurostile"/>
                        </a:rPr>
                        <a:t> for cooktop</a:t>
                      </a:r>
                      <a:endParaRPr lang="en-US" sz="100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IKEA</a:t>
                      </a: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0" dirty="0" smtClean="0">
                          <a:latin typeface="Eurostile"/>
                          <a:cs typeface="Eurostile"/>
                        </a:rPr>
                        <a:t>PERSONLIG made-to-measure</a:t>
                      </a: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Eurostile"/>
                          <a:ea typeface="+mn-ea"/>
                          <a:cs typeface="Eurostile"/>
                        </a:rPr>
                        <a:t>Black mineral effect</a:t>
                      </a:r>
                      <a:endParaRPr lang="en-US" sz="10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Thickness 38 mm</a:t>
                      </a:r>
                    </a:p>
                    <a:p>
                      <a:r>
                        <a:rPr lang="en-US" sz="1000" dirty="0" smtClean="0">
                          <a:latin typeface="Eurostile"/>
                          <a:cs typeface="Eurostile"/>
                        </a:rPr>
                        <a:t>Total Length (from countertop</a:t>
                      </a:r>
                      <a:r>
                        <a:rPr lang="en-US" sz="1000" baseline="0" dirty="0" smtClean="0">
                          <a:latin typeface="Eurostile"/>
                          <a:cs typeface="Eurostile"/>
                        </a:rPr>
                        <a:t> ID20 out</a:t>
                      </a:r>
                      <a:r>
                        <a:rPr lang="en-US" sz="1000" dirty="0" smtClean="0">
                          <a:latin typeface="Eurostile"/>
                          <a:cs typeface="Eurostile"/>
                        </a:rPr>
                        <a:t>): 2100</a:t>
                      </a:r>
                    </a:p>
                    <a:p>
                      <a:r>
                        <a:rPr lang="en-US" sz="1000" dirty="0" smtClean="0">
                          <a:latin typeface="Eurostile"/>
                          <a:cs typeface="Eurostile"/>
                        </a:rPr>
                        <a:t>Width1</a:t>
                      </a:r>
                      <a:r>
                        <a:rPr lang="en-US" sz="1000" baseline="0" dirty="0" smtClean="0">
                          <a:latin typeface="Eurostile"/>
                          <a:cs typeface="Eurostile"/>
                        </a:rPr>
                        <a:t>: 800 at Length1: 750</a:t>
                      </a:r>
                    </a:p>
                    <a:p>
                      <a:r>
                        <a:rPr lang="en-US" sz="1000" baseline="0" dirty="0" smtClean="0">
                          <a:latin typeface="Eurostile"/>
                          <a:cs typeface="Eurostile"/>
                        </a:rPr>
                        <a:t>Width2: 1000 at Length2: 1350</a:t>
                      </a:r>
                    </a:p>
                    <a:p>
                      <a:endParaRPr lang="en-US" sz="1000" baseline="0" dirty="0" smtClean="0">
                        <a:latin typeface="Eurostile"/>
                        <a:cs typeface="Eurostile"/>
                      </a:endParaRPr>
                    </a:p>
                    <a:p>
                      <a:r>
                        <a:rPr lang="en-US" sz="1000" baseline="0" dirty="0" smtClean="0">
                          <a:latin typeface="Eurostile"/>
                          <a:cs typeface="Eurostile"/>
                        </a:rPr>
                        <a:t>Please see drawing for shape and orientation of the peninsula design.</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(D1) Furnishing Layout – Ground Floor(Kitchen)</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A cut-out for a NUTID Ceramic cooktop [ID15 in Section 6] needs to be made in the countertop. The cooktop is to be installed above the base cabinet for oven [ID8 in Section 2]. Please take accurate measurements to specify this cut-out for the factory after the base cabinet for oven has been installed.</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9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For ordering this made-to-measure countertop please provide all of the following:</a:t>
                      </a:r>
                    </a:p>
                    <a:p>
                      <a:pPr marL="228600" marR="0" indent="-228600" algn="l" defTabSz="608918" rtl="0" eaLnBrk="1" fontAlgn="auto" latinLnBrk="0" hangingPunct="1">
                        <a:lnSpc>
                          <a:spcPct val="100000"/>
                        </a:lnSpc>
                        <a:spcBef>
                          <a:spcPts val="0"/>
                        </a:spcBef>
                        <a:spcAft>
                          <a:spcPts val="0"/>
                        </a:spcAft>
                        <a:buClrTx/>
                        <a:buSzTx/>
                        <a:buFontTx/>
                        <a:buAutoNum type="arabicPeriod"/>
                        <a:tabLst/>
                        <a:defRPr/>
                      </a:pPr>
                      <a:r>
                        <a:rPr lang="en-US" sz="900" baseline="0" dirty="0" smtClean="0">
                          <a:latin typeface="Eurostile"/>
                          <a:cs typeface="Eurostile"/>
                        </a:rPr>
                        <a:t>The exact measurements (taken as advised above) for the cooktop cut-out.</a:t>
                      </a:r>
                    </a:p>
                    <a:p>
                      <a:pPr marL="228600" marR="0" indent="-228600" algn="l" defTabSz="608918" rtl="0" eaLnBrk="1" fontAlgn="auto" latinLnBrk="0" hangingPunct="1">
                        <a:lnSpc>
                          <a:spcPct val="100000"/>
                        </a:lnSpc>
                        <a:spcBef>
                          <a:spcPts val="0"/>
                        </a:spcBef>
                        <a:spcAft>
                          <a:spcPts val="0"/>
                        </a:spcAft>
                        <a:buClrTx/>
                        <a:buSzTx/>
                        <a:buFontTx/>
                        <a:buAutoNum type="arabicPeriod"/>
                        <a:tabLst/>
                        <a:defRPr/>
                      </a:pPr>
                      <a:r>
                        <a:rPr lang="en-US" sz="900" baseline="0" dirty="0" smtClean="0">
                          <a:latin typeface="Eurostile"/>
                          <a:cs typeface="Eurostile"/>
                        </a:rPr>
                        <a:t>A copy of the (D1) Furnishing Layout – Ground Floor(Kitchen) drawing where all other necessary dimensions are shown, including radius info for the rounded corners (R300 mm for all 3 corners).</a:t>
                      </a:r>
                    </a:p>
                    <a:p>
                      <a:pPr marL="228600" marR="0" indent="-228600" algn="l" defTabSz="608918" rtl="0" eaLnBrk="1" fontAlgn="auto" latinLnBrk="0" hangingPunct="1">
                        <a:lnSpc>
                          <a:spcPct val="100000"/>
                        </a:lnSpc>
                        <a:spcBef>
                          <a:spcPts val="0"/>
                        </a:spcBef>
                        <a:spcAft>
                          <a:spcPts val="0"/>
                        </a:spcAft>
                        <a:buClrTx/>
                        <a:buSzTx/>
                        <a:buFontTx/>
                        <a:buAutoNum type="arabicPeriod"/>
                        <a:tabLst/>
                        <a:defRPr/>
                      </a:pPr>
                      <a:r>
                        <a:rPr lang="en-US" sz="900" baseline="0" dirty="0" smtClean="0">
                          <a:latin typeface="Eurostile"/>
                          <a:cs typeface="Eurostile"/>
                        </a:rPr>
                        <a:t>This specification section.</a:t>
                      </a:r>
                      <a:endParaRPr lang="en-US" sz="9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9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To be ordered with square laminated edging strips (38 mm) in the same finish.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u="sng" dirty="0" smtClean="0">
                          <a:latin typeface="Eurostile"/>
                          <a:cs typeface="Eurostile"/>
                        </a:rPr>
                        <a:t>Important</a:t>
                      </a:r>
                      <a:r>
                        <a:rPr lang="en-US" sz="900" u="sng" baseline="0" dirty="0" smtClean="0">
                          <a:latin typeface="Eurostile"/>
                          <a:cs typeface="Eurostile"/>
                        </a:rPr>
                        <a:t> installation note</a:t>
                      </a:r>
                      <a:r>
                        <a:rPr lang="en-US" sz="900" baseline="0" dirty="0" smtClean="0">
                          <a:latin typeface="Eurostile"/>
                          <a:cs typeface="Eurostile"/>
                        </a:rPr>
                        <a:t>:</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kern="1200" baseline="0" dirty="0" smtClean="0">
                          <a:solidFill>
                            <a:schemeClr val="tx1"/>
                          </a:solidFill>
                          <a:latin typeface="Eurostile"/>
                          <a:ea typeface="+mn-ea"/>
                          <a:cs typeface="Eurostile"/>
                        </a:rPr>
                        <a:t>The kitchen peninsula portion that contains the oven and its base cabinet is to be attached to the floor. Due to t</a:t>
                      </a:r>
                      <a:r>
                        <a:rPr lang="en-US" sz="900" kern="1200" dirty="0" smtClean="0">
                          <a:solidFill>
                            <a:schemeClr val="tx1"/>
                          </a:solidFill>
                          <a:latin typeface="Eurostile"/>
                          <a:ea typeface="+mn-ea"/>
                          <a:cs typeface="Eurostile"/>
                        </a:rPr>
                        <a:t>he </a:t>
                      </a:r>
                      <a:r>
                        <a:rPr lang="en-US" sz="900" kern="1200" dirty="0" err="1" smtClean="0">
                          <a:solidFill>
                            <a:schemeClr val="tx1"/>
                          </a:solidFill>
                          <a:latin typeface="Eurostile"/>
                          <a:ea typeface="+mn-ea"/>
                          <a:cs typeface="Eurostile"/>
                        </a:rPr>
                        <a:t>Kährs</a:t>
                      </a:r>
                      <a:r>
                        <a:rPr lang="en-US" sz="900" kern="1200" dirty="0" smtClean="0">
                          <a:solidFill>
                            <a:schemeClr val="tx1"/>
                          </a:solidFill>
                          <a:latin typeface="Eurostile"/>
                          <a:ea typeface="+mn-ea"/>
                          <a:cs typeface="Eurostile"/>
                        </a:rPr>
                        <a:t> wood floor being in a</a:t>
                      </a:r>
                      <a:r>
                        <a:rPr lang="en-US" sz="900" kern="1200" baseline="0" dirty="0" smtClean="0">
                          <a:solidFill>
                            <a:schemeClr val="tx1"/>
                          </a:solidFill>
                          <a:latin typeface="Eurostile"/>
                          <a:ea typeface="+mn-ea"/>
                          <a:cs typeface="Eurostile"/>
                        </a:rPr>
                        <a:t> floating installation, this kitchen unit cannot be fixed to the floor planks. Instead, it must be fixed</a:t>
                      </a:r>
                      <a:r>
                        <a:rPr lang="en-US" sz="900" kern="1200" dirty="0" smtClean="0">
                          <a:solidFill>
                            <a:schemeClr val="tx1"/>
                          </a:solidFill>
                          <a:latin typeface="Eurostile"/>
                          <a:ea typeface="+mn-ea"/>
                          <a:cs typeface="Eurostile"/>
                        </a:rPr>
                        <a:t> through the floor allowing space</a:t>
                      </a:r>
                      <a:r>
                        <a:rPr lang="en-US" sz="900" kern="1200" baseline="0" dirty="0" smtClean="0">
                          <a:solidFill>
                            <a:schemeClr val="tx1"/>
                          </a:solidFill>
                          <a:latin typeface="Eurostile"/>
                          <a:ea typeface="+mn-ea"/>
                          <a:cs typeface="Eurostile"/>
                        </a:rPr>
                        <a:t> </a:t>
                      </a:r>
                      <a:r>
                        <a:rPr lang="en-US" sz="900" kern="1200" dirty="0" smtClean="0">
                          <a:solidFill>
                            <a:schemeClr val="tx1"/>
                          </a:solidFill>
                          <a:latin typeface="Eurostile"/>
                          <a:ea typeface="+mn-ea"/>
                          <a:cs typeface="Eurostile"/>
                        </a:rPr>
                        <a:t>to prevent the fixed object from pressing down on and trapping the floor. There must be a movement joint around the space. Please</a:t>
                      </a:r>
                      <a:r>
                        <a:rPr lang="en-US" sz="900" kern="1200" baseline="0" dirty="0" smtClean="0">
                          <a:solidFill>
                            <a:schemeClr val="tx1"/>
                          </a:solidFill>
                          <a:latin typeface="Eurostile"/>
                          <a:ea typeface="+mn-ea"/>
                          <a:cs typeface="Eurostile"/>
                        </a:rPr>
                        <a:t> follow the recommendations</a:t>
                      </a:r>
                      <a:r>
                        <a:rPr lang="en-US" sz="900" kern="1200" dirty="0" smtClean="0">
                          <a:solidFill>
                            <a:schemeClr val="tx1"/>
                          </a:solidFill>
                          <a:latin typeface="Eurostile"/>
                          <a:ea typeface="+mn-ea"/>
                          <a:cs typeface="Eurostile"/>
                        </a:rPr>
                        <a:t> outlined</a:t>
                      </a:r>
                      <a:r>
                        <a:rPr lang="en-US" sz="900" kern="1200" baseline="0" dirty="0" smtClean="0">
                          <a:solidFill>
                            <a:schemeClr val="tx1"/>
                          </a:solidFill>
                          <a:latin typeface="Eurostile"/>
                          <a:ea typeface="+mn-ea"/>
                          <a:cs typeface="Eurostile"/>
                        </a:rPr>
                        <a:t> here:</a:t>
                      </a:r>
                      <a:r>
                        <a:rPr lang="en-US" sz="900" kern="1200" dirty="0" smtClean="0">
                          <a:solidFill>
                            <a:schemeClr val="tx1"/>
                          </a:solidFill>
                          <a:latin typeface="Eurostile"/>
                          <a:ea typeface="+mn-ea"/>
                          <a:cs typeface="Eurostile"/>
                        </a:rPr>
                        <a:t> </a:t>
                      </a:r>
                      <a:r>
                        <a:rPr lang="en-US" sz="900" kern="1200" dirty="0" smtClean="0">
                          <a:solidFill>
                            <a:schemeClr val="tx1"/>
                          </a:solidFill>
                          <a:latin typeface="Eurostile"/>
                          <a:ea typeface="+mn-ea"/>
                          <a:cs typeface="Eurostile"/>
                          <a:hlinkClick r:id="rId3"/>
                        </a:rPr>
                        <a:t>http://www.kahrs.com/Global/PDF/Kahrs_Installation_Woodloc5S_Floating_EXP.pdf</a:t>
                      </a:r>
                      <a:r>
                        <a:rPr lang="en-US" sz="900" kern="1200" dirty="0" smtClean="0">
                          <a:solidFill>
                            <a:schemeClr val="tx1"/>
                          </a:solidFill>
                          <a:latin typeface="Eurostile"/>
                          <a:ea typeface="+mn-ea"/>
                          <a:cs typeface="Eurostile"/>
                        </a:rPr>
                        <a:t> for proper handling of this issue.</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9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Please ensure that the joint with countertop ID20 is 100% watertight sealed. Please use appropriate black sealant for a seamless finish.</a:t>
                      </a:r>
                    </a:p>
                    <a:p>
                      <a:endParaRPr lang="en-US" sz="900" dirty="0" smtClean="0">
                        <a:latin typeface="Eurostile"/>
                        <a:cs typeface="Eurostile"/>
                      </a:endParaRPr>
                    </a:p>
                    <a:p>
                      <a:r>
                        <a:rPr lang="en-US" sz="900" dirty="0" smtClean="0">
                          <a:latin typeface="Eurostile"/>
                          <a:cs typeface="Eurostile"/>
                        </a:rPr>
                        <a:t>Product</a:t>
                      </a:r>
                      <a:r>
                        <a:rPr lang="en-US" sz="900" baseline="0" dirty="0" smtClean="0">
                          <a:latin typeface="Eurostile"/>
                          <a:cs typeface="Eurostile"/>
                        </a:rPr>
                        <a:t> info (for laminate finish):</a:t>
                      </a:r>
                    </a:p>
                    <a:p>
                      <a:r>
                        <a:rPr lang="en-US" sz="900" dirty="0" smtClean="0">
                          <a:latin typeface="Eurostile"/>
                          <a:cs typeface="Eurostile"/>
                          <a:hlinkClick r:id="rId4"/>
                        </a:rPr>
                        <a:t>http://www.ikea.com/ca/en/catalog/products/10208783/</a:t>
                      </a:r>
                      <a:r>
                        <a:rPr lang="en-US" sz="900" dirty="0" smtClean="0">
                          <a:latin typeface="Eurostile"/>
                          <a:cs typeface="Eurostile"/>
                        </a:rPr>
                        <a:t> </a:t>
                      </a:r>
                    </a:p>
                    <a:p>
                      <a:r>
                        <a:rPr lang="en-US" sz="900" dirty="0" smtClean="0">
                          <a:latin typeface="Eurostile"/>
                          <a:cs typeface="Eurostile"/>
                        </a:rPr>
                        <a:t>Info</a:t>
                      </a:r>
                      <a:r>
                        <a:rPr lang="en-US" sz="900" baseline="0" dirty="0" smtClean="0">
                          <a:latin typeface="Eurostile"/>
                          <a:cs typeface="Eurostile"/>
                        </a:rPr>
                        <a:t> on PERSONLIG made-to-measure countertops:</a:t>
                      </a:r>
                    </a:p>
                    <a:p>
                      <a:r>
                        <a:rPr lang="en-US" sz="900" dirty="0" smtClean="0">
                          <a:latin typeface="Eurostile"/>
                          <a:cs typeface="Eurostile"/>
                          <a:hlinkClick r:id="rId5"/>
                        </a:rPr>
                        <a:t>http://www.ikea.com/ms/en_CA/pdf/buying_guides/FY10/Countertops_Buying_Guide.pdf</a:t>
                      </a:r>
                      <a:r>
                        <a:rPr lang="en-US" sz="900" dirty="0" smtClean="0">
                          <a:latin typeface="Eurostile"/>
                          <a:cs typeface="Eurostile"/>
                        </a:rPr>
                        <a:t> </a:t>
                      </a:r>
                    </a:p>
                    <a:p>
                      <a:r>
                        <a:rPr lang="en-US" sz="900" dirty="0" smtClean="0">
                          <a:latin typeface="Eurostile"/>
                          <a:cs typeface="Eurostile"/>
                          <a:hlinkClick r:id="rId6"/>
                        </a:rPr>
                        <a:t>http://www.ikea.com/ms/zh_CN/pdf/20111_How_to_KI/WORKTOPS.pdf</a:t>
                      </a:r>
                      <a:r>
                        <a:rPr lang="en-US" sz="9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9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82588">
                <a:tc>
                  <a:txBody>
                    <a:bodyPr/>
                    <a:lstStyle/>
                    <a:p>
                      <a:pPr algn="l">
                        <a:spcAft>
                          <a:spcPts val="0"/>
                        </a:spcAft>
                      </a:pPr>
                      <a:r>
                        <a:rPr lang="en-US" sz="1000" dirty="0" smtClean="0">
                          <a:effectLst/>
                          <a:latin typeface="Eurostile"/>
                          <a:ea typeface="ＭＳ 明朝"/>
                          <a:cs typeface="Eurostile"/>
                        </a:rPr>
                        <a:t>22</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effectLst/>
                          <a:latin typeface="Eurostile"/>
                          <a:ea typeface="ＭＳ 明朝"/>
                          <a:cs typeface="Eurostile"/>
                        </a:rPr>
                        <a:t>Legs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2</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VIKA BYSKE</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Chrome</a:t>
                      </a:r>
                      <a:r>
                        <a:rPr lang="en-US" sz="1000" baseline="0" dirty="0" smtClean="0">
                          <a:latin typeface="Eurostile"/>
                          <a:cs typeface="Eurostile"/>
                        </a:rPr>
                        <a:t> plated</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Diameter: 6o</a:t>
                      </a:r>
                    </a:p>
                    <a:p>
                      <a:r>
                        <a:rPr lang="en-US" sz="1000" kern="1200" dirty="0" smtClean="0">
                          <a:solidFill>
                            <a:schemeClr val="tx1"/>
                          </a:solidFill>
                          <a:latin typeface="Eurostile"/>
                          <a:ea typeface="+mn-ea"/>
                          <a:cs typeface="Eurostile"/>
                        </a:rPr>
                        <a:t>Min. height: 700</a:t>
                      </a:r>
                    </a:p>
                    <a:p>
                      <a:r>
                        <a:rPr lang="en-US" sz="1000" kern="1200" dirty="0" smtClean="0">
                          <a:solidFill>
                            <a:schemeClr val="tx1"/>
                          </a:solidFill>
                          <a:latin typeface="Eurostile"/>
                          <a:ea typeface="+mn-ea"/>
                          <a:cs typeface="Eurostile"/>
                        </a:rPr>
                        <a:t>Max. height: 1070</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(D1) Furnishing Layout – Ground Floor(Kitchen)</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For proper weight support of the breakfast bar portion of the peninsula, 2 legs are required. They are to installed at 2 the rounded corners furthest from the cabinet support, 300 mm from each countertop edge. To view the positions, please refer to the (D1) Furnishing Layout – Ground Floor(Kitchen) drawing.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900" dirty="0" smtClean="0">
                          <a:latin typeface="Eurostile"/>
                          <a:cs typeface="Eurostile"/>
                        </a:rPr>
                        <a:t>Product</a:t>
                      </a:r>
                      <a:r>
                        <a:rPr lang="en-US" sz="9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hlinkClick r:id="rId7"/>
                        </a:rPr>
                        <a:t>http://www.ikea.com/ca/en/catalog/products/84609085/</a:t>
                      </a:r>
                      <a:r>
                        <a:rPr lang="en-US" sz="900" baseline="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Please attach each leg according to the installation instructions provided with the product.</a:t>
                      </a:r>
                    </a:p>
                    <a:p>
                      <a:pPr marL="0" marR="0" indent="0" algn="l" defTabSz="608918" rtl="0" eaLnBrk="1" fontAlgn="auto" latinLnBrk="0" hangingPunct="1">
                        <a:lnSpc>
                          <a:spcPct val="100000"/>
                        </a:lnSpc>
                        <a:spcBef>
                          <a:spcPts val="0"/>
                        </a:spcBef>
                        <a:spcAft>
                          <a:spcPts val="0"/>
                        </a:spcAft>
                        <a:buClrTx/>
                        <a:buSzTx/>
                        <a:buFontTx/>
                        <a:buNone/>
                        <a:tabLst/>
                        <a:defRPr/>
                      </a:pPr>
                      <a:r>
                        <a:rPr lang="en-US" sz="900" baseline="0" dirty="0" smtClean="0">
                          <a:latin typeface="Eurostile"/>
                          <a:cs typeface="Eurostile"/>
                        </a:rPr>
                        <a:t>The legs are adjustable in height. Please set both heights appropriately to ensure level surface of the breakfast bar.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56637" y="1425604"/>
            <a:ext cx="5129763" cy="369332"/>
          </a:xfrm>
          <a:prstGeom prst="rect">
            <a:avLst/>
          </a:prstGeom>
          <a:noFill/>
        </p:spPr>
        <p:txBody>
          <a:bodyPr wrap="square" rtlCol="0">
            <a:spAutoFit/>
          </a:bodyPr>
          <a:lstStyle/>
          <a:p>
            <a:pPr marL="342900" indent="-342900">
              <a:buFont typeface="Wingdings" charset="2"/>
              <a:buAutoNum type="arabicPlain" startAt="9"/>
              <a:defRPr/>
            </a:pPr>
            <a:r>
              <a:rPr lang="en-US" sz="1800" b="1" dirty="0" smtClean="0">
                <a:latin typeface="Eurostile"/>
                <a:ea typeface="ＭＳ 明朝"/>
                <a:cs typeface="Eurostile"/>
              </a:rPr>
              <a:t>COUNTERTOP PENINSULA</a:t>
            </a:r>
            <a:endParaRPr lang="en-US" sz="1800" b="1" dirty="0">
              <a:latin typeface="Eurostile"/>
              <a:ea typeface="ＭＳ 明朝"/>
              <a:cs typeface="Eurostile"/>
            </a:endParaRPr>
          </a:p>
        </p:txBody>
      </p:sp>
    </p:spTree>
    <p:extLst>
      <p:ext uri="{BB962C8B-B14F-4D97-AF65-F5344CB8AC3E}">
        <p14:creationId xmlns:p14="http://schemas.microsoft.com/office/powerpoint/2010/main" val="2838767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11</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793183503"/>
              </p:ext>
            </p:extLst>
          </p:nvPr>
        </p:nvGraphicFramePr>
        <p:xfrm>
          <a:off x="424374" y="2106613"/>
          <a:ext cx="11386626" cy="5417117"/>
        </p:xfrm>
        <a:graphic>
          <a:graphicData uri="http://schemas.openxmlformats.org/drawingml/2006/table">
            <a:tbl>
              <a:tblPr firstRow="1" bandRow="1">
                <a:tableStyleId>{2D5ABB26-0587-4C30-8999-92F81FD0307C}</a:tableStyleId>
              </a:tblPr>
              <a:tblGrid>
                <a:gridCol w="515426"/>
                <a:gridCol w="787400"/>
                <a:gridCol w="914400"/>
                <a:gridCol w="838200"/>
                <a:gridCol w="838200"/>
                <a:gridCol w="584200"/>
                <a:gridCol w="770466"/>
                <a:gridCol w="1248834"/>
                <a:gridCol w="1257300"/>
                <a:gridCol w="3632200"/>
              </a:tblGrid>
              <a:tr h="365056">
                <a:tc gridSpan="10">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640080">
                <a:tc>
                  <a:txBody>
                    <a:bodyPr/>
                    <a:lstStyle/>
                    <a:p>
                      <a:pPr algn="l">
                        <a:spcAft>
                          <a:spcPts val="0"/>
                        </a:spcAft>
                      </a:pPr>
                      <a:r>
                        <a:rPr lang="en-US" sz="1050" b="1" dirty="0" smtClean="0">
                          <a:effectLst/>
                          <a:latin typeface="Eurostile"/>
                          <a:ea typeface="ＭＳ 明朝"/>
                          <a:cs typeface="Eurostile"/>
                        </a:rPr>
                        <a:t>Ref ID within room</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baseline="0" dirty="0" smtClean="0">
                          <a:effectLst/>
                          <a:latin typeface="Eurostile"/>
                          <a:ea typeface="ＭＳ 明朝"/>
                          <a:cs typeface="Eurostile"/>
                        </a:rPr>
                        <a:t>TYPE</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QUANTITY</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BRAND /</a:t>
                      </a:r>
                    </a:p>
                    <a:p>
                      <a:pPr algn="l">
                        <a:spcAft>
                          <a:spcPts val="0"/>
                        </a:spcAft>
                      </a:pPr>
                      <a:r>
                        <a:rPr lang="en-US" sz="1050" b="1" dirty="0" smtClean="0">
                          <a:effectLst/>
                          <a:latin typeface="Eurostile"/>
                          <a:ea typeface="ＭＳ 明朝"/>
                          <a:cs typeface="Eurostile"/>
                        </a:rPr>
                        <a:t>SUPPLIER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a:effectLst/>
                          <a:latin typeface="Eurostile"/>
                          <a:ea typeface="ＭＳ 明朝"/>
                          <a:cs typeface="Eurostile"/>
                        </a:rPr>
                        <a:t>NAME</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CODE / REF</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COLOUR / FINISH</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DIMS INFO</a:t>
                      </a:r>
                      <a:r>
                        <a:rPr lang="en-US" sz="1050" b="1" baseline="0" dirty="0" smtClean="0">
                          <a:effectLst/>
                          <a:latin typeface="Eurostile"/>
                          <a:ea typeface="ＭＳ 明朝"/>
                          <a:cs typeface="Eurostile"/>
                        </a:rPr>
                        <a:t> </a:t>
                      </a:r>
                      <a:r>
                        <a:rPr lang="en-US" sz="1050" b="1" dirty="0" smtClean="0">
                          <a:effectLst/>
                          <a:latin typeface="Eurostile"/>
                          <a:ea typeface="ＭＳ 明朝"/>
                          <a:cs typeface="Eurostile"/>
                        </a:rPr>
                        <a:t>(mm)</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REFERENCE DRAWING(S)</a:t>
                      </a:r>
                      <a:r>
                        <a:rPr lang="en-US" sz="1050" b="1" baseline="0" dirty="0" smtClean="0">
                          <a:effectLst/>
                          <a:latin typeface="Eurostile"/>
                          <a:ea typeface="ＭＳ 明朝"/>
                          <a:cs typeface="Eurostile"/>
                        </a:rPr>
                        <a:t> for PLACEMENT</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MEASURING</a:t>
                      </a:r>
                      <a:r>
                        <a:rPr lang="en-US" sz="1050" b="1" baseline="0" dirty="0" smtClean="0">
                          <a:effectLst/>
                          <a:latin typeface="Eurostile"/>
                          <a:ea typeface="ＭＳ 明朝"/>
                          <a:cs typeface="Eurostile"/>
                        </a:rPr>
                        <a:t> and </a:t>
                      </a:r>
                      <a:r>
                        <a:rPr lang="en-US" sz="1050" b="1" dirty="0" smtClean="0">
                          <a:effectLst/>
                          <a:latin typeface="Eurostile"/>
                          <a:ea typeface="ＭＳ 明朝"/>
                          <a:cs typeface="Eurostile"/>
                        </a:rPr>
                        <a:t>INSTALLATION</a:t>
                      </a:r>
                      <a:r>
                        <a:rPr lang="en-US" sz="1050" b="1" baseline="0" dirty="0" smtClean="0">
                          <a:effectLst/>
                          <a:latin typeface="Eurostile"/>
                          <a:ea typeface="ＭＳ 明朝"/>
                          <a:cs typeface="Eurostile"/>
                        </a:rPr>
                        <a:t> NOTES, WWW LINKS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706730">
                <a:tc>
                  <a:txBody>
                    <a:bodyPr/>
                    <a:lstStyle/>
                    <a:p>
                      <a:pPr algn="l">
                        <a:spcAft>
                          <a:spcPts val="0"/>
                        </a:spcAft>
                      </a:pPr>
                      <a:r>
                        <a:rPr lang="en-US" sz="1050" dirty="0" smtClean="0">
                          <a:effectLst/>
                          <a:latin typeface="Eurostile"/>
                          <a:ea typeface="ＭＳ 明朝"/>
                          <a:cs typeface="Eurostile"/>
                        </a:rPr>
                        <a:t>23</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Backsplash</a:t>
                      </a:r>
                      <a:r>
                        <a:rPr lang="en-US" sz="1050" baseline="0" dirty="0" smtClean="0">
                          <a:effectLst/>
                          <a:latin typeface="Eurostile"/>
                          <a:ea typeface="ＭＳ 明朝"/>
                          <a:cs typeface="Eurostile"/>
                        </a:rPr>
                        <a:t>,</a:t>
                      </a:r>
                      <a:endParaRPr lang="en-US" sz="1050" dirty="0" smtClean="0">
                        <a:effectLst/>
                        <a:latin typeface="Eurostile"/>
                        <a:ea typeface="ＭＳ 明朝"/>
                        <a:cs typeface="Eurostile"/>
                      </a:endParaRPr>
                    </a:p>
                    <a:p>
                      <a:pPr algn="l">
                        <a:spcAft>
                          <a:spcPts val="0"/>
                        </a:spcAft>
                      </a:pPr>
                      <a:r>
                        <a:rPr lang="en-US" sz="1100" b="0" kern="1200" dirty="0" err="1" smtClean="0">
                          <a:solidFill>
                            <a:schemeClr val="tx1"/>
                          </a:solidFill>
                          <a:latin typeface="Eurostile"/>
                          <a:ea typeface="+mn-ea"/>
                          <a:cs typeface="Eurostile"/>
                        </a:rPr>
                        <a:t>PVCu</a:t>
                      </a:r>
                      <a:r>
                        <a:rPr lang="en-US" sz="1100" b="0" kern="1200" dirty="0" smtClean="0">
                          <a:solidFill>
                            <a:schemeClr val="tx1"/>
                          </a:solidFill>
                          <a:latin typeface="Eurostile"/>
                          <a:ea typeface="+mn-ea"/>
                          <a:cs typeface="Eurostile"/>
                        </a:rPr>
                        <a:t> Hygienic Cladding</a:t>
                      </a:r>
                    </a:p>
                    <a:p>
                      <a:pPr algn="l">
                        <a:spcAft>
                          <a:spcPts val="0"/>
                        </a:spcAft>
                      </a:pPr>
                      <a:r>
                        <a:rPr lang="en-US" sz="1100" b="0" kern="1200" dirty="0" smtClean="0">
                          <a:solidFill>
                            <a:schemeClr val="tx1"/>
                          </a:solidFill>
                          <a:effectLst/>
                          <a:latin typeface="Eurostile"/>
                          <a:ea typeface="+mn-ea"/>
                          <a:cs typeface="Eurostile"/>
                        </a:rPr>
                        <a:t>(custom size)</a:t>
                      </a:r>
                      <a:endParaRPr lang="en-US" sz="1100" b="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2</a:t>
                      </a:r>
                    </a:p>
                    <a:p>
                      <a:r>
                        <a:rPr lang="en-US" sz="1050" baseline="0" dirty="0" smtClean="0">
                          <a:latin typeface="Eurostile"/>
                          <a:cs typeface="Eurostile"/>
                        </a:rPr>
                        <a:t>(one for wall K1, and one for wall K2)</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err="1" smtClean="0">
                          <a:latin typeface="Eurostile"/>
                          <a:cs typeface="Eurostile"/>
                        </a:rPr>
                        <a:t>Altro</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0" dirty="0" err="1" smtClean="0">
                          <a:latin typeface="Eurostile"/>
                          <a:cs typeface="Eurostile"/>
                        </a:rPr>
                        <a:t>Altro</a:t>
                      </a:r>
                      <a:r>
                        <a:rPr lang="en-US" sz="1050" b="0" dirty="0" smtClean="0">
                          <a:latin typeface="Eurostile"/>
                          <a:cs typeface="Eurostile"/>
                        </a:rPr>
                        <a:t> </a:t>
                      </a:r>
                      <a:r>
                        <a:rPr lang="en-US" sz="1050" b="0" dirty="0" err="1" smtClean="0">
                          <a:latin typeface="Eurostile"/>
                          <a:cs typeface="Eurostile"/>
                        </a:rPr>
                        <a:t>Whiterock</a:t>
                      </a:r>
                      <a:r>
                        <a:rPr lang="en-US" sz="1050" b="0" dirty="0" smtClean="0">
                          <a:latin typeface="Eurostile"/>
                          <a:cs typeface="Eurostile"/>
                        </a:rPr>
                        <a:t> Chameleon</a:t>
                      </a:r>
                      <a:endParaRPr lang="en-US" sz="105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6618</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Moulin Rouge</a:t>
                      </a:r>
                      <a:r>
                        <a:rPr lang="en-US" sz="1050" baseline="0" dirty="0" smtClean="0">
                          <a:latin typeface="Eurostile"/>
                          <a:cs typeface="Eurostile"/>
                        </a:rPr>
                        <a:t> (</a:t>
                      </a:r>
                      <a:r>
                        <a:rPr lang="en-US" sz="1050" dirty="0" smtClean="0">
                          <a:latin typeface="Eurostile"/>
                          <a:cs typeface="Eurostile"/>
                        </a:rPr>
                        <a:t>Red,</a:t>
                      </a:r>
                      <a:r>
                        <a:rPr lang="en-US" sz="1050" baseline="0" dirty="0" smtClean="0">
                          <a:latin typeface="Eurostile"/>
                          <a:cs typeface="Eurostile"/>
                        </a:rPr>
                        <a:t> gloss)</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Thickness: 2.5 mm</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baseline="0" dirty="0" smtClean="0">
                        <a:latin typeface="Eurostile"/>
                        <a:cs typeface="Eurostile"/>
                      </a:endParaRPr>
                    </a:p>
                    <a:p>
                      <a:r>
                        <a:rPr lang="en-US" sz="1050" u="sng" dirty="0" smtClean="0">
                          <a:latin typeface="Eurostile"/>
                          <a:cs typeface="Eurostile"/>
                        </a:rPr>
                        <a:t>Estimated</a:t>
                      </a:r>
                      <a:r>
                        <a:rPr lang="en-US" sz="1050" dirty="0" smtClean="0">
                          <a:latin typeface="Eurostile"/>
                          <a:cs typeface="Eurostile"/>
                        </a:rPr>
                        <a:t>:</a:t>
                      </a:r>
                    </a:p>
                    <a:p>
                      <a:r>
                        <a:rPr lang="en-US" sz="1050" dirty="0" smtClean="0">
                          <a:latin typeface="Eurostile"/>
                          <a:cs typeface="Eurostile"/>
                        </a:rPr>
                        <a:t>Height:</a:t>
                      </a:r>
                      <a:r>
                        <a:rPr lang="en-US" sz="1050" baseline="0" dirty="0" smtClean="0">
                          <a:latin typeface="Eurostile"/>
                          <a:cs typeface="Eurostile"/>
                        </a:rPr>
                        <a:t> 180 mm</a:t>
                      </a:r>
                    </a:p>
                    <a:p>
                      <a:r>
                        <a:rPr lang="en-US" sz="1050" baseline="0" dirty="0" smtClean="0">
                          <a:latin typeface="Eurostile"/>
                          <a:cs typeface="Eurostile"/>
                        </a:rPr>
                        <a:t>Width for wall on (D11) Kitchen Elevation K1: 2765</a:t>
                      </a:r>
                    </a:p>
                    <a:p>
                      <a:r>
                        <a:rPr lang="en-US" sz="1050" baseline="0" dirty="0" smtClean="0">
                          <a:latin typeface="Eurostile"/>
                          <a:cs typeface="Eurostile"/>
                        </a:rPr>
                        <a:t>Width for wall on (D12) Kitchen Elevation K2: 3800</a:t>
                      </a:r>
                    </a:p>
                    <a:p>
                      <a:endParaRPr lang="en-US" sz="1050" baseline="0" dirty="0" smtClean="0">
                        <a:latin typeface="Eurostile"/>
                        <a:cs typeface="Eurostile"/>
                      </a:endParaRP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(D11) Kitchen Elevation K1, </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(D12) Kitchen Elevation K2</a:t>
                      </a:r>
                    </a:p>
                    <a:p>
                      <a:endParaRPr lang="en-US" sz="105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i="1" dirty="0" smtClean="0">
                          <a:latin typeface="Eurostile"/>
                          <a:cs typeface="Eurostile"/>
                        </a:rPr>
                        <a:t>(D5) Painter/Decorator/Installer</a:t>
                      </a:r>
                      <a:r>
                        <a:rPr lang="en-US" sz="1050" i="1" baseline="0" dirty="0" smtClean="0">
                          <a:latin typeface="Eurostile"/>
                          <a:cs typeface="Eurostile"/>
                        </a:rPr>
                        <a:t> – Ground Floor</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Please use the estimated measurements</a:t>
                      </a:r>
                      <a:r>
                        <a:rPr lang="en-US" sz="1050" baseline="0" dirty="0" smtClean="0">
                          <a:latin typeface="Eurostile"/>
                          <a:cs typeface="Eurostile"/>
                        </a:rPr>
                        <a:t> as a guideline. </a:t>
                      </a:r>
                      <a:r>
                        <a:rPr lang="en-US" sz="1050" dirty="0" smtClean="0">
                          <a:latin typeface="Eurostile"/>
                          <a:cs typeface="Eurostile"/>
                        </a:rPr>
                        <a:t>Accurate measurement</a:t>
                      </a:r>
                      <a:r>
                        <a:rPr lang="en-US" sz="1050" baseline="0" dirty="0" smtClean="0">
                          <a:latin typeface="Eurostile"/>
                          <a:cs typeface="Eurostile"/>
                        </a:rPr>
                        <a:t> for ordering the 2 custom sized backsplash boards are to be taken on the spot after all base cabinets and countertops have been installed.</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Product</a:t>
                      </a:r>
                      <a:r>
                        <a:rPr lang="en-US" sz="1050" baseline="0" dirty="0" smtClean="0">
                          <a:latin typeface="Eurostile"/>
                          <a:cs typeface="Eurostile"/>
                        </a:rPr>
                        <a:t> info:</a:t>
                      </a:r>
                      <a:endParaRPr lang="en-US" sz="1050" dirty="0" smtClean="0">
                        <a:latin typeface="Eurostile"/>
                        <a:cs typeface="Eurostile"/>
                        <a:hlinkClick r:id="rId3"/>
                      </a:endParaRPr>
                    </a:p>
                    <a:p>
                      <a:r>
                        <a:rPr lang="en-US" sz="1050" dirty="0" smtClean="0">
                          <a:latin typeface="Eurostile"/>
                          <a:cs typeface="Eurostile"/>
                          <a:hlinkClick r:id="rId3"/>
                        </a:rPr>
                        <a:t>http://www.altro.co.uk/Wall-Cladding/Hygienic-Wall-Cladding/Altro-Whiterock-Splashbacks.aspx</a:t>
                      </a:r>
                      <a:r>
                        <a:rPr lang="en-US" sz="1050" dirty="0" smtClean="0">
                          <a:latin typeface="Eurostile"/>
                          <a:cs typeface="Eurostile"/>
                        </a:rPr>
                        <a:t> </a:t>
                      </a:r>
                    </a:p>
                    <a:p>
                      <a:r>
                        <a:rPr lang="en-US" sz="1050" dirty="0" smtClean="0">
                          <a:latin typeface="Eurostile"/>
                          <a:cs typeface="Eurostile"/>
                        </a:rPr>
                        <a:t>Data sheet:</a:t>
                      </a:r>
                    </a:p>
                    <a:p>
                      <a:r>
                        <a:rPr lang="en-US" sz="1050" dirty="0" smtClean="0">
                          <a:latin typeface="Eurostile"/>
                          <a:cs typeface="Eurostile"/>
                          <a:hlinkClick r:id="rId4"/>
                        </a:rPr>
                        <a:t>http://www.altro.co.uk/getmedia/72e037ce-f108-4d1d-9c45-7d1cfa0999e4/Altro-Whiterock-Chameleon-W160-161-Data-Sheet.pdf.aspx</a:t>
                      </a:r>
                      <a:r>
                        <a:rPr lang="en-US" sz="1050" dirty="0" smtClean="0">
                          <a:latin typeface="Eurostile"/>
                          <a:cs typeface="Eurostile"/>
                        </a:rPr>
                        <a:t> </a:t>
                      </a:r>
                    </a:p>
                    <a:p>
                      <a:r>
                        <a:rPr lang="en-US" sz="1050" dirty="0" smtClean="0">
                          <a:latin typeface="Eurostile"/>
                          <a:cs typeface="Eurostile"/>
                        </a:rPr>
                        <a:t>Installation Instructions:</a:t>
                      </a:r>
                    </a:p>
                    <a:p>
                      <a:r>
                        <a:rPr lang="en-US" sz="1050" dirty="0" smtClean="0">
                          <a:latin typeface="Eurostile"/>
                          <a:cs typeface="Eurostile"/>
                          <a:hlinkClick r:id="rId5"/>
                        </a:rPr>
                        <a:t>http://www.altro.co.uk/getmedia/07a26c24-d44f-442c-b034-a6b595aaa654/Altro-Technical-Installation-Guide-WAL-Altro-Whiterock.pdf.aspx</a:t>
                      </a:r>
                      <a:r>
                        <a:rPr lang="en-US" sz="1050" dirty="0" smtClean="0">
                          <a:latin typeface="Eurostile"/>
                          <a:cs typeface="Eurostile"/>
                        </a:rPr>
                        <a:t> </a:t>
                      </a:r>
                    </a:p>
                    <a:p>
                      <a:r>
                        <a:rPr lang="en-US" sz="1050" dirty="0" smtClean="0">
                          <a:latin typeface="Eurostile"/>
                          <a:cs typeface="Eurostile"/>
                        </a:rPr>
                        <a:t>Adhesive</a:t>
                      </a:r>
                      <a:r>
                        <a:rPr lang="en-US" sz="1050" baseline="0" dirty="0" smtClean="0">
                          <a:latin typeface="Eurostile"/>
                          <a:cs typeface="Eurostile"/>
                        </a:rPr>
                        <a:t> Guide:</a:t>
                      </a:r>
                      <a:endParaRPr lang="en-US" sz="1050" dirty="0" smtClean="0">
                        <a:latin typeface="Eurostile"/>
                        <a:cs typeface="Eurostile"/>
                      </a:endParaRPr>
                    </a:p>
                    <a:p>
                      <a:r>
                        <a:rPr lang="en-US" sz="1050" dirty="0" smtClean="0">
                          <a:latin typeface="Eurostile"/>
                          <a:cs typeface="Eurostile"/>
                          <a:hlinkClick r:id="rId6"/>
                        </a:rPr>
                        <a:t>http://www.altro.co.uk/getmedia/ca269093-ac81-4c9f-b56a-10f12816847f/Altro-Technical-Data-Sheet-Adhesive-Information-(inc-Nuvola).pdf</a:t>
                      </a:r>
                      <a:r>
                        <a:rPr lang="en-US" sz="1050" dirty="0" smtClean="0">
                          <a:latin typeface="Eurostile"/>
                          <a:cs typeface="Eurostile"/>
                        </a:rPr>
                        <a:t> </a:t>
                      </a:r>
                    </a:p>
                    <a:p>
                      <a:endParaRPr lang="en-US" sz="1050" dirty="0" smtClean="0">
                        <a:latin typeface="Eurostile"/>
                        <a:cs typeface="Eurostile"/>
                      </a:endParaRPr>
                    </a:p>
                    <a:p>
                      <a:r>
                        <a:rPr lang="en-US" sz="1050" dirty="0" smtClean="0">
                          <a:latin typeface="Eurostile"/>
                          <a:cs typeface="Eurostile"/>
                        </a:rPr>
                        <a:t>Installation of the backsplash</a:t>
                      </a:r>
                      <a:r>
                        <a:rPr lang="en-US" sz="1050" baseline="0" dirty="0" smtClean="0">
                          <a:latin typeface="Eurostile"/>
                          <a:cs typeface="Eurostile"/>
                        </a:rPr>
                        <a:t> boards is to take place after all wall painting and cabinet/countertop installations have been completed. </a:t>
                      </a:r>
                      <a:r>
                        <a:rPr lang="en-US" sz="1050" dirty="0" smtClean="0">
                          <a:latin typeface="Eurostile"/>
                          <a:cs typeface="Eurostile"/>
                        </a:rPr>
                        <a:t>Please use </a:t>
                      </a:r>
                      <a:r>
                        <a:rPr lang="en-US" sz="1050" dirty="0" err="1" smtClean="0">
                          <a:latin typeface="Eurostile"/>
                          <a:cs typeface="Eurostile"/>
                        </a:rPr>
                        <a:t>Altro</a:t>
                      </a:r>
                      <a:r>
                        <a:rPr lang="en-US" sz="1050" baseline="0" dirty="0" smtClean="0">
                          <a:latin typeface="Eurostile"/>
                          <a:cs typeface="Eurostile"/>
                        </a:rPr>
                        <a:t> </a:t>
                      </a:r>
                      <a:r>
                        <a:rPr lang="en-US" sz="1050" dirty="0" smtClean="0">
                          <a:latin typeface="Eurostile"/>
                          <a:cs typeface="Eurostile"/>
                        </a:rPr>
                        <a:t>colour-matched</a:t>
                      </a:r>
                      <a:r>
                        <a:rPr lang="en-US" sz="1050" baseline="0" dirty="0" smtClean="0">
                          <a:latin typeface="Eurostile"/>
                          <a:cs typeface="Eurostile"/>
                        </a:rPr>
                        <a:t> sealant to ensure watertight seams at the inside corner where the 2 backsplash boards (wall K1 and wall K2) are to connect, and also with all wall and countertop surfaces.</a:t>
                      </a:r>
                      <a:endParaRPr lang="en-US" sz="105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56637" y="1484873"/>
            <a:ext cx="5129763" cy="369332"/>
          </a:xfrm>
          <a:prstGeom prst="rect">
            <a:avLst/>
          </a:prstGeom>
          <a:noFill/>
        </p:spPr>
        <p:txBody>
          <a:bodyPr wrap="square" rtlCol="0">
            <a:spAutoFit/>
          </a:bodyPr>
          <a:lstStyle/>
          <a:p>
            <a:pPr marL="342900" indent="-342900">
              <a:buFont typeface="Wingdings" charset="2"/>
              <a:buAutoNum type="arabicPlain" startAt="10"/>
              <a:defRPr/>
            </a:pPr>
            <a:r>
              <a:rPr lang="en-US" sz="1800" b="1" dirty="0" smtClean="0">
                <a:latin typeface="Eurostile"/>
                <a:ea typeface="ＭＳ 明朝"/>
                <a:cs typeface="Eurostile"/>
              </a:rPr>
              <a:t>  BACKSPLASH</a:t>
            </a:r>
            <a:endParaRPr lang="en-US" sz="1800" b="1" dirty="0">
              <a:latin typeface="Eurostile"/>
              <a:ea typeface="ＭＳ 明朝"/>
              <a:cs typeface="Eurostile"/>
            </a:endParaRPr>
          </a:p>
        </p:txBody>
      </p:sp>
    </p:spTree>
    <p:extLst>
      <p:ext uri="{BB962C8B-B14F-4D97-AF65-F5344CB8AC3E}">
        <p14:creationId xmlns:p14="http://schemas.microsoft.com/office/powerpoint/2010/main" val="34795140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2</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843642128"/>
              </p:ext>
            </p:extLst>
          </p:nvPr>
        </p:nvGraphicFramePr>
        <p:xfrm>
          <a:off x="483641" y="2407169"/>
          <a:ext cx="11386626" cy="4815135"/>
        </p:xfrm>
        <a:graphic>
          <a:graphicData uri="http://schemas.openxmlformats.org/drawingml/2006/table">
            <a:tbl>
              <a:tblPr firstRow="1" bandRow="1">
                <a:tableStyleId>{2D5ABB26-0587-4C30-8999-92F81FD0307C}</a:tableStyleId>
              </a:tblPr>
              <a:tblGrid>
                <a:gridCol w="523892"/>
                <a:gridCol w="656167"/>
                <a:gridCol w="800100"/>
                <a:gridCol w="812800"/>
                <a:gridCol w="762000"/>
                <a:gridCol w="927100"/>
                <a:gridCol w="1003300"/>
                <a:gridCol w="931333"/>
                <a:gridCol w="1083734"/>
                <a:gridCol w="3886200"/>
              </a:tblGrid>
              <a:tr h="365056">
                <a:tc gridSpan="10">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20040">
                <a:tc rowSpan="2">
                  <a:txBody>
                    <a:bodyPr/>
                    <a:lstStyle/>
                    <a:p>
                      <a:pPr algn="l">
                        <a:spcAft>
                          <a:spcPts val="0"/>
                        </a:spcAft>
                      </a:pPr>
                      <a:r>
                        <a:rPr lang="en-US" sz="1100" b="1" dirty="0" smtClean="0">
                          <a:effectLst/>
                          <a:latin typeface="Eurostile"/>
                          <a:ea typeface="ＭＳ 明朝"/>
                          <a:cs typeface="Eurostile"/>
                        </a:rPr>
                        <a:t>Ref ID within</a:t>
                      </a:r>
                      <a:r>
                        <a:rPr lang="en-US" sz="1100" b="1" baseline="0" dirty="0" smtClean="0">
                          <a:effectLst/>
                          <a:latin typeface="Eurostile"/>
                          <a:ea typeface="ＭＳ 明朝"/>
                          <a:cs typeface="Eurostile"/>
                        </a:rPr>
                        <a:t>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COLOUR /FINISH</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DIMS INFO</a:t>
                      </a:r>
                      <a:r>
                        <a:rPr lang="en-US" sz="1100" b="1" baseline="0" dirty="0" smtClean="0">
                          <a:effectLst/>
                          <a:latin typeface="Eurostile"/>
                          <a:ea typeface="ＭＳ 明朝"/>
                          <a:cs typeface="Eurostile"/>
                        </a:rPr>
                        <a:t> </a:t>
                      </a:r>
                      <a:r>
                        <a:rPr lang="en-US" sz="1100" b="1" dirty="0" smtClean="0">
                          <a:effectLst/>
                          <a:latin typeface="Eurostile"/>
                          <a:ea typeface="ＭＳ 明朝"/>
                          <a:cs typeface="Eurostile"/>
                        </a:rPr>
                        <a:t>(mm)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REFERENCE DRAWING(S)</a:t>
                      </a:r>
                      <a:r>
                        <a:rPr lang="en-US" sz="1100" b="1" baseline="0" dirty="0" smtClean="0">
                          <a:effectLst/>
                          <a:latin typeface="Eurostile"/>
                          <a:ea typeface="ＭＳ 明朝"/>
                          <a:cs typeface="Eurostile"/>
                        </a:rPr>
                        <a:t> for PLACEMENT</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INSTALLATION</a:t>
                      </a:r>
                      <a:r>
                        <a:rPr lang="en-US" sz="1100" b="1" baseline="0" dirty="0" smtClean="0">
                          <a:effectLst/>
                          <a:latin typeface="Eurostile"/>
                          <a:ea typeface="ＭＳ 明朝"/>
                          <a:cs typeface="Eurostile"/>
                        </a:rPr>
                        <a:t> NOTES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200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a:spcAft>
                          <a:spcPts val="0"/>
                        </a:spcAft>
                      </a:pPr>
                      <a:r>
                        <a:rPr lang="en-US" sz="1100" i="1" dirty="0" smtClean="0">
                          <a:latin typeface="Eurostile"/>
                          <a:cs typeface="Eurostile"/>
                        </a:rPr>
                        <a:t>Please assemble</a:t>
                      </a:r>
                      <a:r>
                        <a:rPr lang="en-US" sz="1100" i="1" baseline="0" dirty="0" smtClean="0">
                          <a:latin typeface="Eurostile"/>
                          <a:cs typeface="Eurostile"/>
                        </a:rPr>
                        <a:t> and install according to the product manual that accompanies each product.</a:t>
                      </a:r>
                      <a:endParaRPr lang="en-US" sz="110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706730">
                <a:tc>
                  <a:txBody>
                    <a:bodyPr/>
                    <a:lstStyle/>
                    <a:p>
                      <a:pPr algn="l">
                        <a:spcAft>
                          <a:spcPts val="0"/>
                        </a:spcAft>
                      </a:pPr>
                      <a:r>
                        <a:rPr lang="en-US" sz="1100" dirty="0" smtClean="0">
                          <a:effectLst/>
                          <a:latin typeface="Eurostile"/>
                          <a:ea typeface="ＭＳ 明朝"/>
                          <a:cs typeface="Eurostile"/>
                        </a:rPr>
                        <a:t>3</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Base</a:t>
                      </a:r>
                      <a:r>
                        <a:rPr lang="en-US" sz="1100" baseline="0" dirty="0" smtClean="0">
                          <a:effectLst/>
                          <a:latin typeface="Eurostile"/>
                          <a:ea typeface="ＭＳ 明朝"/>
                          <a:cs typeface="Eurostile"/>
                        </a:rPr>
                        <a:t> cabinet with wire </a:t>
                      </a:r>
                      <a:r>
                        <a:rPr lang="en-US" sz="1100" kern="1200" dirty="0" smtClean="0">
                          <a:solidFill>
                            <a:schemeClr val="tx1"/>
                          </a:solidFill>
                          <a:latin typeface="Eurostile"/>
                          <a:ea typeface="+mn-ea"/>
                          <a:cs typeface="Eurostile"/>
                        </a:rPr>
                        <a:t>basket/drawer/door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AKURUM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198.927.03</a:t>
                      </a:r>
                    </a:p>
                    <a:p>
                      <a:r>
                        <a:rPr lang="en-US" sz="1100" kern="1200" dirty="0" smtClean="0">
                          <a:solidFill>
                            <a:schemeClr val="tx1"/>
                          </a:solidFill>
                          <a:latin typeface="Eurostile"/>
                          <a:ea typeface="+mn-ea"/>
                          <a:cs typeface="Eurostile"/>
                        </a:rPr>
                        <a:t>Cabinet number: </a:t>
                      </a:r>
                    </a:p>
                    <a:p>
                      <a:r>
                        <a:rPr lang="en-US" sz="1100" kern="1200" dirty="0" smtClean="0">
                          <a:solidFill>
                            <a:schemeClr val="tx1"/>
                          </a:solidFill>
                          <a:latin typeface="Eurostile"/>
                          <a:ea typeface="+mn-ea"/>
                          <a:cs typeface="Eurostile"/>
                        </a:rPr>
                        <a:t>AK BDW1</a:t>
                      </a: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Frame: White</a:t>
                      </a:r>
                    </a:p>
                    <a:p>
                      <a:r>
                        <a:rPr lang="en-US" sz="1100" dirty="0" smtClean="0">
                          <a:latin typeface="Eurostile"/>
                          <a:cs typeface="Eurostile"/>
                        </a:rPr>
                        <a:t>Front: </a:t>
                      </a:r>
                      <a:r>
                        <a:rPr lang="en-US" sz="1100" dirty="0" err="1" smtClean="0">
                          <a:latin typeface="Eurostile"/>
                          <a:cs typeface="Eurostile"/>
                        </a:rPr>
                        <a:t>Abstrakt</a:t>
                      </a:r>
                      <a:r>
                        <a:rPr lang="en-US" sz="1100" dirty="0" smtClean="0">
                          <a:latin typeface="Eurostile"/>
                          <a:cs typeface="Eurostile"/>
                        </a:rPr>
                        <a:t> High</a:t>
                      </a:r>
                      <a:r>
                        <a:rPr lang="en-US" sz="1100" baseline="0" dirty="0" smtClean="0">
                          <a:latin typeface="Eurostile"/>
                          <a:cs typeface="Eurostile"/>
                        </a:rPr>
                        <a:t> gloss cream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455</a:t>
                      </a:r>
                    </a:p>
                    <a:p>
                      <a:r>
                        <a:rPr lang="en-US" sz="1100" kern="1200" dirty="0" smtClean="0">
                          <a:solidFill>
                            <a:schemeClr val="tx1"/>
                          </a:solidFill>
                          <a:latin typeface="Eurostile"/>
                          <a:ea typeface="+mn-ea"/>
                          <a:cs typeface="Eurostile"/>
                        </a:rPr>
                        <a:t>Depth: 628</a:t>
                      </a:r>
                    </a:p>
                    <a:p>
                      <a:r>
                        <a:rPr lang="en-US" sz="1100" kern="1200" dirty="0" smtClean="0">
                          <a:solidFill>
                            <a:schemeClr val="tx1"/>
                          </a:solidFill>
                          <a:latin typeface="Eurostile"/>
                          <a:ea typeface="+mn-ea"/>
                          <a:cs typeface="Eurostile"/>
                        </a:rPr>
                        <a:t>Height: 770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(D11) Kitchen Elevation K1,</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(D1) Furnishing Layout – Ground Floor(Kitchen)</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endParaRPr lang="en-US" sz="1100" dirty="0" smtClean="0">
                        <a:latin typeface="Eurostile"/>
                        <a:cs typeface="Eurostile"/>
                      </a:endParaRPr>
                    </a:p>
                    <a:p>
                      <a:r>
                        <a:rPr lang="en-US" sz="1100" dirty="0" smtClean="0">
                          <a:latin typeface="Eurostile"/>
                          <a:cs typeface="Eurostile"/>
                          <a:hlinkClick r:id="rId3"/>
                        </a:rPr>
                        <a:t>http://www.ikea.com/ca/en/catalog/products/S69863581/#/S19892703</a:t>
                      </a:r>
                      <a:r>
                        <a:rPr lang="en-US" sz="1100" dirty="0" smtClean="0">
                          <a:latin typeface="Eurostile"/>
                          <a:cs typeface="Eurostile"/>
                        </a:rPr>
                        <a:t> </a:t>
                      </a:r>
                    </a:p>
                    <a:p>
                      <a:r>
                        <a:rPr lang="en-US" sz="1100" dirty="0" smtClean="0">
                          <a:latin typeface="Eurostile"/>
                          <a:cs typeface="Eurostile"/>
                        </a:rPr>
                        <a:t>Requires 2 KANSLI</a:t>
                      </a:r>
                      <a:r>
                        <a:rPr lang="en-US" sz="1100" baseline="0" dirty="0" smtClean="0">
                          <a:latin typeface="Eurostile"/>
                          <a:cs typeface="Eurostile"/>
                        </a:rPr>
                        <a:t> handles – Small (Please see Section 4).</a:t>
                      </a: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100" dirty="0" smtClean="0">
                          <a:effectLst/>
                          <a:latin typeface="Eurostile"/>
                          <a:ea typeface="ＭＳ 明朝"/>
                          <a:cs typeface="Eurostile"/>
                        </a:rPr>
                        <a:t>4</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dirty="0" smtClean="0">
                          <a:solidFill>
                            <a:schemeClr val="tx1"/>
                          </a:solidFill>
                          <a:latin typeface="Eurostile"/>
                          <a:ea typeface="+mn-ea"/>
                          <a:cs typeface="Eurostile"/>
                        </a:rPr>
                        <a:t>Base cabinet for sink with 2 doors/2</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panels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AKURUM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398.928.39</a:t>
                      </a:r>
                    </a:p>
                    <a:p>
                      <a:r>
                        <a:rPr lang="en-US" sz="1100" kern="1200" dirty="0" smtClean="0">
                          <a:solidFill>
                            <a:schemeClr val="tx1"/>
                          </a:solidFill>
                          <a:latin typeface="Eurostile"/>
                          <a:ea typeface="+mn-ea"/>
                          <a:cs typeface="Eurostile"/>
                        </a:rPr>
                        <a:t>Cabinet number: </a:t>
                      </a:r>
                    </a:p>
                    <a:p>
                      <a:r>
                        <a:rPr lang="en-US" sz="1100" kern="1200" dirty="0" smtClean="0">
                          <a:solidFill>
                            <a:schemeClr val="tx1"/>
                          </a:solidFill>
                          <a:latin typeface="Eurostile"/>
                          <a:ea typeface="+mn-ea"/>
                          <a:cs typeface="Eurostile"/>
                        </a:rPr>
                        <a:t>AK SD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Frame: White</a:t>
                      </a:r>
                    </a:p>
                    <a:p>
                      <a:r>
                        <a:rPr lang="en-US" sz="1100" dirty="0" smtClean="0">
                          <a:latin typeface="Eurostile"/>
                          <a:cs typeface="Eurostile"/>
                        </a:rPr>
                        <a:t>Front: </a:t>
                      </a:r>
                      <a:r>
                        <a:rPr lang="en-US" sz="1100" dirty="0" err="1" smtClean="0">
                          <a:latin typeface="Eurostile"/>
                          <a:cs typeface="Eurostile"/>
                        </a:rPr>
                        <a:t>Abstrakt</a:t>
                      </a:r>
                      <a:r>
                        <a:rPr lang="en-US" sz="1100" dirty="0" smtClean="0">
                          <a:latin typeface="Eurostile"/>
                          <a:cs typeface="Eurostile"/>
                        </a:rPr>
                        <a:t> High</a:t>
                      </a:r>
                      <a:r>
                        <a:rPr lang="en-US" sz="1100" baseline="0" dirty="0" smtClean="0">
                          <a:latin typeface="Eurostile"/>
                          <a:cs typeface="Eurostile"/>
                        </a:rPr>
                        <a:t> gloss cream</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760</a:t>
                      </a:r>
                    </a:p>
                    <a:p>
                      <a:r>
                        <a:rPr lang="en-US" sz="1100" kern="1200" dirty="0" smtClean="0">
                          <a:solidFill>
                            <a:schemeClr val="tx1"/>
                          </a:solidFill>
                          <a:latin typeface="Eurostile"/>
                          <a:ea typeface="+mn-ea"/>
                          <a:cs typeface="Eurostile"/>
                        </a:rPr>
                        <a:t>Depth: 630</a:t>
                      </a:r>
                    </a:p>
                    <a:p>
                      <a:r>
                        <a:rPr lang="en-US" sz="1100" kern="1200" dirty="0" smtClean="0">
                          <a:solidFill>
                            <a:schemeClr val="tx1"/>
                          </a:solidFill>
                          <a:latin typeface="Eurostile"/>
                          <a:ea typeface="+mn-ea"/>
                          <a:cs typeface="Eurostile"/>
                        </a:rPr>
                        <a:t>Height: 770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(D11) Kitchen Elevation K1, </a:t>
                      </a:r>
                      <a:r>
                        <a:rPr lang="en-US" sz="1100" baseline="0" dirty="0" smtClean="0">
                          <a:latin typeface="Eurostile"/>
                          <a:cs typeface="Eurostile"/>
                        </a:rPr>
                        <a:t>(D1) Furnishing Layout – Ground Floor(Kitchen)</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endParaRPr lang="en-US" sz="11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4"/>
                        </a:rPr>
                        <a:t>http://www.ikea.com/ca/en/catalog/products/S39869626/#/S39892839</a:t>
                      </a:r>
                      <a:r>
                        <a:rPr lang="en-US" sz="11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Requires 2 KANSLI</a:t>
                      </a:r>
                      <a:r>
                        <a:rPr lang="en-US" sz="1100" baseline="0" dirty="0" smtClean="0">
                          <a:latin typeface="Eurostile"/>
                          <a:cs typeface="Eurostile"/>
                        </a:rPr>
                        <a:t> handles – Small (Please see Section 3).</a:t>
                      </a:r>
                      <a:endParaRPr lang="en-US" sz="11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To be installed with BOHOLMEN bowl inset sink, and LAGAN single lever kitchen faucet (Please see items ID17 &amp; ID18 in Section 7 - Plumbing)</a:t>
                      </a: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100" dirty="0" smtClean="0">
                          <a:effectLst/>
                          <a:latin typeface="Eurostile"/>
                          <a:ea typeface="ＭＳ 明朝"/>
                          <a:cs typeface="Eurostile"/>
                        </a:rPr>
                        <a:t>5</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dirty="0" smtClean="0">
                          <a:solidFill>
                            <a:schemeClr val="tx1"/>
                          </a:solidFill>
                          <a:latin typeface="Eurostile"/>
                          <a:ea typeface="+mn-ea"/>
                          <a:cs typeface="Eurostile"/>
                        </a:rPr>
                        <a:t>Corner base cabinet with carousel</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2</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AKURUM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898.927.47</a:t>
                      </a:r>
                    </a:p>
                    <a:p>
                      <a:r>
                        <a:rPr lang="en-US" sz="1100" kern="1200" dirty="0" smtClean="0">
                          <a:solidFill>
                            <a:schemeClr val="tx1"/>
                          </a:solidFill>
                          <a:latin typeface="Eurostile"/>
                          <a:ea typeface="+mn-ea"/>
                          <a:cs typeface="Eurostile"/>
                        </a:rPr>
                        <a:t>Cabinet number: </a:t>
                      </a:r>
                    </a:p>
                    <a:p>
                      <a:r>
                        <a:rPr lang="en-US" sz="1100" kern="1200" dirty="0" smtClean="0">
                          <a:solidFill>
                            <a:schemeClr val="tx1"/>
                          </a:solidFill>
                          <a:latin typeface="Eurostile"/>
                          <a:ea typeface="+mn-ea"/>
                          <a:cs typeface="Eurostile"/>
                        </a:rPr>
                        <a:t>AK CBC</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Frame: White</a:t>
                      </a:r>
                    </a:p>
                    <a:p>
                      <a:r>
                        <a:rPr lang="en-US" sz="1100" dirty="0" smtClean="0">
                          <a:latin typeface="Eurostile"/>
                          <a:cs typeface="Eurostile"/>
                        </a:rPr>
                        <a:t>Front: </a:t>
                      </a:r>
                      <a:r>
                        <a:rPr lang="en-US" sz="1100" dirty="0" err="1" smtClean="0">
                          <a:latin typeface="Eurostile"/>
                          <a:cs typeface="Eurostile"/>
                        </a:rPr>
                        <a:t>Abstrakt</a:t>
                      </a:r>
                      <a:r>
                        <a:rPr lang="en-US" sz="1100" dirty="0" smtClean="0">
                          <a:latin typeface="Eurostile"/>
                          <a:cs typeface="Eurostile"/>
                        </a:rPr>
                        <a:t> High</a:t>
                      </a:r>
                      <a:r>
                        <a:rPr lang="en-US" sz="1100" baseline="0" dirty="0" smtClean="0">
                          <a:latin typeface="Eurostile"/>
                          <a:cs typeface="Eurostile"/>
                        </a:rPr>
                        <a:t> gloss cream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935</a:t>
                      </a:r>
                    </a:p>
                    <a:p>
                      <a:r>
                        <a:rPr lang="en-US" sz="1100" kern="1200" dirty="0" smtClean="0">
                          <a:solidFill>
                            <a:schemeClr val="tx1"/>
                          </a:solidFill>
                          <a:latin typeface="Eurostile"/>
                          <a:ea typeface="+mn-ea"/>
                          <a:cs typeface="Eurostile"/>
                        </a:rPr>
                        <a:t>Frame</a:t>
                      </a:r>
                      <a:r>
                        <a:rPr lang="en-US" sz="1100" kern="1200" baseline="0" dirty="0" smtClean="0">
                          <a:solidFill>
                            <a:schemeClr val="tx1"/>
                          </a:solidFill>
                          <a:latin typeface="Eurostile"/>
                          <a:ea typeface="+mn-ea"/>
                          <a:cs typeface="Eurostile"/>
                        </a:rPr>
                        <a:t> </a:t>
                      </a:r>
                      <a:r>
                        <a:rPr lang="en-US" sz="1100" kern="1200" dirty="0" smtClean="0">
                          <a:solidFill>
                            <a:schemeClr val="tx1"/>
                          </a:solidFill>
                          <a:latin typeface="Eurostile"/>
                          <a:ea typeface="+mn-ea"/>
                          <a:cs typeface="Eurostile"/>
                        </a:rPr>
                        <a:t>width&amp; depth: 940</a:t>
                      </a:r>
                    </a:p>
                    <a:p>
                      <a:r>
                        <a:rPr lang="en-US" sz="1100" kern="1200" dirty="0" smtClean="0">
                          <a:solidFill>
                            <a:schemeClr val="tx1"/>
                          </a:solidFill>
                          <a:latin typeface="Eurostile"/>
                          <a:ea typeface="+mn-ea"/>
                          <a:cs typeface="Eurostile"/>
                        </a:rPr>
                        <a:t>Height: 771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(D1) Furnishing Layout – Ground Floor(Kitchen),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(D11) Kitchen Elevation K1,</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(D12) Kitchen Elevation K2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endParaRPr lang="en-US" sz="1100" dirty="0" smtClean="0">
                        <a:latin typeface="Eurostile"/>
                        <a:cs typeface="Eurostile"/>
                        <a:hlinkClick r:id="rId5"/>
                      </a:endParaRPr>
                    </a:p>
                    <a:p>
                      <a:r>
                        <a:rPr lang="en-US" sz="1100" dirty="0" smtClean="0">
                          <a:latin typeface="Eurostile"/>
                          <a:cs typeface="Eurostile"/>
                          <a:hlinkClick r:id="rId5"/>
                        </a:rPr>
                        <a:t>http://www.ikea.com/ca/en/catalog/products/S49869715/#/S89892747</a:t>
                      </a:r>
                      <a:r>
                        <a:rPr lang="en-US" sz="11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Each requires 1</a:t>
                      </a:r>
                      <a:r>
                        <a:rPr lang="en-US" sz="1100" baseline="0" dirty="0" smtClean="0">
                          <a:latin typeface="Eurostile"/>
                          <a:cs typeface="Eurostile"/>
                        </a:rPr>
                        <a:t> </a:t>
                      </a:r>
                      <a:r>
                        <a:rPr lang="en-US" sz="1100" dirty="0" smtClean="0">
                          <a:latin typeface="Eurostile"/>
                          <a:cs typeface="Eurostile"/>
                        </a:rPr>
                        <a:t>KANSLI</a:t>
                      </a:r>
                      <a:r>
                        <a:rPr lang="en-US" sz="1100" baseline="0" dirty="0" smtClean="0">
                          <a:latin typeface="Eurostile"/>
                          <a:cs typeface="Eurostile"/>
                        </a:rPr>
                        <a:t> handle – Small (Please see Section 4)</a:t>
                      </a: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56637" y="1467939"/>
            <a:ext cx="3394613" cy="369332"/>
          </a:xfrm>
          <a:prstGeom prst="rect">
            <a:avLst/>
          </a:prstGeom>
          <a:noFill/>
        </p:spPr>
        <p:txBody>
          <a:bodyPr wrap="square" rtlCol="0">
            <a:spAutoFit/>
          </a:bodyPr>
          <a:lstStyle/>
          <a:p>
            <a:pPr marL="342900" indent="-342900">
              <a:buFont typeface="Wingdings" charset="2"/>
              <a:buAutoNum type="arabicPlain" startAt="2"/>
              <a:defRPr/>
            </a:pPr>
            <a:r>
              <a:rPr lang="en-US" sz="1800" b="1" dirty="0" smtClean="0">
                <a:latin typeface="Eurostile"/>
                <a:ea typeface="ＭＳ 明朝"/>
                <a:cs typeface="Eurostile"/>
              </a:rPr>
              <a:t>BASE CABINETS *</a:t>
            </a:r>
            <a:endParaRPr lang="en-US" sz="1800" b="1" dirty="0">
              <a:latin typeface="Eurostile"/>
              <a:ea typeface="ＭＳ 明朝"/>
              <a:cs typeface="Eurostile"/>
            </a:endParaRPr>
          </a:p>
        </p:txBody>
      </p:sp>
      <p:sp>
        <p:nvSpPr>
          <p:cNvPr id="3" name="TextBox 2"/>
          <p:cNvSpPr txBox="1"/>
          <p:nvPr/>
        </p:nvSpPr>
        <p:spPr>
          <a:xfrm>
            <a:off x="356637" y="7662068"/>
            <a:ext cx="8787359" cy="261610"/>
          </a:xfrm>
          <a:prstGeom prst="rect">
            <a:avLst/>
          </a:prstGeom>
          <a:noFill/>
        </p:spPr>
        <p:txBody>
          <a:bodyPr wrap="square" rtlCol="0">
            <a:spAutoFit/>
          </a:bodyPr>
          <a:lstStyle/>
          <a:p>
            <a:r>
              <a:rPr lang="en-US" sz="1100" dirty="0">
                <a:latin typeface="Eurostile"/>
                <a:cs typeface="Eurostile"/>
              </a:rPr>
              <a:t>*</a:t>
            </a:r>
            <a:r>
              <a:rPr lang="en-US" sz="1100" dirty="0" smtClean="0">
                <a:latin typeface="Eurostile"/>
                <a:cs typeface="Eurostile"/>
              </a:rPr>
              <a:t>All base cabinets are to </a:t>
            </a:r>
            <a:r>
              <a:rPr lang="en-US" sz="1100" dirty="0">
                <a:latin typeface="Eurostile"/>
                <a:cs typeface="Eurostile"/>
              </a:rPr>
              <a:t>be installed with AKURUM </a:t>
            </a:r>
            <a:r>
              <a:rPr lang="en-US" sz="1100" dirty="0" smtClean="0">
                <a:latin typeface="Eurostile"/>
                <a:cs typeface="Eurostile"/>
              </a:rPr>
              <a:t>Legs and </a:t>
            </a:r>
            <a:r>
              <a:rPr lang="en-US" sz="1100" dirty="0">
                <a:latin typeface="Eurostile"/>
                <a:cs typeface="Eurostile"/>
              </a:rPr>
              <a:t>PERFEKT GNOSJÖ </a:t>
            </a:r>
            <a:r>
              <a:rPr lang="en-US" sz="1100" dirty="0" smtClean="0">
                <a:latin typeface="Eurostile"/>
                <a:cs typeface="Eurostile"/>
              </a:rPr>
              <a:t>Plinth (</a:t>
            </a:r>
            <a:r>
              <a:rPr lang="en-US" sz="1100" dirty="0">
                <a:latin typeface="Eurostile"/>
                <a:cs typeface="Eurostile"/>
              </a:rPr>
              <a:t>Please see Section 3 </a:t>
            </a:r>
            <a:r>
              <a:rPr lang="en-US" sz="1100" i="1" dirty="0">
                <a:latin typeface="Eurostile"/>
                <a:cs typeface="Eurostile"/>
              </a:rPr>
              <a:t>Accessories for </a:t>
            </a:r>
            <a:r>
              <a:rPr lang="en-US" sz="1100" i="1" dirty="0" smtClean="0">
                <a:latin typeface="Eurostile"/>
                <a:cs typeface="Eurostile"/>
              </a:rPr>
              <a:t>Base </a:t>
            </a:r>
            <a:r>
              <a:rPr lang="en-US" sz="1100" i="1" dirty="0">
                <a:latin typeface="Eurostile"/>
                <a:cs typeface="Eurostile"/>
              </a:rPr>
              <a:t>Cabinets</a:t>
            </a:r>
            <a:r>
              <a:rPr lang="en-US" sz="1100" dirty="0" smtClean="0">
                <a:latin typeface="Eurostile"/>
                <a:cs typeface="Eurostile"/>
              </a:rPr>
              <a:t>)</a:t>
            </a:r>
            <a:endParaRPr lang="en-US" sz="1100" dirty="0">
              <a:latin typeface="Eurostile"/>
              <a:cs typeface="Eurostile"/>
            </a:endParaRPr>
          </a:p>
        </p:txBody>
      </p:sp>
    </p:spTree>
    <p:extLst>
      <p:ext uri="{BB962C8B-B14F-4D97-AF65-F5344CB8AC3E}">
        <p14:creationId xmlns:p14="http://schemas.microsoft.com/office/powerpoint/2010/main" val="24407871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3</a:t>
            </a:fld>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2316415723"/>
              </p:ext>
            </p:extLst>
          </p:nvPr>
        </p:nvGraphicFramePr>
        <p:xfrm>
          <a:off x="470941" y="2386012"/>
          <a:ext cx="11386626" cy="5318055"/>
        </p:xfrm>
        <a:graphic>
          <a:graphicData uri="http://schemas.openxmlformats.org/drawingml/2006/table">
            <a:tbl>
              <a:tblPr firstRow="1" bandRow="1">
                <a:tableStyleId>{2D5ABB26-0587-4C30-8999-92F81FD0307C}</a:tableStyleId>
              </a:tblPr>
              <a:tblGrid>
                <a:gridCol w="523892"/>
                <a:gridCol w="694267"/>
                <a:gridCol w="863600"/>
                <a:gridCol w="753533"/>
                <a:gridCol w="711200"/>
                <a:gridCol w="935567"/>
                <a:gridCol w="1020233"/>
                <a:gridCol w="914400"/>
                <a:gridCol w="1083734"/>
                <a:gridCol w="3886200"/>
              </a:tblGrid>
              <a:tr h="365056">
                <a:tc gridSpan="10">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20040">
                <a:tc rowSpan="2">
                  <a:txBody>
                    <a:bodyPr/>
                    <a:lstStyle/>
                    <a:p>
                      <a:pPr algn="l">
                        <a:spcAft>
                          <a:spcPts val="0"/>
                        </a:spcAft>
                      </a:pPr>
                      <a:r>
                        <a:rPr lang="en-US" sz="1100" b="1" dirty="0" smtClean="0">
                          <a:effectLst/>
                          <a:latin typeface="Eurostile"/>
                          <a:ea typeface="ＭＳ 明朝"/>
                          <a:cs typeface="Eurostile"/>
                        </a:rPr>
                        <a:t>Ref ID within</a:t>
                      </a:r>
                      <a:r>
                        <a:rPr lang="en-US" sz="1100" b="1" baseline="0" dirty="0" smtClean="0">
                          <a:effectLst/>
                          <a:latin typeface="Eurostile"/>
                          <a:ea typeface="ＭＳ 明朝"/>
                          <a:cs typeface="Eurostile"/>
                        </a:rPr>
                        <a:t>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COLOUR /FINISH</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DIMS INFO</a:t>
                      </a:r>
                      <a:r>
                        <a:rPr lang="en-US" sz="1100" b="1" baseline="0" dirty="0" smtClean="0">
                          <a:effectLst/>
                          <a:latin typeface="Eurostile"/>
                          <a:ea typeface="ＭＳ 明朝"/>
                          <a:cs typeface="Eurostile"/>
                        </a:rPr>
                        <a:t> </a:t>
                      </a:r>
                      <a:r>
                        <a:rPr lang="en-US" sz="1100" b="1" dirty="0" smtClean="0">
                          <a:effectLst/>
                          <a:latin typeface="Eurostile"/>
                          <a:ea typeface="ＭＳ 明朝"/>
                          <a:cs typeface="Eurostile"/>
                        </a:rPr>
                        <a:t>(mm)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REFERENCE DRAWING(S)</a:t>
                      </a:r>
                      <a:r>
                        <a:rPr lang="en-US" sz="1100" b="1" baseline="0" dirty="0" smtClean="0">
                          <a:effectLst/>
                          <a:latin typeface="Eurostile"/>
                          <a:ea typeface="ＭＳ 明朝"/>
                          <a:cs typeface="Eurostile"/>
                        </a:rPr>
                        <a:t> for PLACEMENT</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INSTALLATION</a:t>
                      </a:r>
                      <a:r>
                        <a:rPr lang="en-US" sz="1100" b="1" baseline="0" dirty="0" smtClean="0">
                          <a:effectLst/>
                          <a:latin typeface="Eurostile"/>
                          <a:ea typeface="ＭＳ 明朝"/>
                          <a:cs typeface="Eurostile"/>
                        </a:rPr>
                        <a:t> NOTES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200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a:spcAft>
                          <a:spcPts val="0"/>
                        </a:spcAft>
                      </a:pPr>
                      <a:r>
                        <a:rPr lang="en-US" sz="1100" i="1" dirty="0" smtClean="0">
                          <a:latin typeface="Eurostile"/>
                          <a:cs typeface="Eurostile"/>
                        </a:rPr>
                        <a:t>Please assemble</a:t>
                      </a:r>
                      <a:r>
                        <a:rPr lang="en-US" sz="1100" i="1" baseline="0" dirty="0" smtClean="0">
                          <a:latin typeface="Eurostile"/>
                          <a:cs typeface="Eurostile"/>
                        </a:rPr>
                        <a:t> and install according to the product manual that accompanies each product.</a:t>
                      </a:r>
                      <a:endParaRPr lang="en-US" sz="110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657624">
                <a:tc>
                  <a:txBody>
                    <a:bodyPr/>
                    <a:lstStyle/>
                    <a:p>
                      <a:pPr algn="l">
                        <a:spcAft>
                          <a:spcPts val="0"/>
                        </a:spcAft>
                      </a:pPr>
                      <a:r>
                        <a:rPr lang="en-US" sz="1100" dirty="0" smtClean="0">
                          <a:effectLst/>
                          <a:latin typeface="Eurostile"/>
                          <a:ea typeface="ＭＳ 明朝"/>
                          <a:cs typeface="Eurostile"/>
                        </a:rPr>
                        <a:t>6</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dirty="0" smtClean="0">
                          <a:solidFill>
                            <a:schemeClr val="tx1"/>
                          </a:solidFill>
                          <a:latin typeface="Eurostile"/>
                          <a:ea typeface="+mn-ea"/>
                          <a:cs typeface="Eurostile"/>
                        </a:rPr>
                        <a:t>Base cabinet with 3 drawers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AKURUM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398.926.79</a:t>
                      </a:r>
                    </a:p>
                    <a:p>
                      <a:r>
                        <a:rPr lang="en-US" sz="1100" kern="1200" dirty="0" smtClean="0">
                          <a:solidFill>
                            <a:schemeClr val="tx1"/>
                          </a:solidFill>
                          <a:latin typeface="Eurostile"/>
                          <a:ea typeface="+mn-ea"/>
                          <a:cs typeface="Eurostile"/>
                        </a:rPr>
                        <a:t>Cabinet number: </a:t>
                      </a:r>
                    </a:p>
                    <a:p>
                      <a:r>
                        <a:rPr lang="en-US" sz="1100" kern="1200" dirty="0" smtClean="0">
                          <a:solidFill>
                            <a:schemeClr val="tx1"/>
                          </a:solidFill>
                          <a:latin typeface="Eurostile"/>
                          <a:ea typeface="+mn-ea"/>
                          <a:cs typeface="Eurostile"/>
                        </a:rPr>
                        <a:t>AK B4D</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Frame: White</a:t>
                      </a:r>
                    </a:p>
                    <a:p>
                      <a:r>
                        <a:rPr lang="en-US" sz="1100" dirty="0" smtClean="0">
                          <a:latin typeface="Eurostile"/>
                          <a:cs typeface="Eurostile"/>
                        </a:rPr>
                        <a:t>Front: </a:t>
                      </a:r>
                      <a:r>
                        <a:rPr lang="en-US" sz="1100" dirty="0" err="1" smtClean="0">
                          <a:latin typeface="Eurostile"/>
                          <a:cs typeface="Eurostile"/>
                        </a:rPr>
                        <a:t>Abstrakt</a:t>
                      </a:r>
                      <a:r>
                        <a:rPr lang="en-US" sz="1100" dirty="0" smtClean="0">
                          <a:latin typeface="Eurostile"/>
                          <a:cs typeface="Eurostile"/>
                        </a:rPr>
                        <a:t> High</a:t>
                      </a:r>
                      <a:r>
                        <a:rPr lang="en-US" sz="1100" baseline="0" dirty="0" smtClean="0">
                          <a:latin typeface="Eurostile"/>
                          <a:cs typeface="Eurostile"/>
                        </a:rPr>
                        <a:t> gloss cream</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608</a:t>
                      </a:r>
                    </a:p>
                    <a:p>
                      <a:r>
                        <a:rPr lang="en-US" sz="1100" kern="1200" dirty="0" smtClean="0">
                          <a:solidFill>
                            <a:schemeClr val="tx1"/>
                          </a:solidFill>
                          <a:latin typeface="Eurostile"/>
                          <a:ea typeface="+mn-ea"/>
                          <a:cs typeface="Eurostile"/>
                        </a:rPr>
                        <a:t>Depth: 610</a:t>
                      </a:r>
                    </a:p>
                    <a:p>
                      <a:r>
                        <a:rPr lang="en-US" sz="1100" kern="1200" dirty="0" smtClean="0">
                          <a:solidFill>
                            <a:schemeClr val="tx1"/>
                          </a:solidFill>
                          <a:latin typeface="Eurostile"/>
                          <a:ea typeface="+mn-ea"/>
                          <a:cs typeface="Eurostile"/>
                        </a:rPr>
                        <a:t>Height: 770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(D12) Kitchen Elevation K2, </a:t>
                      </a:r>
                      <a:r>
                        <a:rPr lang="en-US" sz="1100" baseline="0" dirty="0" smtClean="0">
                          <a:latin typeface="Eurostile"/>
                          <a:cs typeface="Eurostile"/>
                        </a:rPr>
                        <a:t>(D1) Furnishing Layout – Ground Floor(Kitchen)</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endParaRPr lang="en-US" sz="1100" dirty="0" smtClean="0">
                        <a:latin typeface="Eurostile"/>
                        <a:cs typeface="Eurostile"/>
                        <a:hlinkClick r:id="rId3"/>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4"/>
                        </a:rPr>
                        <a:t>http://www.ikea.com/ca/en/catalog/products/S99869647/#/S79892677</a:t>
                      </a:r>
                      <a:r>
                        <a:rPr lang="en-US" sz="11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Requires 3</a:t>
                      </a:r>
                      <a:r>
                        <a:rPr lang="en-US" sz="1100" baseline="0" dirty="0" smtClean="0">
                          <a:latin typeface="Eurostile"/>
                          <a:cs typeface="Eurostile"/>
                        </a:rPr>
                        <a:t> </a:t>
                      </a:r>
                      <a:r>
                        <a:rPr lang="en-US" sz="1100" dirty="0" smtClean="0">
                          <a:latin typeface="Eurostile"/>
                          <a:cs typeface="Eurostile"/>
                        </a:rPr>
                        <a:t>KANSLI</a:t>
                      </a:r>
                      <a:r>
                        <a:rPr lang="en-US" sz="1100" baseline="0" dirty="0" smtClean="0">
                          <a:latin typeface="Eurostile"/>
                          <a:cs typeface="Eurostile"/>
                        </a:rPr>
                        <a:t> handles – Large (Please see Section 4)</a:t>
                      </a: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100" dirty="0" smtClean="0">
                          <a:effectLst/>
                          <a:latin typeface="Eurostile"/>
                          <a:ea typeface="ＭＳ 明朝"/>
                          <a:cs typeface="Eurostile"/>
                        </a:rPr>
                        <a:t>7</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dirty="0" smtClean="0">
                          <a:solidFill>
                            <a:schemeClr val="tx1"/>
                          </a:solidFill>
                          <a:latin typeface="Eurostile"/>
                          <a:ea typeface="+mn-ea"/>
                          <a:cs typeface="Eurostile"/>
                        </a:rPr>
                        <a:t>Base cabinet with shelves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AKURUM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298.926.65</a:t>
                      </a:r>
                    </a:p>
                    <a:p>
                      <a:r>
                        <a:rPr lang="en-US" sz="1100" kern="1200" dirty="0" smtClean="0">
                          <a:solidFill>
                            <a:schemeClr val="tx1"/>
                          </a:solidFill>
                          <a:latin typeface="Eurostile"/>
                          <a:ea typeface="+mn-ea"/>
                          <a:cs typeface="Eurostile"/>
                        </a:rPr>
                        <a:t>Cabinet number: </a:t>
                      </a:r>
                    </a:p>
                    <a:p>
                      <a:r>
                        <a:rPr lang="en-US" sz="1100" kern="1200" dirty="0" smtClean="0">
                          <a:solidFill>
                            <a:schemeClr val="tx1"/>
                          </a:solidFill>
                          <a:latin typeface="Eurostile"/>
                          <a:ea typeface="+mn-ea"/>
                          <a:cs typeface="Eurostile"/>
                        </a:rPr>
                        <a:t>AK B1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Frame: White</a:t>
                      </a:r>
                    </a:p>
                    <a:p>
                      <a:r>
                        <a:rPr lang="en-US" sz="1100" dirty="0" smtClean="0">
                          <a:latin typeface="Eurostile"/>
                          <a:cs typeface="Eurostile"/>
                        </a:rPr>
                        <a:t>Front: </a:t>
                      </a:r>
                      <a:r>
                        <a:rPr lang="en-US" sz="1100" dirty="0" err="1" smtClean="0">
                          <a:latin typeface="Eurostile"/>
                          <a:cs typeface="Eurostile"/>
                        </a:rPr>
                        <a:t>Abstrakt</a:t>
                      </a:r>
                      <a:r>
                        <a:rPr lang="en-US" sz="1100" dirty="0" smtClean="0">
                          <a:latin typeface="Eurostile"/>
                          <a:cs typeface="Eurostile"/>
                        </a:rPr>
                        <a:t> High</a:t>
                      </a:r>
                      <a:r>
                        <a:rPr lang="en-US" sz="1100" baseline="0" dirty="0" smtClean="0">
                          <a:latin typeface="Eurostile"/>
                          <a:cs typeface="Eurostile"/>
                        </a:rPr>
                        <a:t> gloss cream</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608</a:t>
                      </a:r>
                    </a:p>
                    <a:p>
                      <a:r>
                        <a:rPr lang="en-US" sz="1100" kern="1200" dirty="0" smtClean="0">
                          <a:solidFill>
                            <a:schemeClr val="tx1"/>
                          </a:solidFill>
                          <a:latin typeface="Eurostile"/>
                          <a:ea typeface="+mn-ea"/>
                          <a:cs typeface="Eurostile"/>
                        </a:rPr>
                        <a:t>Depth: 610</a:t>
                      </a:r>
                    </a:p>
                    <a:p>
                      <a:r>
                        <a:rPr lang="en-US" sz="1100" kern="1200" dirty="0" smtClean="0">
                          <a:solidFill>
                            <a:schemeClr val="tx1"/>
                          </a:solidFill>
                          <a:latin typeface="Eurostile"/>
                          <a:ea typeface="+mn-ea"/>
                          <a:cs typeface="Eurostile"/>
                        </a:rPr>
                        <a:t>Height: 770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(D12) Kitchen Elevation K2,</a:t>
                      </a:r>
                      <a:r>
                        <a:rPr lang="en-US" sz="1100" baseline="0" dirty="0" smtClean="0">
                          <a:latin typeface="Eurostile"/>
                          <a:cs typeface="Eurostile"/>
                        </a:rPr>
                        <a:t> (D1) Furnishing Layout – Ground Floor(Kitchen)</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endParaRPr lang="en-US" sz="1100" dirty="0" smtClean="0">
                        <a:latin typeface="Eurostile"/>
                        <a:cs typeface="Eurostile"/>
                        <a:hlinkClick r:id="rId3"/>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5"/>
                        </a:rPr>
                        <a:t>http://www.ikea.com/ca/en/catalog/products/S19869590/#/S29892665</a:t>
                      </a:r>
                      <a:r>
                        <a:rPr lang="en-US" sz="1100" baseline="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Requires 1</a:t>
                      </a:r>
                      <a:r>
                        <a:rPr lang="en-US" sz="1100" baseline="0" dirty="0" smtClean="0">
                          <a:latin typeface="Eurostile"/>
                          <a:cs typeface="Eurostile"/>
                        </a:rPr>
                        <a:t> </a:t>
                      </a:r>
                      <a:r>
                        <a:rPr lang="en-US" sz="1100" dirty="0" smtClean="0">
                          <a:latin typeface="Eurostile"/>
                          <a:cs typeface="Eurostile"/>
                        </a:rPr>
                        <a:t>KANSLI</a:t>
                      </a:r>
                      <a:r>
                        <a:rPr lang="en-US" sz="1100" baseline="0" dirty="0" smtClean="0">
                          <a:latin typeface="Eurostile"/>
                          <a:cs typeface="Eurostile"/>
                        </a:rPr>
                        <a:t> handle – Large (Please see Section 4)</a:t>
                      </a: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100" dirty="0" smtClean="0">
                          <a:effectLst/>
                          <a:latin typeface="Eurostile"/>
                          <a:ea typeface="ＭＳ 明朝"/>
                          <a:cs typeface="Eurostile"/>
                        </a:rPr>
                        <a:t>8</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dirty="0" smtClean="0">
                          <a:solidFill>
                            <a:schemeClr val="tx1"/>
                          </a:solidFill>
                          <a:latin typeface="Eurostile"/>
                          <a:ea typeface="+mn-ea"/>
                          <a:cs typeface="Eurostile"/>
                        </a:rPr>
                        <a:t>Base cabinet for oven</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AKURUM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098.927.13</a:t>
                      </a:r>
                    </a:p>
                    <a:p>
                      <a:r>
                        <a:rPr lang="en-US" sz="1100" kern="1200" dirty="0" smtClean="0">
                          <a:solidFill>
                            <a:schemeClr val="tx1"/>
                          </a:solidFill>
                          <a:latin typeface="Eurostile"/>
                          <a:ea typeface="+mn-ea"/>
                          <a:cs typeface="Eurostile"/>
                        </a:rPr>
                        <a:t>Cabinet number: </a:t>
                      </a:r>
                    </a:p>
                    <a:p>
                      <a:r>
                        <a:rPr lang="en-US" sz="1100" kern="1200" dirty="0" smtClean="0">
                          <a:solidFill>
                            <a:schemeClr val="tx1"/>
                          </a:solidFill>
                          <a:latin typeface="Eurostile"/>
                          <a:ea typeface="+mn-ea"/>
                          <a:cs typeface="Eurostile"/>
                        </a:rPr>
                        <a:t>AK BO</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Frame: White</a:t>
                      </a:r>
                    </a:p>
                    <a:p>
                      <a:r>
                        <a:rPr lang="en-US" sz="1100" dirty="0" smtClean="0">
                          <a:latin typeface="Eurostile"/>
                          <a:cs typeface="Eurostile"/>
                        </a:rPr>
                        <a:t>Front: </a:t>
                      </a:r>
                      <a:r>
                        <a:rPr lang="en-US" sz="1100" dirty="0" err="1" smtClean="0">
                          <a:latin typeface="Eurostile"/>
                          <a:cs typeface="Eurostile"/>
                        </a:rPr>
                        <a:t>Abstrakt</a:t>
                      </a:r>
                      <a:r>
                        <a:rPr lang="en-US" sz="1100" dirty="0" smtClean="0">
                          <a:latin typeface="Eurostile"/>
                          <a:cs typeface="Eurostile"/>
                        </a:rPr>
                        <a:t> High</a:t>
                      </a:r>
                      <a:r>
                        <a:rPr lang="en-US" sz="1100" baseline="0" dirty="0" smtClean="0">
                          <a:latin typeface="Eurostile"/>
                          <a:cs typeface="Eurostile"/>
                        </a:rPr>
                        <a:t> gloss cream</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760</a:t>
                      </a:r>
                    </a:p>
                    <a:p>
                      <a:r>
                        <a:rPr lang="en-US" sz="1100" kern="1200" dirty="0" smtClean="0">
                          <a:solidFill>
                            <a:schemeClr val="tx1"/>
                          </a:solidFill>
                          <a:latin typeface="Eurostile"/>
                          <a:ea typeface="+mn-ea"/>
                          <a:cs typeface="Eurostile"/>
                        </a:rPr>
                        <a:t>Depth: 630</a:t>
                      </a:r>
                    </a:p>
                    <a:p>
                      <a:r>
                        <a:rPr lang="en-US" sz="1100" kern="1200" dirty="0" smtClean="0">
                          <a:solidFill>
                            <a:schemeClr val="tx1"/>
                          </a:solidFill>
                          <a:latin typeface="Eurostile"/>
                          <a:ea typeface="+mn-ea"/>
                          <a:cs typeface="Eurostile"/>
                        </a:rPr>
                        <a:t>Height: 770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(D1) Furnishing Layout – Ground Floor(Kitchen)</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endParaRPr lang="en-US" sz="1100" dirty="0" smtClean="0">
                        <a:latin typeface="Eurostile"/>
                        <a:cs typeface="Eurostile"/>
                        <a:hlinkClick r:id="rId6"/>
                      </a:endParaRPr>
                    </a:p>
                    <a:p>
                      <a:r>
                        <a:rPr lang="en-US" sz="1100" dirty="0" smtClean="0">
                          <a:latin typeface="Eurostile"/>
                          <a:cs typeface="Eurostile"/>
                          <a:hlinkClick r:id="rId6"/>
                        </a:rPr>
                        <a:t>http://www.ikea.com/ca/en/catalog/products/S49869621/#/S09892713</a:t>
                      </a:r>
                      <a:r>
                        <a:rPr lang="en-US" sz="11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To be Installed with oven </a:t>
                      </a:r>
                      <a:r>
                        <a:rPr lang="en-US" sz="1100" b="0" kern="1200" dirty="0" smtClean="0">
                          <a:solidFill>
                            <a:schemeClr val="tx1"/>
                          </a:solidFill>
                          <a:latin typeface="Eurostile"/>
                          <a:ea typeface="+mn-ea"/>
                          <a:cs typeface="Eurostile"/>
                        </a:rPr>
                        <a:t>DÅTID</a:t>
                      </a:r>
                      <a:r>
                        <a:rPr lang="en-US" sz="1100" baseline="0" dirty="0" smtClean="0">
                          <a:latin typeface="Eurostile"/>
                          <a:cs typeface="Eurostile"/>
                        </a:rPr>
                        <a:t> (Please see item ID14 in Section 6 – Appliances). Ceramic cooktop NUTID (item ID15 in Section 6) will be installed above the oven after the countertops have been fitted.</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Requires cover panels for exposed right and back sides. For details please see Section 5 – </a:t>
                      </a:r>
                      <a:r>
                        <a:rPr lang="en-US" sz="1100" b="0" i="1" dirty="0" smtClean="0">
                          <a:latin typeface="Eurostile"/>
                          <a:ea typeface="ＭＳ 明朝"/>
                          <a:cs typeface="Eurostile"/>
                        </a:rPr>
                        <a:t>COVER PANELS for EXPOSED SIDES of PENINSULA CABINETS,</a:t>
                      </a:r>
                      <a:r>
                        <a:rPr lang="en-US" sz="1100" b="0" i="1" baseline="0" dirty="0" smtClean="0">
                          <a:latin typeface="Eurostile"/>
                          <a:ea typeface="ＭＳ 明朝"/>
                          <a:cs typeface="Eurostile"/>
                        </a:rPr>
                        <a:t> </a:t>
                      </a:r>
                      <a:r>
                        <a:rPr lang="en-US" sz="1100" i="1" baseline="0" dirty="0" smtClean="0">
                          <a:latin typeface="Eurostile"/>
                          <a:cs typeface="Eurostile"/>
                        </a:rPr>
                        <a:t>Cover Panel – to be cut to size.</a:t>
                      </a:r>
                      <a:endParaRPr lang="en-US" sz="1100" i="1"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56637" y="1484871"/>
            <a:ext cx="3673496" cy="369332"/>
          </a:xfrm>
          <a:prstGeom prst="rect">
            <a:avLst/>
          </a:prstGeom>
          <a:noFill/>
        </p:spPr>
        <p:txBody>
          <a:bodyPr wrap="square" rtlCol="0">
            <a:spAutoFit/>
          </a:bodyPr>
          <a:lstStyle/>
          <a:p>
            <a:pPr marL="342900" indent="-342900">
              <a:buFont typeface="Wingdings" charset="2"/>
              <a:buAutoNum type="arabicPlain" startAt="2"/>
              <a:defRPr/>
            </a:pPr>
            <a:r>
              <a:rPr lang="en-US" sz="1800" b="1" dirty="0" smtClean="0">
                <a:latin typeface="Eurostile"/>
                <a:ea typeface="ＭＳ 明朝"/>
                <a:cs typeface="Eurostile"/>
              </a:rPr>
              <a:t>BASE CABINETS * -- continued</a:t>
            </a:r>
            <a:endParaRPr lang="en-US" sz="1800" b="1" dirty="0">
              <a:latin typeface="Eurostile"/>
              <a:ea typeface="ＭＳ 明朝"/>
              <a:cs typeface="Eurostile"/>
            </a:endParaRPr>
          </a:p>
        </p:txBody>
      </p:sp>
      <p:sp>
        <p:nvSpPr>
          <p:cNvPr id="3" name="TextBox 2"/>
          <p:cNvSpPr txBox="1"/>
          <p:nvPr/>
        </p:nvSpPr>
        <p:spPr>
          <a:xfrm>
            <a:off x="356637" y="8131968"/>
            <a:ext cx="8787359" cy="261610"/>
          </a:xfrm>
          <a:prstGeom prst="rect">
            <a:avLst/>
          </a:prstGeom>
          <a:noFill/>
        </p:spPr>
        <p:txBody>
          <a:bodyPr wrap="square" rtlCol="0">
            <a:spAutoFit/>
          </a:bodyPr>
          <a:lstStyle/>
          <a:p>
            <a:r>
              <a:rPr lang="en-US" sz="1100" dirty="0">
                <a:latin typeface="Eurostile"/>
                <a:cs typeface="Eurostile"/>
              </a:rPr>
              <a:t>*</a:t>
            </a:r>
            <a:r>
              <a:rPr lang="en-US" sz="1100" dirty="0" smtClean="0">
                <a:latin typeface="Eurostile"/>
                <a:cs typeface="Eurostile"/>
              </a:rPr>
              <a:t>All base cabinets are to </a:t>
            </a:r>
            <a:r>
              <a:rPr lang="en-US" sz="1100" dirty="0">
                <a:latin typeface="Eurostile"/>
                <a:cs typeface="Eurostile"/>
              </a:rPr>
              <a:t>be installed with AKURUM </a:t>
            </a:r>
            <a:r>
              <a:rPr lang="en-US" sz="1100" dirty="0" smtClean="0">
                <a:latin typeface="Eurostile"/>
                <a:cs typeface="Eurostile"/>
              </a:rPr>
              <a:t>Legs and </a:t>
            </a:r>
            <a:r>
              <a:rPr lang="en-US" sz="1100" dirty="0">
                <a:latin typeface="Eurostile"/>
                <a:cs typeface="Eurostile"/>
              </a:rPr>
              <a:t>PERFEKT GNOSJÖ </a:t>
            </a:r>
            <a:r>
              <a:rPr lang="en-US" sz="1100" dirty="0" smtClean="0">
                <a:latin typeface="Eurostile"/>
                <a:cs typeface="Eurostile"/>
              </a:rPr>
              <a:t>Plinth (</a:t>
            </a:r>
            <a:r>
              <a:rPr lang="en-US" sz="1100" dirty="0">
                <a:latin typeface="Eurostile"/>
                <a:cs typeface="Eurostile"/>
              </a:rPr>
              <a:t>Please see </a:t>
            </a:r>
            <a:r>
              <a:rPr lang="en-US" sz="1100" i="1" dirty="0">
                <a:latin typeface="Eurostile"/>
                <a:cs typeface="Eurostile"/>
              </a:rPr>
              <a:t>Section </a:t>
            </a:r>
            <a:r>
              <a:rPr lang="en-US" sz="1100" i="1" dirty="0" smtClean="0">
                <a:latin typeface="Eurostile"/>
                <a:cs typeface="Eurostile"/>
              </a:rPr>
              <a:t>4 </a:t>
            </a:r>
            <a:r>
              <a:rPr lang="en-US" sz="1100" i="1" dirty="0">
                <a:latin typeface="Eurostile"/>
                <a:cs typeface="Eurostile"/>
              </a:rPr>
              <a:t>Accessories for </a:t>
            </a:r>
            <a:r>
              <a:rPr lang="en-US" sz="1100" i="1" dirty="0" smtClean="0">
                <a:latin typeface="Eurostile"/>
                <a:cs typeface="Eurostile"/>
              </a:rPr>
              <a:t>Base </a:t>
            </a:r>
            <a:r>
              <a:rPr lang="en-US" sz="1100" i="1" dirty="0">
                <a:latin typeface="Eurostile"/>
                <a:cs typeface="Eurostile"/>
              </a:rPr>
              <a:t>Cabinets</a:t>
            </a:r>
            <a:r>
              <a:rPr lang="en-US" sz="1100" dirty="0" smtClean="0">
                <a:latin typeface="Eurostile"/>
                <a:cs typeface="Eurostile"/>
              </a:rPr>
              <a:t>)</a:t>
            </a:r>
            <a:endParaRPr lang="en-US" sz="1100" dirty="0">
              <a:latin typeface="Eurostile"/>
              <a:cs typeface="Eurostile"/>
            </a:endParaRPr>
          </a:p>
        </p:txBody>
      </p:sp>
    </p:spTree>
    <p:extLst>
      <p:ext uri="{BB962C8B-B14F-4D97-AF65-F5344CB8AC3E}">
        <p14:creationId xmlns:p14="http://schemas.microsoft.com/office/powerpoint/2010/main" val="31558273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4</a:t>
            </a:fld>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2947172102"/>
              </p:ext>
            </p:extLst>
          </p:nvPr>
        </p:nvGraphicFramePr>
        <p:xfrm>
          <a:off x="458241" y="2576513"/>
          <a:ext cx="11386626" cy="4815135"/>
        </p:xfrm>
        <a:graphic>
          <a:graphicData uri="http://schemas.openxmlformats.org/drawingml/2006/table">
            <a:tbl>
              <a:tblPr firstRow="1" bandRow="1">
                <a:tableStyleId>{2D5ABB26-0587-4C30-8999-92F81FD0307C}</a:tableStyleId>
              </a:tblPr>
              <a:tblGrid>
                <a:gridCol w="506959"/>
                <a:gridCol w="698500"/>
                <a:gridCol w="838200"/>
                <a:gridCol w="774700"/>
                <a:gridCol w="889000"/>
                <a:gridCol w="927100"/>
                <a:gridCol w="867833"/>
                <a:gridCol w="914400"/>
                <a:gridCol w="1083734"/>
                <a:gridCol w="3886200"/>
              </a:tblGrid>
              <a:tr h="365056">
                <a:tc gridSpan="10">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20040">
                <a:tc rowSpan="2">
                  <a:txBody>
                    <a:bodyPr/>
                    <a:lstStyle/>
                    <a:p>
                      <a:pPr algn="l">
                        <a:spcAft>
                          <a:spcPts val="0"/>
                        </a:spcAft>
                      </a:pPr>
                      <a:r>
                        <a:rPr lang="en-US" sz="1100" b="1" dirty="0" smtClean="0">
                          <a:effectLst/>
                          <a:latin typeface="Eurostile"/>
                          <a:ea typeface="ＭＳ 明朝"/>
                          <a:cs typeface="Eurostile"/>
                        </a:rPr>
                        <a:t>Ref ID within room</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baseline="0" dirty="0" smtClean="0">
                          <a:effectLst/>
                          <a:latin typeface="Eurostile"/>
                          <a:ea typeface="ＭＳ 明朝"/>
                          <a:cs typeface="Eurostile"/>
                        </a:rPr>
                        <a:t>TYPE</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QUANTITY</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BRAND /</a:t>
                      </a:r>
                    </a:p>
                    <a:p>
                      <a:pPr algn="l">
                        <a:spcAft>
                          <a:spcPts val="0"/>
                        </a:spcAft>
                      </a:pPr>
                      <a:r>
                        <a:rPr lang="en-US" sz="1100" b="1" dirty="0" smtClean="0">
                          <a:effectLst/>
                          <a:latin typeface="Eurostile"/>
                          <a:ea typeface="ＭＳ 明朝"/>
                          <a:cs typeface="Eurostile"/>
                        </a:rPr>
                        <a:t>SUPPLIER</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a:effectLst/>
                          <a:latin typeface="Eurostile"/>
                          <a:ea typeface="ＭＳ 明朝"/>
                          <a:cs typeface="Eurostile"/>
                        </a:rPr>
                        <a:t>NAME</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CODE / REF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COLOUR / FINISH</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DIMS INFO</a:t>
                      </a:r>
                      <a:r>
                        <a:rPr lang="en-US" sz="1100" b="1" baseline="0" dirty="0" smtClean="0">
                          <a:effectLst/>
                          <a:latin typeface="Eurostile"/>
                          <a:ea typeface="ＭＳ 明朝"/>
                          <a:cs typeface="Eurostile"/>
                        </a:rPr>
                        <a:t> </a:t>
                      </a:r>
                      <a:r>
                        <a:rPr lang="en-US" sz="1100" b="1" dirty="0" smtClean="0">
                          <a:effectLst/>
                          <a:latin typeface="Eurostile"/>
                          <a:ea typeface="ＭＳ 明朝"/>
                          <a:cs typeface="Eurostile"/>
                        </a:rPr>
                        <a:t>(mm)</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100" b="1" dirty="0" smtClean="0">
                          <a:effectLst/>
                          <a:latin typeface="Eurostile"/>
                          <a:ea typeface="ＭＳ 明朝"/>
                          <a:cs typeface="Eurostile"/>
                        </a:rPr>
                        <a:t>REFERENCE DRAWING(S)</a:t>
                      </a:r>
                      <a:r>
                        <a:rPr lang="en-US" sz="1100" b="1" baseline="0" dirty="0" smtClean="0">
                          <a:effectLst/>
                          <a:latin typeface="Eurostile"/>
                          <a:ea typeface="ＭＳ 明朝"/>
                          <a:cs typeface="Eurostile"/>
                        </a:rPr>
                        <a:t> for PLACEMENT</a:t>
                      </a:r>
                      <a:endParaRPr lang="en-US" sz="11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100" b="1" dirty="0" smtClean="0">
                          <a:effectLst/>
                          <a:latin typeface="Eurostile"/>
                          <a:ea typeface="ＭＳ 明朝"/>
                          <a:cs typeface="Eurostile"/>
                        </a:rPr>
                        <a:t>INSTALLATION</a:t>
                      </a:r>
                      <a:r>
                        <a:rPr lang="en-US" sz="1100" b="1" baseline="0" dirty="0" smtClean="0">
                          <a:effectLst/>
                          <a:latin typeface="Eurostile"/>
                          <a:ea typeface="ＭＳ 明朝"/>
                          <a:cs typeface="Eurostile"/>
                        </a:rPr>
                        <a:t> NOTES and WWW LINKS</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200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a:spcAft>
                          <a:spcPts val="0"/>
                        </a:spcAft>
                      </a:pPr>
                      <a:r>
                        <a:rPr lang="en-US" sz="1100" i="1" dirty="0" smtClean="0">
                          <a:latin typeface="Eurostile"/>
                          <a:cs typeface="Eurostile"/>
                        </a:rPr>
                        <a:t>Please assemble</a:t>
                      </a:r>
                      <a:r>
                        <a:rPr lang="en-US" sz="1100" i="1" baseline="0" dirty="0" smtClean="0">
                          <a:latin typeface="Eurostile"/>
                          <a:cs typeface="Eurostile"/>
                        </a:rPr>
                        <a:t> and install according to the product manual that accompanies each product.</a:t>
                      </a:r>
                      <a:endParaRPr lang="en-US" sz="110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706730">
                <a:tc>
                  <a:txBody>
                    <a:bodyPr/>
                    <a:lstStyle/>
                    <a:p>
                      <a:pPr algn="l">
                        <a:spcAft>
                          <a:spcPts val="0"/>
                        </a:spcAft>
                      </a:pPr>
                      <a:r>
                        <a:rPr lang="en-US" sz="1100" dirty="0" smtClean="0">
                          <a:effectLst/>
                          <a:latin typeface="Eurostile"/>
                          <a:ea typeface="ＭＳ 明朝"/>
                          <a:cs typeface="Eurostile"/>
                        </a:rPr>
                        <a:t>9</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kern="1200" dirty="0" smtClean="0">
                          <a:solidFill>
                            <a:schemeClr val="tx1"/>
                          </a:solidFill>
                          <a:latin typeface="Eurostile"/>
                          <a:ea typeface="+mn-ea"/>
                          <a:cs typeface="Eurostile"/>
                        </a:rPr>
                        <a:t>Wall cabinet horizontal - Small</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1</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AKURUM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198.928.97</a:t>
                      </a:r>
                    </a:p>
                    <a:p>
                      <a:r>
                        <a:rPr lang="en-US" sz="1100" kern="1200" dirty="0" smtClean="0">
                          <a:solidFill>
                            <a:schemeClr val="tx1"/>
                          </a:solidFill>
                          <a:latin typeface="Eurostile"/>
                          <a:ea typeface="+mn-ea"/>
                          <a:cs typeface="Eurostile"/>
                        </a:rPr>
                        <a:t>Cabinet number: </a:t>
                      </a:r>
                    </a:p>
                    <a:p>
                      <a:r>
                        <a:rPr lang="en-US" sz="1100" kern="1200" dirty="0" smtClean="0">
                          <a:solidFill>
                            <a:schemeClr val="tx1"/>
                          </a:solidFill>
                          <a:latin typeface="Eurostile"/>
                          <a:ea typeface="+mn-ea"/>
                          <a:cs typeface="Eurostile"/>
                        </a:rPr>
                        <a:t>AK WH</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Frame: White</a:t>
                      </a:r>
                    </a:p>
                    <a:p>
                      <a:r>
                        <a:rPr lang="en-US" sz="1100" dirty="0" smtClean="0">
                          <a:latin typeface="Eurostile"/>
                          <a:cs typeface="Eurostile"/>
                        </a:rPr>
                        <a:t>Front: </a:t>
                      </a:r>
                      <a:r>
                        <a:rPr lang="en-US" sz="1100" dirty="0" err="1" smtClean="0">
                          <a:latin typeface="Eurostile"/>
                          <a:cs typeface="Eurostile"/>
                        </a:rPr>
                        <a:t>Abstrakt</a:t>
                      </a:r>
                      <a:r>
                        <a:rPr lang="en-US" sz="1100" dirty="0" smtClean="0">
                          <a:latin typeface="Eurostile"/>
                          <a:cs typeface="Eurostile"/>
                        </a:rPr>
                        <a:t> High</a:t>
                      </a:r>
                      <a:r>
                        <a:rPr lang="en-US" sz="1100" baseline="0" dirty="0" smtClean="0">
                          <a:latin typeface="Eurostile"/>
                          <a:cs typeface="Eurostile"/>
                        </a:rPr>
                        <a:t> gloss cream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767</a:t>
                      </a:r>
                    </a:p>
                    <a:p>
                      <a:r>
                        <a:rPr lang="en-US" sz="1100" kern="1200" dirty="0" smtClean="0">
                          <a:solidFill>
                            <a:schemeClr val="tx1"/>
                          </a:solidFill>
                          <a:latin typeface="Eurostile"/>
                          <a:ea typeface="+mn-ea"/>
                          <a:cs typeface="Eurostile"/>
                        </a:rPr>
                        <a:t>Depth: 330</a:t>
                      </a:r>
                    </a:p>
                    <a:p>
                      <a:r>
                        <a:rPr lang="en-US" sz="1100" kern="1200" dirty="0" smtClean="0">
                          <a:solidFill>
                            <a:schemeClr val="tx1"/>
                          </a:solidFill>
                          <a:latin typeface="Eurostile"/>
                          <a:ea typeface="+mn-ea"/>
                          <a:cs typeface="Eurostile"/>
                        </a:rPr>
                        <a:t>Height: 380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(D11) Kitchen Elevation K1, </a:t>
                      </a:r>
                      <a:r>
                        <a:rPr lang="en-US" sz="1100" baseline="0" dirty="0" smtClean="0">
                          <a:latin typeface="Eurostile"/>
                          <a:cs typeface="Eurostile"/>
                        </a:rPr>
                        <a:t>(D1) Furnishing Layout – Ground Floor(Kitchen)</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Product</a:t>
                      </a:r>
                      <a:r>
                        <a:rPr lang="en-US" sz="1100" baseline="0" dirty="0" smtClean="0">
                          <a:latin typeface="Eurostile"/>
                          <a:cs typeface="Eurostile"/>
                        </a:rPr>
                        <a:t> info:</a:t>
                      </a:r>
                      <a:endParaRPr lang="en-US" sz="1100" dirty="0" smtClean="0">
                        <a:latin typeface="Eurostile"/>
                        <a:cs typeface="Eurostile"/>
                      </a:endParaRPr>
                    </a:p>
                    <a:p>
                      <a:r>
                        <a:rPr lang="en-US" sz="1100" dirty="0" smtClean="0">
                          <a:latin typeface="Eurostile"/>
                          <a:cs typeface="Eurostile"/>
                          <a:hlinkClick r:id="rId3"/>
                        </a:rPr>
                        <a:t>http://www.ikea.com/ca/en/catalog/products/S79867296/#/S19892897</a:t>
                      </a:r>
                      <a:endParaRPr lang="en-US" sz="1100" dirty="0" smtClean="0">
                        <a:latin typeface="Eurostile"/>
                        <a:cs typeface="Eurostile"/>
                      </a:endParaRPr>
                    </a:p>
                    <a:p>
                      <a:r>
                        <a:rPr lang="en-US" sz="1100" dirty="0" smtClean="0">
                          <a:latin typeface="Eurostile"/>
                          <a:cs typeface="Eurostile"/>
                        </a:rPr>
                        <a:t>Requires 1 KANSLI</a:t>
                      </a:r>
                      <a:r>
                        <a:rPr lang="en-US" sz="1100" baseline="0" dirty="0" smtClean="0">
                          <a:latin typeface="Eurostile"/>
                          <a:cs typeface="Eurostile"/>
                        </a:rPr>
                        <a:t> handle – Large (Please see Section 4).</a:t>
                      </a:r>
                    </a:p>
                    <a:p>
                      <a:r>
                        <a:rPr lang="en-US" sz="1100" baseline="0" dirty="0" smtClean="0">
                          <a:latin typeface="Eurostile"/>
                          <a:cs typeface="Eurostile"/>
                        </a:rPr>
                        <a:t>To be mounted to the wall using a suspension rail cut to size (Please see Section 4).</a:t>
                      </a: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100" dirty="0" smtClean="0">
                          <a:effectLst/>
                          <a:latin typeface="Eurostile"/>
                          <a:ea typeface="ＭＳ 明朝"/>
                          <a:cs typeface="Eurostile"/>
                        </a:rPr>
                        <a:t>10</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Wall cabinet horizontal - Large</a:t>
                      </a: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5</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AKURUM</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798.928.99</a:t>
                      </a:r>
                    </a:p>
                    <a:p>
                      <a:r>
                        <a:rPr lang="en-US" sz="1100" kern="1200" dirty="0" smtClean="0">
                          <a:solidFill>
                            <a:schemeClr val="tx1"/>
                          </a:solidFill>
                          <a:latin typeface="Eurostile"/>
                          <a:ea typeface="+mn-ea"/>
                          <a:cs typeface="Eurostile"/>
                        </a:rPr>
                        <a:t>Cabinet number: </a:t>
                      </a:r>
                    </a:p>
                    <a:p>
                      <a:r>
                        <a:rPr lang="en-US" sz="1100" kern="1200" dirty="0" smtClean="0">
                          <a:solidFill>
                            <a:schemeClr val="tx1"/>
                          </a:solidFill>
                          <a:latin typeface="Eurostile"/>
                          <a:ea typeface="+mn-ea"/>
                          <a:cs typeface="Eurostile"/>
                        </a:rPr>
                        <a:t>AK WH</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Frame: White</a:t>
                      </a:r>
                    </a:p>
                    <a:p>
                      <a:r>
                        <a:rPr lang="en-US" sz="1100" dirty="0" smtClean="0">
                          <a:latin typeface="Eurostile"/>
                          <a:cs typeface="Eurostile"/>
                        </a:rPr>
                        <a:t>Front: </a:t>
                      </a:r>
                      <a:r>
                        <a:rPr lang="en-US" sz="1100" dirty="0" err="1" smtClean="0">
                          <a:latin typeface="Eurostile"/>
                          <a:cs typeface="Eurostile"/>
                        </a:rPr>
                        <a:t>Abstrakt</a:t>
                      </a:r>
                      <a:r>
                        <a:rPr lang="en-US" sz="1100" dirty="0" smtClean="0">
                          <a:latin typeface="Eurostile"/>
                          <a:cs typeface="Eurostile"/>
                        </a:rPr>
                        <a:t> High</a:t>
                      </a:r>
                      <a:r>
                        <a:rPr lang="en-US" sz="1100" baseline="0" dirty="0" smtClean="0">
                          <a:latin typeface="Eurostile"/>
                          <a:cs typeface="Eurostile"/>
                        </a:rPr>
                        <a:t> gloss cream</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990</a:t>
                      </a:r>
                    </a:p>
                    <a:p>
                      <a:r>
                        <a:rPr lang="en-US" sz="1100" kern="1200" dirty="0" smtClean="0">
                          <a:solidFill>
                            <a:schemeClr val="tx1"/>
                          </a:solidFill>
                          <a:latin typeface="Eurostile"/>
                          <a:ea typeface="+mn-ea"/>
                          <a:cs typeface="Eurostile"/>
                        </a:rPr>
                        <a:t>Depth: 330</a:t>
                      </a:r>
                    </a:p>
                    <a:p>
                      <a:r>
                        <a:rPr lang="en-US" sz="1100" kern="1200" dirty="0" smtClean="0">
                          <a:solidFill>
                            <a:schemeClr val="tx1"/>
                          </a:solidFill>
                          <a:latin typeface="Eurostile"/>
                          <a:ea typeface="+mn-ea"/>
                          <a:cs typeface="Eurostile"/>
                        </a:rPr>
                        <a:t>Height: 375</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(D12) Kitchen Elevation K2, </a:t>
                      </a:r>
                      <a:r>
                        <a:rPr lang="en-US" sz="1100" baseline="0" dirty="0" smtClean="0">
                          <a:latin typeface="Eurostile"/>
                          <a:cs typeface="Eurostile"/>
                        </a:rPr>
                        <a:t>(D1) Furnishing Layout – Ground Floor(Kitchen)</a:t>
                      </a:r>
                      <a:endParaRPr lang="en-US" sz="1100" dirty="0" smtClean="0">
                        <a:latin typeface="Eurostile"/>
                        <a:cs typeface="Eurostile"/>
                      </a:endParaRPr>
                    </a:p>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endParaRPr lang="en-US" sz="11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4"/>
                        </a:rPr>
                        <a:t>http://www.ikea.com/ca/en/catalog/products/S79867296/#/S79892899</a:t>
                      </a:r>
                      <a:endParaRPr lang="en-US" sz="11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Each requires 1 KANSLI</a:t>
                      </a:r>
                      <a:r>
                        <a:rPr lang="en-US" sz="1100" baseline="0" dirty="0" smtClean="0">
                          <a:latin typeface="Eurostile"/>
                          <a:cs typeface="Eurostile"/>
                        </a:rPr>
                        <a:t> handle – Large (Please see Section 4).</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baseline="0" dirty="0" smtClean="0">
                          <a:latin typeface="Eurostile"/>
                          <a:cs typeface="Eurostile"/>
                        </a:rPr>
                        <a:t>To be mounted to the wall using a suspension rail cut to size (Please see Section 4).</a:t>
                      </a:r>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100" dirty="0" smtClean="0">
                          <a:effectLst/>
                          <a:latin typeface="Eurostile"/>
                          <a:ea typeface="ＭＳ 明朝"/>
                          <a:cs typeface="Eurostile"/>
                        </a:rPr>
                        <a:t>11</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100" dirty="0" smtClean="0">
                          <a:effectLst/>
                          <a:latin typeface="Eurostile"/>
                          <a:ea typeface="ＭＳ 明朝"/>
                          <a:cs typeface="Eurostile"/>
                        </a:rPr>
                        <a:t>Wall Shelf</a:t>
                      </a:r>
                      <a:endParaRPr lang="en-US" sz="11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6</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IKEA</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b="0" kern="1200" dirty="0" smtClean="0">
                          <a:solidFill>
                            <a:schemeClr val="tx1"/>
                          </a:solidFill>
                          <a:latin typeface="Eurostile"/>
                          <a:ea typeface="+mn-ea"/>
                          <a:cs typeface="Eurostile"/>
                        </a:rPr>
                        <a:t>LIMHAMN</a:t>
                      </a:r>
                      <a:endParaRPr lang="en-US" sz="11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401.777.18</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Stainless steel</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Width: 600</a:t>
                      </a:r>
                    </a:p>
                    <a:p>
                      <a:r>
                        <a:rPr lang="en-US" sz="1100" kern="1200" dirty="0" smtClean="0">
                          <a:solidFill>
                            <a:schemeClr val="tx1"/>
                          </a:solidFill>
                          <a:latin typeface="Eurostile"/>
                          <a:ea typeface="+mn-ea"/>
                          <a:cs typeface="Eurostile"/>
                        </a:rPr>
                        <a:t>Depth: 200 </a:t>
                      </a:r>
                    </a:p>
                    <a:p>
                      <a:r>
                        <a:rPr lang="en-US" sz="1100" kern="1200" dirty="0" smtClean="0">
                          <a:solidFill>
                            <a:schemeClr val="tx1"/>
                          </a:solidFill>
                          <a:latin typeface="Eurostile"/>
                          <a:ea typeface="+mn-ea"/>
                          <a:cs typeface="Eurostile"/>
                        </a:rPr>
                        <a:t>Height: 70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(D11) Kitchen Elevation K1, (D12) Kitchen Elevation K2, </a:t>
                      </a:r>
                      <a:r>
                        <a:rPr lang="en-US" sz="1100" baseline="0" dirty="0" smtClean="0">
                          <a:latin typeface="Eurostile"/>
                          <a:cs typeface="Eurostile"/>
                        </a:rPr>
                        <a:t>(D1) Furnishing Layout – Ground Floor(Kitchen)</a:t>
                      </a:r>
                      <a:endParaRPr lang="en-US" sz="1100" baseline="0" dirty="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Product</a:t>
                      </a:r>
                      <a:r>
                        <a:rPr lang="en-US" sz="11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5"/>
                        </a:rPr>
                        <a:t>http://www.ikea.com/ca/en/catalog/products/00177715/#/40177718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56637" y="1484873"/>
            <a:ext cx="5129763" cy="369332"/>
          </a:xfrm>
          <a:prstGeom prst="rect">
            <a:avLst/>
          </a:prstGeom>
          <a:noFill/>
        </p:spPr>
        <p:txBody>
          <a:bodyPr wrap="square" rtlCol="0">
            <a:spAutoFit/>
          </a:bodyPr>
          <a:lstStyle/>
          <a:p>
            <a:pPr marL="342900" indent="-342900">
              <a:buFont typeface="Wingdings" charset="2"/>
              <a:buAutoNum type="arabicPlain" startAt="3"/>
              <a:defRPr/>
            </a:pPr>
            <a:r>
              <a:rPr lang="en-US" sz="1800" b="1" dirty="0" smtClean="0">
                <a:latin typeface="Eurostile"/>
                <a:ea typeface="ＭＳ 明朝"/>
                <a:cs typeface="Eurostile"/>
              </a:rPr>
              <a:t>WALL CABINETS and SHELVES</a:t>
            </a:r>
            <a:endParaRPr lang="en-US" sz="1800" b="1" dirty="0">
              <a:latin typeface="Eurostile"/>
              <a:ea typeface="ＭＳ 明朝"/>
              <a:cs typeface="Eurostile"/>
            </a:endParaRPr>
          </a:p>
        </p:txBody>
      </p:sp>
    </p:spTree>
    <p:extLst>
      <p:ext uri="{BB962C8B-B14F-4D97-AF65-F5344CB8AC3E}">
        <p14:creationId xmlns:p14="http://schemas.microsoft.com/office/powerpoint/2010/main" val="39625032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5</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99167" y="1524001"/>
            <a:ext cx="5375102" cy="369332"/>
          </a:xfrm>
          <a:prstGeom prst="rect">
            <a:avLst/>
          </a:prstGeom>
          <a:noFill/>
        </p:spPr>
        <p:txBody>
          <a:bodyPr wrap="square" rtlCol="0">
            <a:spAutoFit/>
          </a:bodyPr>
          <a:lstStyle/>
          <a:p>
            <a:pPr marL="342900" indent="-342900">
              <a:buFont typeface="Wingdings" charset="2"/>
              <a:buAutoNum type="arabicPlain" startAt="4"/>
              <a:defRPr/>
            </a:pPr>
            <a:r>
              <a:rPr lang="en-US" sz="1800" b="1" dirty="0" smtClean="0">
                <a:latin typeface="Eurostile"/>
                <a:ea typeface="ＭＳ 明朝"/>
                <a:cs typeface="Eurostile"/>
              </a:rPr>
              <a:t>ACCESSORIES for BASE and WALL CABINETS</a:t>
            </a:r>
            <a:endParaRPr lang="en-US" sz="1800" b="1" dirty="0">
              <a:latin typeface="Eurostile"/>
              <a:ea typeface="ＭＳ 明朝"/>
              <a:cs typeface="Eurostile"/>
            </a:endParaRPr>
          </a:p>
        </p:txBody>
      </p:sp>
      <p:graphicFrame>
        <p:nvGraphicFramePr>
          <p:cNvPr id="3" name="Table 2"/>
          <p:cNvGraphicFramePr>
            <a:graphicFrameLocks noGrp="1"/>
          </p:cNvGraphicFramePr>
          <p:nvPr>
            <p:extLst>
              <p:ext uri="{D42A27DB-BD31-4B8C-83A1-F6EECF244321}">
                <p14:modId xmlns:p14="http://schemas.microsoft.com/office/powerpoint/2010/main" val="721926925"/>
              </p:ext>
            </p:extLst>
          </p:nvPr>
        </p:nvGraphicFramePr>
        <p:xfrm>
          <a:off x="468134" y="1990620"/>
          <a:ext cx="11359799" cy="6312640"/>
        </p:xfrm>
        <a:graphic>
          <a:graphicData uri="http://schemas.openxmlformats.org/drawingml/2006/table">
            <a:tbl>
              <a:tblPr firstRow="1" bandRow="1">
                <a:tableStyleId>{2D5ABB26-0587-4C30-8999-92F81FD0307C}</a:tableStyleId>
              </a:tblPr>
              <a:tblGrid>
                <a:gridCol w="861133"/>
                <a:gridCol w="1879600"/>
                <a:gridCol w="838200"/>
                <a:gridCol w="685800"/>
                <a:gridCol w="1227666"/>
                <a:gridCol w="795867"/>
                <a:gridCol w="1134533"/>
                <a:gridCol w="3937000"/>
              </a:tblGrid>
              <a:tr h="256910">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PRODUCT DETAILS</a:t>
                      </a:r>
                      <a:endParaRPr lang="en-US" sz="1100" b="1" u="sng" baseline="0" dirty="0" smtClean="0">
                        <a:effectLst/>
                        <a:latin typeface="Eurostile"/>
                        <a:ea typeface="ＭＳ 明朝"/>
                        <a:cs typeface="Eurostile"/>
                      </a:endParaRPr>
                    </a:p>
                    <a:p>
                      <a:pPr algn="l">
                        <a:spcAft>
                          <a:spcPts val="0"/>
                        </a:spcAft>
                      </a:pP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050" b="1" baseline="0" dirty="0" smtClean="0">
                          <a:effectLst/>
                          <a:latin typeface="Eurostile"/>
                          <a:ea typeface="ＭＳ 明朝"/>
                          <a:cs typeface="Eurostile"/>
                        </a:rPr>
                        <a:t>TYPE</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QUANTITY</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BRAND /</a:t>
                      </a:r>
                    </a:p>
                    <a:p>
                      <a:pPr algn="l">
                        <a:spcAft>
                          <a:spcPts val="0"/>
                        </a:spcAft>
                      </a:pPr>
                      <a:r>
                        <a:rPr lang="en-US" sz="1050" b="1" dirty="0" smtClean="0">
                          <a:effectLst/>
                          <a:latin typeface="Eurostile"/>
                          <a:ea typeface="ＭＳ 明朝"/>
                          <a:cs typeface="Eurostile"/>
                        </a:rPr>
                        <a:t>SUPPLIER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a:effectLst/>
                          <a:latin typeface="Eurostile"/>
                          <a:ea typeface="ＭＳ 明朝"/>
                          <a:cs typeface="Eurostile"/>
                        </a:rPr>
                        <a:t>NAME</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CODE / REF</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COLOUR /FINISH</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DIMS INFO</a:t>
                      </a:r>
                      <a:r>
                        <a:rPr lang="en-US" sz="1050" b="1" baseline="0" dirty="0" smtClean="0">
                          <a:effectLst/>
                          <a:latin typeface="Eurostile"/>
                          <a:ea typeface="ＭＳ 明朝"/>
                          <a:cs typeface="Eurostile"/>
                        </a:rPr>
                        <a:t> </a:t>
                      </a:r>
                      <a:r>
                        <a:rPr lang="en-US" sz="1050" b="1" dirty="0" smtClean="0">
                          <a:effectLst/>
                          <a:latin typeface="Eurostile"/>
                          <a:ea typeface="ＭＳ 明朝"/>
                          <a:cs typeface="Eurostile"/>
                        </a:rPr>
                        <a:t>(mm)</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INSTALLATION</a:t>
                      </a:r>
                      <a:r>
                        <a:rPr lang="en-US" sz="1050" b="1" baseline="0" dirty="0" smtClean="0">
                          <a:effectLst/>
                          <a:latin typeface="Eurostile"/>
                          <a:ea typeface="ＭＳ 明朝"/>
                          <a:cs typeface="Eurostile"/>
                        </a:rPr>
                        <a:t> NOTES and WWW LINKS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441529">
                <a:tc>
                  <a:txBody>
                    <a:bodyPr/>
                    <a:lstStyle/>
                    <a:p>
                      <a:pPr algn="l">
                        <a:spcAft>
                          <a:spcPts val="0"/>
                        </a:spcAft>
                      </a:pPr>
                      <a:r>
                        <a:rPr lang="en-US" sz="1000" dirty="0" smtClean="0">
                          <a:effectLst/>
                          <a:latin typeface="Eurostile"/>
                          <a:ea typeface="ＭＳ 明朝"/>
                          <a:cs typeface="Eurostile"/>
                        </a:rPr>
                        <a:t>Legs, 4</a:t>
                      </a:r>
                      <a:r>
                        <a:rPr lang="en-US" sz="1000" baseline="0" dirty="0" smtClean="0">
                          <a:effectLst/>
                          <a:latin typeface="Eurostile"/>
                          <a:ea typeface="ＭＳ 明朝"/>
                          <a:cs typeface="Eurostile"/>
                        </a:rPr>
                        <a:t> pack</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 pack</a:t>
                      </a:r>
                      <a:r>
                        <a:rPr lang="en-US" sz="1000" baseline="0" dirty="0" smtClean="0">
                          <a:latin typeface="Eurostile"/>
                          <a:cs typeface="Eurostile"/>
                        </a:rPr>
                        <a:t> per base cabinet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AKURUM</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Article Number : </a:t>
                      </a:r>
                    </a:p>
                    <a:p>
                      <a:r>
                        <a:rPr lang="en-US" sz="1000" kern="1200" dirty="0" smtClean="0">
                          <a:solidFill>
                            <a:schemeClr val="tx1"/>
                          </a:solidFill>
                          <a:latin typeface="Eurostile"/>
                          <a:ea typeface="+mn-ea"/>
                          <a:cs typeface="Eurostile"/>
                        </a:rPr>
                        <a:t>300.763.19</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Black</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Diameter: 50</a:t>
                      </a:r>
                    </a:p>
                    <a:p>
                      <a:r>
                        <a:rPr lang="en-US" sz="1000" kern="1200" dirty="0" smtClean="0">
                          <a:solidFill>
                            <a:schemeClr val="tx1"/>
                          </a:solidFill>
                          <a:latin typeface="Eurostile"/>
                          <a:ea typeface="+mn-ea"/>
                          <a:cs typeface="Eurostile"/>
                        </a:rPr>
                        <a:t>Min. height: 100</a:t>
                      </a:r>
                    </a:p>
                    <a:p>
                      <a:r>
                        <a:rPr lang="en-US" sz="1000" kern="1200" dirty="0" smtClean="0">
                          <a:solidFill>
                            <a:schemeClr val="tx1"/>
                          </a:solidFill>
                          <a:latin typeface="Eurostile"/>
                          <a:ea typeface="+mn-ea"/>
                          <a:cs typeface="Eurostile"/>
                        </a:rPr>
                        <a:t>Max. height: 137</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endParaRPr lang="en-US" sz="1000" dirty="0" smtClean="0">
                        <a:latin typeface="Eurostile"/>
                        <a:cs typeface="Eurostile"/>
                      </a:endParaRPr>
                    </a:p>
                    <a:p>
                      <a:r>
                        <a:rPr lang="en-US" sz="1000" dirty="0" smtClean="0">
                          <a:latin typeface="Eurostile"/>
                          <a:cs typeface="Eurostile"/>
                          <a:hlinkClick r:id="rId3"/>
                        </a:rPr>
                        <a:t>http://www.ikea.com/ca/en/catalog/products/30076319/</a:t>
                      </a:r>
                      <a:r>
                        <a:rPr lang="en-US" sz="10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Please assemble</a:t>
                      </a:r>
                      <a:r>
                        <a:rPr lang="en-US" sz="1000" baseline="0" dirty="0" smtClean="0">
                          <a:latin typeface="Eurostile"/>
                          <a:cs typeface="Eurostile"/>
                        </a:rPr>
                        <a:t> and install according to the product manual that accompanies the product.</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Each base cabinet needs 4 legs.</a:t>
                      </a: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000" dirty="0" smtClean="0">
                          <a:effectLst/>
                          <a:latin typeface="Eurostile"/>
                          <a:ea typeface="ＭＳ 明朝"/>
                          <a:cs typeface="Eurostile"/>
                        </a:rPr>
                        <a:t>Plinth</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4</a:t>
                      </a:r>
                      <a:r>
                        <a:rPr lang="en-US" sz="1000" baseline="0" dirty="0" smtClean="0">
                          <a:latin typeface="Eurostile"/>
                          <a:cs typeface="Eurostile"/>
                        </a:rPr>
                        <a:t> in total</a:t>
                      </a:r>
                    </a:p>
                    <a:p>
                      <a:r>
                        <a:rPr lang="en-US" sz="1000" baseline="0" dirty="0" smtClean="0">
                          <a:latin typeface="Eurostile"/>
                          <a:cs typeface="Eurostile"/>
                        </a:rPr>
                        <a:t>(</a:t>
                      </a:r>
                      <a:r>
                        <a:rPr lang="en-US" sz="1000" dirty="0" smtClean="0">
                          <a:latin typeface="Eurostile"/>
                          <a:cs typeface="Eurostile"/>
                        </a:rPr>
                        <a:t>Estimated total plinth</a:t>
                      </a:r>
                      <a:r>
                        <a:rPr lang="en-US" sz="1000" baseline="0" dirty="0" smtClean="0">
                          <a:latin typeface="Eurostile"/>
                          <a:cs typeface="Eurostile"/>
                        </a:rPr>
                        <a:t> length </a:t>
                      </a:r>
                      <a:r>
                        <a:rPr lang="en-US" sz="1000" dirty="0" smtClean="0">
                          <a:latin typeface="Eurostile"/>
                          <a:cs typeface="Eurostile"/>
                        </a:rPr>
                        <a:t>for all base cabinets,</a:t>
                      </a:r>
                      <a:r>
                        <a:rPr lang="en-US" sz="1000" baseline="0" dirty="0" smtClean="0">
                          <a:latin typeface="Eurostile"/>
                          <a:cs typeface="Eurostile"/>
                        </a:rPr>
                        <a:t> incl. around the peninsula with some added spare length is 8000 mm)</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kern="1200" dirty="0" smtClean="0">
                          <a:solidFill>
                            <a:schemeClr val="tx1"/>
                          </a:solidFill>
                          <a:latin typeface="Eurostile"/>
                          <a:ea typeface="+mn-ea"/>
                          <a:cs typeface="Eurostile"/>
                        </a:rPr>
                        <a:t>PERFEKT GNOSJÖ</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Article Number : </a:t>
                      </a:r>
                    </a:p>
                    <a:p>
                      <a:r>
                        <a:rPr lang="en-US" sz="1000" kern="1200" dirty="0" smtClean="0">
                          <a:solidFill>
                            <a:schemeClr val="tx1"/>
                          </a:solidFill>
                          <a:latin typeface="Eurostile"/>
                          <a:ea typeface="+mn-ea"/>
                          <a:cs typeface="Eurostile"/>
                        </a:rPr>
                        <a:t>902.204.65</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Black, wood effect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Unit dims:</a:t>
                      </a:r>
                    </a:p>
                    <a:p>
                      <a:r>
                        <a:rPr lang="en-US" sz="1000" kern="1200" dirty="0" smtClean="0">
                          <a:solidFill>
                            <a:schemeClr val="tx1"/>
                          </a:solidFill>
                          <a:latin typeface="Eurostile"/>
                          <a:ea typeface="+mn-ea"/>
                          <a:cs typeface="Eurostile"/>
                        </a:rPr>
                        <a:t>Length: 2235</a:t>
                      </a:r>
                    </a:p>
                    <a:p>
                      <a:r>
                        <a:rPr lang="en-US" sz="1000" kern="1200" dirty="0" smtClean="0">
                          <a:solidFill>
                            <a:schemeClr val="tx1"/>
                          </a:solidFill>
                          <a:latin typeface="Eurostile"/>
                          <a:ea typeface="+mn-ea"/>
                          <a:cs typeface="Eurostile"/>
                        </a:rPr>
                        <a:t>Height: 110</a:t>
                      </a:r>
                    </a:p>
                    <a:p>
                      <a:r>
                        <a:rPr lang="en-US" sz="1000" kern="1200" dirty="0" smtClean="0">
                          <a:solidFill>
                            <a:schemeClr val="tx1"/>
                          </a:solidFill>
                          <a:latin typeface="Eurostile"/>
                          <a:ea typeface="+mn-ea"/>
                          <a:cs typeface="Eurostile"/>
                        </a:rPr>
                        <a:t>Thickness: 20</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endParaRPr lang="en-US" sz="1000" dirty="0" smtClean="0">
                        <a:latin typeface="Eurostile"/>
                        <a:cs typeface="Eurostile"/>
                        <a:hlinkClick r:id="rId4"/>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4"/>
                        </a:rPr>
                        <a:t>http://www.ikea.com/ca/en/catalog/products/90220465/</a:t>
                      </a:r>
                      <a:r>
                        <a:rPr lang="en-US" sz="10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Please</a:t>
                      </a:r>
                      <a:r>
                        <a:rPr lang="en-US" sz="1000" baseline="0" dirty="0" smtClean="0">
                          <a:latin typeface="Eurostile"/>
                          <a:cs typeface="Eurostile"/>
                        </a:rPr>
                        <a:t> install according to the product manual that accompanies the product.</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To be cut to exact size for each wall. For guidelines, please refer to the dimensions shown on Elevations K1 and K2, but please take exact measurements on the spot after all of the base cabinets have been installed, before cutting. </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For the peninsula part that consists of a portion of the corner carousel cabinet connected to the oven base cabinet, please take exact measurements of all 3 sides on the spot for precise fitting of the plinths.</a:t>
                      </a: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000" dirty="0" smtClean="0">
                          <a:effectLst/>
                          <a:latin typeface="Eurostile"/>
                          <a:ea typeface="ＭＳ 明朝"/>
                          <a:cs typeface="Eurostile"/>
                        </a:rPr>
                        <a:t>Handle - Small</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6 (for base</a:t>
                      </a:r>
                      <a:r>
                        <a:rPr lang="en-US" sz="1000" baseline="0" dirty="0" smtClean="0">
                          <a:latin typeface="Eurostile"/>
                          <a:cs typeface="Eurostile"/>
                        </a:rPr>
                        <a:t> cabinets</a:t>
                      </a:r>
                      <a:r>
                        <a:rPr lang="en-US" sz="1000" dirty="0" smtClean="0">
                          <a:latin typeface="Eurostile"/>
                          <a:cs typeface="Eurostile"/>
                        </a:rPr>
                        <a:t>)</a:t>
                      </a:r>
                    </a:p>
                    <a:p>
                      <a:r>
                        <a:rPr lang="en-US" sz="1000" dirty="0" smtClean="0">
                          <a:latin typeface="Eurostile"/>
                          <a:cs typeface="Eurostile"/>
                        </a:rPr>
                        <a:t>See</a:t>
                      </a:r>
                      <a:r>
                        <a:rPr lang="en-US" sz="1000" baseline="0" dirty="0" smtClean="0">
                          <a:latin typeface="Eurostile"/>
                          <a:cs typeface="Eurostile"/>
                        </a:rPr>
                        <a:t> Sections 2 for quantities per cabinet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dirty="0" smtClean="0">
                          <a:latin typeface="Eurostile"/>
                          <a:cs typeface="Eurostile"/>
                        </a:rPr>
                        <a:t>KANSLI</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Article Number : </a:t>
                      </a:r>
                    </a:p>
                    <a:p>
                      <a:r>
                        <a:rPr lang="en-US" sz="1000" kern="1200" dirty="0" smtClean="0">
                          <a:solidFill>
                            <a:schemeClr val="tx1"/>
                          </a:solidFill>
                          <a:latin typeface="Eurostile"/>
                          <a:ea typeface="+mn-ea"/>
                          <a:cs typeface="Eurostile"/>
                        </a:rPr>
                        <a:t>002.222.23</a:t>
                      </a:r>
                    </a:p>
                    <a:p>
                      <a:endParaRPr lang="en-US" sz="1000" kern="1200" dirty="0" smtClean="0">
                        <a:solidFill>
                          <a:schemeClr val="tx1"/>
                        </a:solidFill>
                        <a:latin typeface="+mn-lt"/>
                        <a:ea typeface="+mn-ea"/>
                        <a:cs typeface="+mn-cs"/>
                      </a:endParaRPr>
                    </a:p>
                    <a:p>
                      <a:endParaRPr lang="en-US" sz="1000" kern="1200" dirty="0" smtClean="0">
                        <a:solidFill>
                          <a:schemeClr val="tx1"/>
                        </a:solidFill>
                        <a:latin typeface="+mn-lt"/>
                        <a:ea typeface="+mn-ea"/>
                        <a:cs typeface="+mn-cs"/>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Chrome</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Length: 210</a:t>
                      </a:r>
                    </a:p>
                    <a:p>
                      <a:r>
                        <a:rPr lang="en-US" sz="1000" kern="1200" dirty="0" smtClean="0">
                          <a:solidFill>
                            <a:schemeClr val="tx1"/>
                          </a:solidFill>
                          <a:latin typeface="Eurostile"/>
                          <a:ea typeface="+mn-ea"/>
                          <a:cs typeface="Eurostile"/>
                        </a:rPr>
                        <a:t>Width: 10</a:t>
                      </a:r>
                    </a:p>
                    <a:p>
                      <a:r>
                        <a:rPr lang="en-US" sz="1000" kern="1200" dirty="0" smtClean="0">
                          <a:solidFill>
                            <a:schemeClr val="tx1"/>
                          </a:solidFill>
                          <a:latin typeface="Eurostile"/>
                          <a:ea typeface="+mn-ea"/>
                          <a:cs typeface="Eurostile"/>
                        </a:rPr>
                        <a:t>Depth: 28</a:t>
                      </a:r>
                    </a:p>
                    <a:p>
                      <a:r>
                        <a:rPr lang="en-US" sz="1000" kern="1200" dirty="0" smtClean="0">
                          <a:solidFill>
                            <a:schemeClr val="tx1"/>
                          </a:solidFill>
                          <a:latin typeface="Eurostile"/>
                          <a:ea typeface="+mn-ea"/>
                          <a:cs typeface="Eurostile"/>
                        </a:rPr>
                        <a:t>Drilled hole diameter: 5</a:t>
                      </a:r>
                    </a:p>
                    <a:p>
                      <a:r>
                        <a:rPr lang="en-US" sz="1000" kern="1200" dirty="0" smtClean="0">
                          <a:solidFill>
                            <a:schemeClr val="tx1"/>
                          </a:solidFill>
                          <a:latin typeface="Eurostile"/>
                          <a:ea typeface="+mn-ea"/>
                          <a:cs typeface="Eurostile"/>
                        </a:rPr>
                        <a:t>Hole spacing: 160</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endParaRPr lang="en-US" sz="1000" dirty="0" smtClean="0">
                        <a:latin typeface="Eurostile"/>
                        <a:cs typeface="Eurostile"/>
                        <a:hlinkClick r:id="rId4"/>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5"/>
                        </a:rPr>
                        <a:t>http://www.ikea.com/ca/en/catalog/products/00222223/</a:t>
                      </a:r>
                      <a:endParaRPr lang="en-US" sz="10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994311">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effectLst/>
                          <a:latin typeface="Eurostile"/>
                          <a:ea typeface="ＭＳ 明朝"/>
                          <a:cs typeface="Eurostile"/>
                        </a:rPr>
                        <a:t>Handle – Large</a:t>
                      </a:r>
                    </a:p>
                    <a:p>
                      <a:pPr algn="l">
                        <a:spcAft>
                          <a:spcPts val="0"/>
                        </a:spcAft>
                      </a:pP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11 (4 for base cabinets, 6</a:t>
                      </a:r>
                      <a:r>
                        <a:rPr lang="en-US" sz="1000" baseline="0" dirty="0" smtClean="0">
                          <a:latin typeface="Eurostile"/>
                          <a:cs typeface="Eurostile"/>
                        </a:rPr>
                        <a:t> for wall cabinets, 1 for door of integrated dishwasher)</a:t>
                      </a:r>
                      <a:endParaRPr lang="en-US" sz="1000" dirty="0" smtClean="0">
                        <a:latin typeface="Eurostile"/>
                        <a:cs typeface="Eurostile"/>
                      </a:endParaRPr>
                    </a:p>
                    <a:p>
                      <a:r>
                        <a:rPr lang="en-US" sz="1000" dirty="0" smtClean="0">
                          <a:latin typeface="Eurostile"/>
                          <a:cs typeface="Eurostile"/>
                        </a:rPr>
                        <a:t>See</a:t>
                      </a:r>
                      <a:r>
                        <a:rPr lang="en-US" sz="1000" baseline="0" dirty="0" smtClean="0">
                          <a:latin typeface="Eurostile"/>
                          <a:cs typeface="Eurostile"/>
                        </a:rPr>
                        <a:t> Sections 2, 3 and 6 for quantities per cabinet/door</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dirty="0" smtClean="0">
                          <a:latin typeface="Eurostile"/>
                          <a:cs typeface="Eurostile"/>
                        </a:rPr>
                        <a:t>KANSLI</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Article Number : </a:t>
                      </a:r>
                    </a:p>
                    <a:p>
                      <a:r>
                        <a:rPr lang="en-US" sz="1000" kern="1200" dirty="0" smtClean="0">
                          <a:solidFill>
                            <a:schemeClr val="tx1"/>
                          </a:solidFill>
                          <a:latin typeface="Eurostile"/>
                          <a:ea typeface="+mn-ea"/>
                          <a:cs typeface="Eurostile"/>
                        </a:rPr>
                        <a:t>202.222.22</a:t>
                      </a:r>
                      <a:endParaRPr lang="en-US" sz="1000" kern="1200" dirty="0" smtClean="0">
                        <a:solidFill>
                          <a:schemeClr val="tx1"/>
                        </a:solidFill>
                        <a:latin typeface="+mn-lt"/>
                        <a:ea typeface="+mn-ea"/>
                        <a:cs typeface="+mn-cs"/>
                      </a:endParaRP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Chrome</a:t>
                      </a:r>
                    </a:p>
                    <a:p>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Length: 383</a:t>
                      </a:r>
                    </a:p>
                    <a:p>
                      <a:r>
                        <a:rPr lang="en-US" sz="1000" kern="1200" dirty="0" smtClean="0">
                          <a:solidFill>
                            <a:schemeClr val="tx1"/>
                          </a:solidFill>
                          <a:latin typeface="Eurostile"/>
                          <a:ea typeface="+mn-ea"/>
                          <a:cs typeface="Eurostile"/>
                        </a:rPr>
                        <a:t>Width: 10</a:t>
                      </a:r>
                    </a:p>
                    <a:p>
                      <a:r>
                        <a:rPr lang="en-US" sz="1000" kern="1200" dirty="0" smtClean="0">
                          <a:solidFill>
                            <a:schemeClr val="tx1"/>
                          </a:solidFill>
                          <a:latin typeface="Eurostile"/>
                          <a:ea typeface="+mn-ea"/>
                          <a:cs typeface="Eurostile"/>
                        </a:rPr>
                        <a:t>Depth: 28</a:t>
                      </a:r>
                    </a:p>
                    <a:p>
                      <a:r>
                        <a:rPr lang="en-US" sz="1000" kern="1200" dirty="0" smtClean="0">
                          <a:solidFill>
                            <a:schemeClr val="tx1"/>
                          </a:solidFill>
                          <a:latin typeface="Eurostile"/>
                          <a:ea typeface="+mn-ea"/>
                          <a:cs typeface="Eurostile"/>
                        </a:rPr>
                        <a:t>Drilled hole diameter: 5</a:t>
                      </a:r>
                    </a:p>
                    <a:p>
                      <a:r>
                        <a:rPr lang="en-US" sz="1000" kern="1200" dirty="0" smtClean="0">
                          <a:solidFill>
                            <a:schemeClr val="tx1"/>
                          </a:solidFill>
                          <a:latin typeface="Eurostile"/>
                          <a:ea typeface="+mn-ea"/>
                          <a:cs typeface="Eurostile"/>
                        </a:rPr>
                        <a:t>Hole spacing: 320</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endParaRPr lang="en-US" sz="1000" dirty="0" smtClean="0">
                        <a:latin typeface="Eurostile"/>
                        <a:cs typeface="Eurostile"/>
                        <a:hlinkClick r:id="rId4"/>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6"/>
                        </a:rPr>
                        <a:t>http://www.ikea.com/ca/en/catalog/products/00222223/#/20222222</a:t>
                      </a:r>
                      <a:r>
                        <a:rPr lang="en-US" sz="100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264">
                <a:tc>
                  <a:txBody>
                    <a:bodyPr/>
                    <a:lstStyle/>
                    <a:p>
                      <a:pPr algn="l">
                        <a:spcAft>
                          <a:spcPts val="0"/>
                        </a:spcAft>
                      </a:pPr>
                      <a:r>
                        <a:rPr lang="en-US" sz="1000" dirty="0" smtClean="0">
                          <a:effectLst/>
                          <a:latin typeface="Eurostile"/>
                          <a:ea typeface="ＭＳ 明朝"/>
                          <a:cs typeface="Eurostile"/>
                        </a:rPr>
                        <a:t>Suspension</a:t>
                      </a:r>
                      <a:r>
                        <a:rPr lang="en-US" sz="1000" baseline="0" dirty="0" smtClean="0">
                          <a:effectLst/>
                          <a:latin typeface="Eurostile"/>
                          <a:ea typeface="ＭＳ 明朝"/>
                          <a:cs typeface="Eurostile"/>
                        </a:rPr>
                        <a:t> Rail</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3 </a:t>
                      </a:r>
                    </a:p>
                    <a:p>
                      <a:r>
                        <a:rPr lang="en-US" sz="1000" dirty="0" smtClean="0">
                          <a:latin typeface="Eurostile"/>
                          <a:cs typeface="Eurostile"/>
                        </a:rPr>
                        <a:t>(Total</a:t>
                      </a:r>
                      <a:r>
                        <a:rPr lang="en-US" sz="1000" baseline="0" dirty="0" smtClean="0">
                          <a:latin typeface="Eurostile"/>
                          <a:cs typeface="Eurostile"/>
                        </a:rPr>
                        <a:t> length to accommodate all wall cabinets is estimated at 5717 mm)</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dirty="0" smtClean="0">
                          <a:latin typeface="Eurostile"/>
                          <a:cs typeface="Eurostile"/>
                        </a:rPr>
                        <a:t>AKURUM</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846.754.00</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Grey, galvanized</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Unit size:</a:t>
                      </a:r>
                    </a:p>
                    <a:p>
                      <a:r>
                        <a:rPr lang="en-US" sz="1000" kern="1200" dirty="0" smtClean="0">
                          <a:solidFill>
                            <a:schemeClr val="tx1"/>
                          </a:solidFill>
                          <a:latin typeface="Eurostile"/>
                          <a:ea typeface="+mn-ea"/>
                          <a:cs typeface="Eurostile"/>
                        </a:rPr>
                        <a:t>Length: 2030</a:t>
                      </a:r>
                    </a:p>
                    <a:p>
                      <a:r>
                        <a:rPr lang="en-US" sz="1000" kern="1200" dirty="0" smtClean="0">
                          <a:solidFill>
                            <a:schemeClr val="tx1"/>
                          </a:solidFill>
                          <a:latin typeface="Eurostile"/>
                          <a:ea typeface="+mn-ea"/>
                          <a:cs typeface="Eurostile"/>
                        </a:rPr>
                        <a:t>Depth: 10</a:t>
                      </a:r>
                    </a:p>
                    <a:p>
                      <a:r>
                        <a:rPr lang="en-US" sz="1000" kern="1200" dirty="0" smtClean="0">
                          <a:solidFill>
                            <a:schemeClr val="tx1"/>
                          </a:solidFill>
                          <a:latin typeface="Eurostile"/>
                          <a:ea typeface="+mn-ea"/>
                          <a:cs typeface="Eurostile"/>
                        </a:rPr>
                        <a:t>Height: 50</a:t>
                      </a:r>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endParaRPr lang="en-US" sz="1000" dirty="0" smtClean="0">
                        <a:latin typeface="Eurostile"/>
                        <a:cs typeface="Eurostile"/>
                        <a:hlinkClick r:id="rId4"/>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7"/>
                        </a:rPr>
                        <a:t>http://www.ikea.com/ca/en/catalog/products/84675400/</a:t>
                      </a:r>
                      <a:r>
                        <a:rPr lang="en-US" sz="10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To</a:t>
                      </a:r>
                      <a:r>
                        <a:rPr lang="en-US" sz="1000" baseline="0" dirty="0" smtClean="0">
                          <a:latin typeface="Eurostile"/>
                          <a:cs typeface="Eurostile"/>
                        </a:rPr>
                        <a:t> be cut to size for each wall cabinet / cabinet combination. For the top 3 wall cabinets shown on (D12) Kitchen Elevation K2, 2 connected pieces of suspension rail can be used to hold the row.</a:t>
                      </a: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613197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6</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45127" y="1524001"/>
            <a:ext cx="6226606" cy="369332"/>
          </a:xfrm>
          <a:prstGeom prst="rect">
            <a:avLst/>
          </a:prstGeom>
          <a:noFill/>
        </p:spPr>
        <p:txBody>
          <a:bodyPr wrap="square" rtlCol="0">
            <a:spAutoFit/>
          </a:bodyPr>
          <a:lstStyle/>
          <a:p>
            <a:pPr marL="342900" indent="-342900">
              <a:buFont typeface="Wingdings" charset="2"/>
              <a:buAutoNum type="arabicPlain" startAt="5"/>
              <a:defRPr/>
            </a:pPr>
            <a:r>
              <a:rPr lang="en-US" sz="1800" b="1" dirty="0" smtClean="0">
                <a:latin typeface="Eurostile"/>
                <a:ea typeface="ＭＳ 明朝"/>
                <a:cs typeface="Eurostile"/>
              </a:rPr>
              <a:t>COVER PANELS for BASE CABINETS</a:t>
            </a:r>
            <a:endParaRPr lang="en-US" sz="1800" b="1" dirty="0">
              <a:latin typeface="Eurostile"/>
              <a:ea typeface="ＭＳ 明朝"/>
              <a:cs typeface="Eurostile"/>
            </a:endParaRPr>
          </a:p>
        </p:txBody>
      </p:sp>
      <p:graphicFrame>
        <p:nvGraphicFramePr>
          <p:cNvPr id="3" name="Table 2"/>
          <p:cNvGraphicFramePr>
            <a:graphicFrameLocks noGrp="1"/>
          </p:cNvGraphicFramePr>
          <p:nvPr>
            <p:extLst>
              <p:ext uri="{D42A27DB-BD31-4B8C-83A1-F6EECF244321}">
                <p14:modId xmlns:p14="http://schemas.microsoft.com/office/powerpoint/2010/main" val="3329100168"/>
              </p:ext>
            </p:extLst>
          </p:nvPr>
        </p:nvGraphicFramePr>
        <p:xfrm>
          <a:off x="535867" y="2159960"/>
          <a:ext cx="11258200" cy="3702889"/>
        </p:xfrm>
        <a:graphic>
          <a:graphicData uri="http://schemas.openxmlformats.org/drawingml/2006/table">
            <a:tbl>
              <a:tblPr firstRow="1" bandRow="1">
                <a:tableStyleId>{2D5ABB26-0587-4C30-8999-92F81FD0307C}</a:tableStyleId>
              </a:tblPr>
              <a:tblGrid>
                <a:gridCol w="861133"/>
                <a:gridCol w="1727200"/>
                <a:gridCol w="762000"/>
                <a:gridCol w="914400"/>
                <a:gridCol w="1227666"/>
                <a:gridCol w="795867"/>
                <a:gridCol w="1134533"/>
                <a:gridCol w="3835401"/>
              </a:tblGrid>
              <a:tr h="256910">
                <a:tc gridSpan="8">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b="1" u="sng" dirty="0" smtClean="0">
                          <a:effectLst/>
                          <a:latin typeface="Eurostile"/>
                          <a:ea typeface="ＭＳ 明朝"/>
                          <a:cs typeface="Eurostile"/>
                        </a:rPr>
                        <a:t>PRODUCT DETAILS</a:t>
                      </a:r>
                      <a:endParaRPr lang="en-US" sz="1100" b="1" u="sng" baseline="0" dirty="0" smtClean="0">
                        <a:effectLst/>
                        <a:latin typeface="Eurostile"/>
                        <a:ea typeface="ＭＳ 明朝"/>
                        <a:cs typeface="Eurostile"/>
                      </a:endParaRPr>
                    </a:p>
                    <a:p>
                      <a:pPr algn="l">
                        <a:spcAft>
                          <a:spcPts val="0"/>
                        </a:spcAft>
                      </a:pPr>
                      <a:endParaRPr lang="en-US" sz="110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1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050" b="1" baseline="0" dirty="0" smtClean="0">
                          <a:effectLst/>
                          <a:latin typeface="Eurostile"/>
                          <a:ea typeface="ＭＳ 明朝"/>
                          <a:cs typeface="Eurostile"/>
                        </a:rPr>
                        <a:t>TYPE</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QUANTITY</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BRAND /</a:t>
                      </a:r>
                    </a:p>
                    <a:p>
                      <a:pPr algn="l">
                        <a:spcAft>
                          <a:spcPts val="0"/>
                        </a:spcAft>
                      </a:pPr>
                      <a:r>
                        <a:rPr lang="en-US" sz="1050" b="1" dirty="0" smtClean="0">
                          <a:effectLst/>
                          <a:latin typeface="Eurostile"/>
                          <a:ea typeface="ＭＳ 明朝"/>
                          <a:cs typeface="Eurostile"/>
                        </a:rPr>
                        <a:t>SUPPLIER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a:effectLst/>
                          <a:latin typeface="Eurostile"/>
                          <a:ea typeface="ＭＳ 明朝"/>
                          <a:cs typeface="Eurostile"/>
                        </a:rPr>
                        <a:t>NAME</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CODE / REF</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COLOUR /FINISH</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DIMS INFO</a:t>
                      </a:r>
                      <a:r>
                        <a:rPr lang="en-US" sz="1050" b="1" baseline="0" dirty="0" smtClean="0">
                          <a:effectLst/>
                          <a:latin typeface="Eurostile"/>
                          <a:ea typeface="ＭＳ 明朝"/>
                          <a:cs typeface="Eurostile"/>
                        </a:rPr>
                        <a:t> </a:t>
                      </a:r>
                      <a:r>
                        <a:rPr lang="en-US" sz="1050" b="1" dirty="0" smtClean="0">
                          <a:effectLst/>
                          <a:latin typeface="Eurostile"/>
                          <a:ea typeface="ＭＳ 明朝"/>
                          <a:cs typeface="Eurostile"/>
                        </a:rPr>
                        <a:t>(mm)</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INSTALLATION</a:t>
                      </a:r>
                      <a:r>
                        <a:rPr lang="en-US" sz="1050" b="1" baseline="0" dirty="0" smtClean="0">
                          <a:effectLst/>
                          <a:latin typeface="Eurostile"/>
                          <a:ea typeface="ＭＳ 明朝"/>
                          <a:cs typeface="Eurostile"/>
                        </a:rPr>
                        <a:t> NOTES and WWW LINKS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217264">
                <a:tc>
                  <a:txBody>
                    <a:bodyPr/>
                    <a:lstStyle/>
                    <a:p>
                      <a:pPr algn="l">
                        <a:spcAft>
                          <a:spcPts val="0"/>
                        </a:spcAft>
                      </a:pPr>
                      <a:r>
                        <a:rPr lang="en-US" sz="1000" dirty="0" smtClean="0">
                          <a:effectLst/>
                          <a:latin typeface="Eurostile"/>
                          <a:ea typeface="ＭＳ 明朝"/>
                          <a:cs typeface="Eurostile"/>
                        </a:rPr>
                        <a:t>Cover Panel – standard size</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 for exposed right side of base oven cabinet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dirty="0" smtClean="0">
                          <a:latin typeface="Eurostile"/>
                          <a:cs typeface="Eurostile"/>
                        </a:rPr>
                        <a:t>PERFECT ABSTRAKT</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Article Number : </a:t>
                      </a:r>
                    </a:p>
                    <a:p>
                      <a:r>
                        <a:rPr lang="en-US" sz="1000" kern="1200" dirty="0" smtClean="0">
                          <a:solidFill>
                            <a:schemeClr val="tx1"/>
                          </a:solidFill>
                          <a:latin typeface="Eurostile"/>
                          <a:ea typeface="+mn-ea"/>
                          <a:cs typeface="Eurostile"/>
                        </a:rPr>
                        <a:t>502.008.79</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High gloss cream</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Unit size:</a:t>
                      </a:r>
                    </a:p>
                    <a:p>
                      <a:r>
                        <a:rPr lang="en-US" sz="1000" kern="1200" dirty="0" smtClean="0">
                          <a:solidFill>
                            <a:schemeClr val="tx1"/>
                          </a:solidFill>
                          <a:latin typeface="Eurostile"/>
                          <a:ea typeface="+mn-ea"/>
                          <a:cs typeface="Eurostile"/>
                        </a:rPr>
                        <a:t>Width: 626</a:t>
                      </a:r>
                    </a:p>
                    <a:p>
                      <a:r>
                        <a:rPr lang="en-US" sz="1000" kern="1200" dirty="0" smtClean="0">
                          <a:solidFill>
                            <a:schemeClr val="tx1"/>
                          </a:solidFill>
                          <a:latin typeface="Eurostile"/>
                          <a:ea typeface="+mn-ea"/>
                          <a:cs typeface="Eurostile"/>
                        </a:rPr>
                        <a:t>Height: 771</a:t>
                      </a:r>
                    </a:p>
                    <a:p>
                      <a:r>
                        <a:rPr lang="en-US" sz="1000" kern="1200" dirty="0" smtClean="0">
                          <a:solidFill>
                            <a:schemeClr val="tx1"/>
                          </a:solidFill>
                          <a:latin typeface="Eurostile"/>
                          <a:ea typeface="+mn-ea"/>
                          <a:cs typeface="Eurostile"/>
                        </a:rPr>
                        <a:t>Thickness: 14</a:t>
                      </a:r>
                    </a:p>
                    <a:p>
                      <a:endParaRPr lang="en-US" sz="10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endParaRPr lang="en-US" sz="1000" dirty="0" smtClean="0">
                        <a:latin typeface="Eurostile"/>
                        <a:cs typeface="Eurostile"/>
                        <a:hlinkClick r:id="rId3"/>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4"/>
                        </a:rPr>
                        <a:t>http://www.ikea.com/ca/en/catalog/products/50200879/</a:t>
                      </a:r>
                      <a:r>
                        <a:rPr lang="en-US" sz="10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Designated to cover the exposed right side of the base oven cabinet.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264">
                <a:tc>
                  <a:txBody>
                    <a:bodyPr/>
                    <a:lstStyle/>
                    <a:p>
                      <a:pPr algn="l">
                        <a:spcAft>
                          <a:spcPts val="0"/>
                        </a:spcAft>
                      </a:pPr>
                      <a:r>
                        <a:rPr lang="en-US" sz="1000" dirty="0" smtClean="0">
                          <a:effectLst/>
                          <a:latin typeface="Eurostile"/>
                          <a:ea typeface="ＭＳ 明朝"/>
                          <a:cs typeface="Eurostile"/>
                        </a:rPr>
                        <a:t>Cover Panel – to be cut to</a:t>
                      </a:r>
                      <a:r>
                        <a:rPr lang="en-US" sz="1000" baseline="0" dirty="0" smtClean="0">
                          <a:effectLst/>
                          <a:latin typeface="Eurostile"/>
                          <a:ea typeface="ＭＳ 明朝"/>
                          <a:cs typeface="Eurostile"/>
                        </a:rPr>
                        <a:t> size</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 for exposed back side of base oven cabinet</a:t>
                      </a:r>
                      <a:r>
                        <a:rPr lang="en-US" sz="1000" baseline="0" dirty="0" smtClean="0">
                          <a:latin typeface="Eurostile"/>
                          <a:cs typeface="Eurostile"/>
                        </a:rPr>
                        <a:t> and exposed back portion of the </a:t>
                      </a:r>
                      <a:r>
                        <a:rPr lang="en-GB" sz="1000" baseline="0" noProof="0" dirty="0" smtClean="0">
                          <a:latin typeface="Eurostile"/>
                          <a:cs typeface="Eurostile"/>
                        </a:rPr>
                        <a:t>neighbouring</a:t>
                      </a:r>
                      <a:r>
                        <a:rPr lang="en-US" sz="1000" baseline="0" dirty="0" smtClean="0">
                          <a:latin typeface="Eurostile"/>
                          <a:cs typeface="Eurostile"/>
                        </a:rPr>
                        <a:t> carousel corner cabinet</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dirty="0" smtClean="0">
                          <a:latin typeface="Eurostile"/>
                          <a:cs typeface="Eurostile"/>
                        </a:rPr>
                        <a:t>PERFECT ABSTRAKT</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Article Number : </a:t>
                      </a:r>
                    </a:p>
                    <a:p>
                      <a:r>
                        <a:rPr lang="en-US" sz="1000" kern="1200" dirty="0" smtClean="0">
                          <a:solidFill>
                            <a:schemeClr val="tx1"/>
                          </a:solidFill>
                          <a:latin typeface="Eurostile"/>
                          <a:ea typeface="+mn-ea"/>
                          <a:cs typeface="Eurostile"/>
                        </a:rPr>
                        <a:t>602.009.25</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High gloss cream</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Unit size:</a:t>
                      </a:r>
                    </a:p>
                    <a:p>
                      <a:r>
                        <a:rPr lang="en-US" sz="1000" kern="1200" dirty="0" smtClean="0">
                          <a:solidFill>
                            <a:schemeClr val="tx1"/>
                          </a:solidFill>
                          <a:latin typeface="Eurostile"/>
                          <a:ea typeface="+mn-ea"/>
                          <a:cs typeface="Eurostile"/>
                        </a:rPr>
                        <a:t>Width: 914</a:t>
                      </a:r>
                    </a:p>
                    <a:p>
                      <a:r>
                        <a:rPr lang="en-US" sz="1000" kern="1200" dirty="0" smtClean="0">
                          <a:solidFill>
                            <a:schemeClr val="tx1"/>
                          </a:solidFill>
                          <a:latin typeface="Eurostile"/>
                          <a:ea typeface="+mn-ea"/>
                          <a:cs typeface="Eurostile"/>
                        </a:rPr>
                        <a:t>Height: 2438</a:t>
                      </a:r>
                    </a:p>
                    <a:p>
                      <a:r>
                        <a:rPr lang="en-US" sz="1000" kern="1200" dirty="0" smtClean="0">
                          <a:solidFill>
                            <a:schemeClr val="tx1"/>
                          </a:solidFill>
                          <a:latin typeface="Eurostile"/>
                          <a:ea typeface="+mn-ea"/>
                          <a:cs typeface="Eurostile"/>
                        </a:rPr>
                        <a:t>Thickness: 16</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3"/>
                        </a:rPr>
                        <a:t>http://www.ikea.com/ca/en/catalog/products/60200925/</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baseline="0" dirty="0" smtClean="0">
                          <a:latin typeface="Eurostile"/>
                          <a:cs typeface="Eurostile"/>
                        </a:rPr>
                        <a:t>To be cut to exact size. Estimated dimensions for this panel are 770H x 1060W. However, please take exact measurements on the spot before cutting and after all base cabinets and countertops have been installed. This cover panel is designated to cover the exposed back side of the oven cabinet together with the exposed portion of the </a:t>
                      </a:r>
                      <a:r>
                        <a:rPr lang="en-GB" sz="1000" baseline="0" noProof="0" dirty="0" smtClean="0">
                          <a:latin typeface="Eurostile"/>
                          <a:cs typeface="Eurostile"/>
                        </a:rPr>
                        <a:t>neighbouring</a:t>
                      </a:r>
                      <a:r>
                        <a:rPr lang="en-US" sz="1000" baseline="0" dirty="0" smtClean="0">
                          <a:latin typeface="Eurostile"/>
                          <a:cs typeface="Eurostile"/>
                        </a:rPr>
                        <a:t> carousel cabinet for a seamless look. </a:t>
                      </a:r>
                      <a:endParaRPr lang="en-US" sz="1000" dirty="0" smtClean="0">
                        <a:latin typeface="Eurostile"/>
                        <a:cs typeface="Eurostile"/>
                        <a:hlinkClick r:id="rId3"/>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264">
                <a:tc>
                  <a:txBody>
                    <a:bodyPr/>
                    <a:lstStyle/>
                    <a:p>
                      <a:pPr algn="l">
                        <a:spcAft>
                          <a:spcPts val="0"/>
                        </a:spcAft>
                      </a:pPr>
                      <a:r>
                        <a:rPr lang="en-US" sz="1000" dirty="0" smtClean="0">
                          <a:effectLst/>
                          <a:latin typeface="Eurostile"/>
                          <a:ea typeface="ＭＳ 明朝"/>
                          <a:cs typeface="Eurostile"/>
                        </a:rPr>
                        <a:t>Cover Panel – to be cut into sizes</a:t>
                      </a:r>
                      <a:r>
                        <a:rPr lang="en-US" sz="1000" baseline="0" dirty="0" smtClean="0">
                          <a:effectLst/>
                          <a:latin typeface="Eurostile"/>
                          <a:ea typeface="ＭＳ 明朝"/>
                          <a:cs typeface="Eurostile"/>
                        </a:rPr>
                        <a:t> </a:t>
                      </a:r>
                      <a:r>
                        <a:rPr lang="en-US" sz="1000" dirty="0" smtClean="0">
                          <a:effectLst/>
                          <a:latin typeface="Eurostile"/>
                          <a:ea typeface="ＭＳ 明朝"/>
                          <a:cs typeface="Eurostile"/>
                        </a:rPr>
                        <a:t>for fillers</a:t>
                      </a:r>
                      <a:endParaRPr lang="en-US" sz="10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1, for filler pieces</a:t>
                      </a:r>
                      <a:r>
                        <a:rPr lang="en-US" sz="1000" baseline="0" dirty="0" smtClean="0">
                          <a:latin typeface="Eurostile"/>
                          <a:cs typeface="Eurostile"/>
                        </a:rPr>
                        <a:t> for gaps between base cabinets</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IKEA</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b="0" dirty="0" smtClean="0">
                          <a:latin typeface="Eurostile"/>
                          <a:cs typeface="Eurostile"/>
                        </a:rPr>
                        <a:t>PERFECT ABSTRAKT</a:t>
                      </a:r>
                      <a:endParaRPr lang="en-US" sz="100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Article Number : </a:t>
                      </a:r>
                    </a:p>
                    <a:p>
                      <a:r>
                        <a:rPr lang="en-US" sz="1000" kern="1200" dirty="0" smtClean="0">
                          <a:solidFill>
                            <a:schemeClr val="tx1"/>
                          </a:solidFill>
                          <a:latin typeface="Eurostile"/>
                          <a:ea typeface="+mn-ea"/>
                          <a:cs typeface="Eurostile"/>
                        </a:rPr>
                        <a:t>502.008.79</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dirty="0" smtClean="0">
                          <a:latin typeface="Eurostile"/>
                          <a:cs typeface="Eurostile"/>
                        </a:rPr>
                        <a:t>High gloss cream</a:t>
                      </a:r>
                      <a:endParaRPr lang="en-US" sz="10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00" kern="1200" dirty="0" smtClean="0">
                          <a:solidFill>
                            <a:schemeClr val="tx1"/>
                          </a:solidFill>
                          <a:latin typeface="Eurostile"/>
                          <a:ea typeface="+mn-ea"/>
                          <a:cs typeface="Eurostile"/>
                        </a:rPr>
                        <a:t>Unit size:</a:t>
                      </a:r>
                    </a:p>
                    <a:p>
                      <a:r>
                        <a:rPr lang="en-US" sz="1000" kern="1200" dirty="0" smtClean="0">
                          <a:solidFill>
                            <a:schemeClr val="tx1"/>
                          </a:solidFill>
                          <a:latin typeface="Eurostile"/>
                          <a:ea typeface="+mn-ea"/>
                          <a:cs typeface="Eurostile"/>
                        </a:rPr>
                        <a:t>Width: 626</a:t>
                      </a:r>
                    </a:p>
                    <a:p>
                      <a:r>
                        <a:rPr lang="en-US" sz="1000" kern="1200" dirty="0" smtClean="0">
                          <a:solidFill>
                            <a:schemeClr val="tx1"/>
                          </a:solidFill>
                          <a:latin typeface="Eurostile"/>
                          <a:ea typeface="+mn-ea"/>
                          <a:cs typeface="Eurostile"/>
                        </a:rPr>
                        <a:t>Height: 771</a:t>
                      </a:r>
                    </a:p>
                    <a:p>
                      <a:r>
                        <a:rPr lang="en-US" sz="1000" kern="1200" dirty="0" smtClean="0">
                          <a:solidFill>
                            <a:schemeClr val="tx1"/>
                          </a:solidFill>
                          <a:latin typeface="Eurostile"/>
                          <a:ea typeface="+mn-ea"/>
                          <a:cs typeface="Eurostile"/>
                        </a:rPr>
                        <a:t>Thickness: 14</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Product</a:t>
                      </a:r>
                      <a:r>
                        <a:rPr lang="en-US" sz="1000" baseline="0" dirty="0" smtClean="0">
                          <a:latin typeface="Eurostile"/>
                          <a:cs typeface="Eurostile"/>
                        </a:rPr>
                        <a:t> info:</a:t>
                      </a:r>
                      <a:endParaRPr lang="en-US" sz="1000" dirty="0" smtClean="0">
                        <a:latin typeface="Eurostile"/>
                        <a:cs typeface="Eurostile"/>
                        <a:hlinkClick r:id="rId3"/>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hlinkClick r:id="rId4"/>
                        </a:rPr>
                        <a:t>http://www.ikea.com/ca/en/catalog/products/50200879/</a:t>
                      </a:r>
                      <a:r>
                        <a:rPr lang="en-US" sz="100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0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00" dirty="0" smtClean="0">
                          <a:latin typeface="Eurostile"/>
                          <a:cs typeface="Eurostile"/>
                        </a:rPr>
                        <a:t>To be cut into precise</a:t>
                      </a:r>
                      <a:r>
                        <a:rPr lang="en-US" sz="1000" baseline="0" dirty="0" smtClean="0">
                          <a:latin typeface="Eurostile"/>
                          <a:cs typeface="Eurostile"/>
                        </a:rPr>
                        <a:t> sizes for any gaps between base cabinets.</a:t>
                      </a:r>
                      <a:endParaRPr lang="en-US" sz="100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8" name="TextBox 7"/>
          <p:cNvSpPr txBox="1"/>
          <p:nvPr/>
        </p:nvSpPr>
        <p:spPr>
          <a:xfrm>
            <a:off x="535867" y="7179468"/>
            <a:ext cx="8787359" cy="261610"/>
          </a:xfrm>
          <a:prstGeom prst="rect">
            <a:avLst/>
          </a:prstGeom>
          <a:noFill/>
        </p:spPr>
        <p:txBody>
          <a:bodyPr wrap="square" rtlCol="0">
            <a:spAutoFit/>
          </a:bodyPr>
          <a:lstStyle/>
          <a:p>
            <a:r>
              <a:rPr lang="en-US" sz="1100" dirty="0" smtClean="0">
                <a:latin typeface="Eurostile"/>
                <a:cs typeface="Eurostile"/>
              </a:rPr>
              <a:t>Note: All </a:t>
            </a:r>
            <a:r>
              <a:rPr lang="en-US" sz="1100" u="sng" dirty="0" smtClean="0">
                <a:latin typeface="Eurostile"/>
                <a:cs typeface="Eurostile"/>
              </a:rPr>
              <a:t>wall cabinets</a:t>
            </a:r>
            <a:r>
              <a:rPr lang="en-US" sz="1100" dirty="0" smtClean="0">
                <a:latin typeface="Eurostile"/>
                <a:cs typeface="Eurostile"/>
              </a:rPr>
              <a:t> are to </a:t>
            </a:r>
            <a:r>
              <a:rPr lang="en-US" sz="1100" dirty="0">
                <a:latin typeface="Eurostile"/>
                <a:cs typeface="Eurostile"/>
              </a:rPr>
              <a:t>be installed </a:t>
            </a:r>
            <a:r>
              <a:rPr lang="en-US" sz="1100" dirty="0" smtClean="0">
                <a:latin typeface="Eurostile"/>
                <a:cs typeface="Eurostile"/>
              </a:rPr>
              <a:t>without any side panels, i.e. the white frame sides are preserved to flow into the white walls.</a:t>
            </a:r>
            <a:endParaRPr lang="en-US" sz="1100" dirty="0">
              <a:latin typeface="Eurostile"/>
              <a:cs typeface="Eurostile"/>
            </a:endParaRPr>
          </a:p>
        </p:txBody>
      </p:sp>
    </p:spTree>
    <p:extLst>
      <p:ext uri="{BB962C8B-B14F-4D97-AF65-F5344CB8AC3E}">
        <p14:creationId xmlns:p14="http://schemas.microsoft.com/office/powerpoint/2010/main" val="40046152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7</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2379881961"/>
              </p:ext>
            </p:extLst>
          </p:nvPr>
        </p:nvGraphicFramePr>
        <p:xfrm>
          <a:off x="458241" y="1979608"/>
          <a:ext cx="11386626" cy="6635233"/>
        </p:xfrm>
        <a:graphic>
          <a:graphicData uri="http://schemas.openxmlformats.org/drawingml/2006/table">
            <a:tbl>
              <a:tblPr firstRow="1" bandRow="1">
                <a:tableStyleId>{2D5ABB26-0587-4C30-8999-92F81FD0307C}</a:tableStyleId>
              </a:tblPr>
              <a:tblGrid>
                <a:gridCol w="545059"/>
                <a:gridCol w="838200"/>
                <a:gridCol w="749300"/>
                <a:gridCol w="736600"/>
                <a:gridCol w="647700"/>
                <a:gridCol w="825500"/>
                <a:gridCol w="787400"/>
                <a:gridCol w="1083733"/>
                <a:gridCol w="1253067"/>
                <a:gridCol w="3920067"/>
              </a:tblGrid>
              <a:tr h="365056">
                <a:tc gridSpan="10">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212278">
                <a:tc rowSpan="2">
                  <a:txBody>
                    <a:bodyPr/>
                    <a:lstStyle/>
                    <a:p>
                      <a:pPr algn="l">
                        <a:spcAft>
                          <a:spcPts val="0"/>
                        </a:spcAft>
                      </a:pPr>
                      <a:r>
                        <a:rPr lang="en-US" sz="1050" b="1" dirty="0" smtClean="0">
                          <a:effectLst/>
                          <a:latin typeface="Eurostile"/>
                          <a:ea typeface="ＭＳ 明朝"/>
                          <a:cs typeface="Eurostile"/>
                        </a:rPr>
                        <a:t>Ref ID within room</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baseline="0" dirty="0" smtClean="0">
                          <a:effectLst/>
                          <a:latin typeface="Eurostile"/>
                          <a:ea typeface="ＭＳ 明朝"/>
                          <a:cs typeface="Eurostile"/>
                        </a:rPr>
                        <a:t>TYPE</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00" b="1" dirty="0" smtClean="0">
                          <a:effectLst/>
                          <a:latin typeface="Eurostile"/>
                          <a:ea typeface="ＭＳ 明朝"/>
                          <a:cs typeface="Eurostile"/>
                        </a:rPr>
                        <a:t>QUANTITY</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BRAND /</a:t>
                      </a:r>
                    </a:p>
                    <a:p>
                      <a:pPr algn="l">
                        <a:spcAft>
                          <a:spcPts val="0"/>
                        </a:spcAft>
                      </a:pPr>
                      <a:r>
                        <a:rPr lang="en-US" sz="1050" b="1" dirty="0" smtClean="0">
                          <a:effectLst/>
                          <a:latin typeface="Eurostile"/>
                          <a:ea typeface="ＭＳ 明朝"/>
                          <a:cs typeface="Eurostile"/>
                        </a:rPr>
                        <a:t>SUPPLIER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a:effectLst/>
                          <a:latin typeface="Eurostile"/>
                          <a:ea typeface="ＭＳ 明朝"/>
                          <a:cs typeface="Eurostile"/>
                        </a:rPr>
                        <a:t>NAME</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CODE / REF</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COLOUR / FINISH</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DIMS INFO</a:t>
                      </a:r>
                      <a:r>
                        <a:rPr lang="en-US" sz="1050" b="1" baseline="0" dirty="0" smtClean="0">
                          <a:effectLst/>
                          <a:latin typeface="Eurostile"/>
                          <a:ea typeface="ＭＳ 明朝"/>
                          <a:cs typeface="Eurostile"/>
                        </a:rPr>
                        <a:t> </a:t>
                      </a:r>
                      <a:r>
                        <a:rPr lang="en-US" sz="1050" b="1" dirty="0" smtClean="0">
                          <a:effectLst/>
                          <a:latin typeface="Eurostile"/>
                          <a:ea typeface="ＭＳ 明朝"/>
                          <a:cs typeface="Eurostile"/>
                        </a:rPr>
                        <a:t>(mm)</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REFERENCE DRAWING(S)</a:t>
                      </a:r>
                      <a:r>
                        <a:rPr lang="en-US" sz="1050" b="1" baseline="0" dirty="0" smtClean="0">
                          <a:effectLst/>
                          <a:latin typeface="Eurostile"/>
                          <a:ea typeface="ＭＳ 明朝"/>
                          <a:cs typeface="Eurostile"/>
                        </a:rPr>
                        <a:t> for PLACEMENT</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INSTALLATION</a:t>
                      </a:r>
                      <a:r>
                        <a:rPr lang="en-US" sz="1050" b="1" baseline="0" dirty="0" smtClean="0">
                          <a:effectLst/>
                          <a:latin typeface="Eurostile"/>
                          <a:ea typeface="ＭＳ 明朝"/>
                          <a:cs typeface="Eurostile"/>
                        </a:rPr>
                        <a:t> NOTES and WWW LINKS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200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a:spcAft>
                          <a:spcPts val="0"/>
                        </a:spcAft>
                      </a:pPr>
                      <a:r>
                        <a:rPr lang="en-US" sz="1050" i="1" dirty="0" smtClean="0">
                          <a:latin typeface="Eurostile"/>
                          <a:cs typeface="Eurostile"/>
                        </a:rPr>
                        <a:t>Please </a:t>
                      </a:r>
                      <a:r>
                        <a:rPr lang="en-US" sz="1050" i="1" baseline="0" dirty="0" smtClean="0">
                          <a:latin typeface="Eurostile"/>
                          <a:cs typeface="Eurostile"/>
                        </a:rPr>
                        <a:t>install according to the product manual that accompanies each product.</a:t>
                      </a:r>
                      <a:endParaRPr lang="en-US" sz="105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706730">
                <a:tc>
                  <a:txBody>
                    <a:bodyPr/>
                    <a:lstStyle/>
                    <a:p>
                      <a:pPr algn="l">
                        <a:spcAft>
                          <a:spcPts val="0"/>
                        </a:spcAft>
                      </a:pPr>
                      <a:r>
                        <a:rPr lang="en-US" sz="1050" dirty="0" smtClean="0">
                          <a:effectLst/>
                          <a:latin typeface="Eurostile"/>
                          <a:ea typeface="ＭＳ 明朝"/>
                          <a:cs typeface="Eurostile"/>
                        </a:rPr>
                        <a:t>12</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kern="1200" dirty="0" smtClean="0">
                          <a:solidFill>
                            <a:schemeClr val="tx1"/>
                          </a:solidFill>
                          <a:effectLst/>
                          <a:latin typeface="Eurostile"/>
                          <a:ea typeface="+mn-ea"/>
                          <a:cs typeface="Eurostile"/>
                        </a:rPr>
                        <a:t>Refrigerator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0" kern="1200" dirty="0" smtClean="0">
                          <a:solidFill>
                            <a:schemeClr val="tx1"/>
                          </a:solidFill>
                          <a:latin typeface="Eurostile"/>
                          <a:ea typeface="+mn-ea"/>
                          <a:cs typeface="Eurostile"/>
                        </a:rPr>
                        <a:t>DÅTID</a:t>
                      </a:r>
                      <a:endParaRPr lang="en-US" sz="105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kern="1200" dirty="0" smtClean="0">
                          <a:solidFill>
                            <a:schemeClr val="tx1"/>
                          </a:solidFill>
                          <a:latin typeface="Eurostile"/>
                          <a:ea typeface="+mn-ea"/>
                          <a:cs typeface="Eurostile"/>
                        </a:rPr>
                        <a:t>Article Number : </a:t>
                      </a:r>
                    </a:p>
                    <a:p>
                      <a:r>
                        <a:rPr lang="en-US" sz="900" kern="1200" dirty="0" smtClean="0">
                          <a:solidFill>
                            <a:schemeClr val="tx1"/>
                          </a:solidFill>
                          <a:latin typeface="Eurostile"/>
                          <a:ea typeface="+mn-ea"/>
                          <a:cs typeface="Eurostile"/>
                        </a:rPr>
                        <a:t>502.038.73</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Stainless Steel</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Width: 900</a:t>
                      </a:r>
                    </a:p>
                    <a:p>
                      <a:r>
                        <a:rPr lang="en-US" sz="1050" kern="1200" dirty="0" smtClean="0">
                          <a:solidFill>
                            <a:schemeClr val="tx1"/>
                          </a:solidFill>
                          <a:latin typeface="Eurostile"/>
                          <a:ea typeface="+mn-ea"/>
                          <a:cs typeface="Eurostile"/>
                        </a:rPr>
                        <a:t>Depth: 710</a:t>
                      </a:r>
                    </a:p>
                    <a:p>
                      <a:r>
                        <a:rPr lang="en-US" sz="1050" kern="1200" dirty="0" smtClean="0">
                          <a:solidFill>
                            <a:schemeClr val="tx1"/>
                          </a:solidFill>
                          <a:latin typeface="Eurostile"/>
                          <a:ea typeface="+mn-ea"/>
                          <a:cs typeface="Eurostile"/>
                        </a:rPr>
                        <a:t>Height:</a:t>
                      </a:r>
                      <a:r>
                        <a:rPr lang="en-US" sz="1050" kern="1200" baseline="0" dirty="0" smtClean="0">
                          <a:solidFill>
                            <a:schemeClr val="tx1"/>
                          </a:solidFill>
                          <a:latin typeface="Eurostile"/>
                          <a:ea typeface="+mn-ea"/>
                          <a:cs typeface="Eurostile"/>
                        </a:rPr>
                        <a:t> </a:t>
                      </a:r>
                      <a:r>
                        <a:rPr lang="en-US" sz="1050" kern="1200" dirty="0" smtClean="0">
                          <a:solidFill>
                            <a:schemeClr val="tx1"/>
                          </a:solidFill>
                          <a:latin typeface="Eurostile"/>
                          <a:ea typeface="+mn-ea"/>
                          <a:cs typeface="Eurostile"/>
                        </a:rPr>
                        <a:t>1745</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(D11) Kitchen Elevation K1,</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(D1) Furnishing Layout – Ground Floor(Kitchen)</a:t>
                      </a:r>
                      <a:endParaRPr lang="en-US" sz="105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Product</a:t>
                      </a:r>
                      <a:r>
                        <a:rPr lang="en-US" sz="1050" baseline="0" dirty="0" smtClean="0">
                          <a:latin typeface="Eurostile"/>
                          <a:cs typeface="Eurostile"/>
                        </a:rPr>
                        <a:t> info:</a:t>
                      </a:r>
                      <a:endParaRPr lang="en-US" sz="1050" dirty="0" smtClean="0">
                        <a:latin typeface="Eurostile"/>
                        <a:cs typeface="Eurostile"/>
                      </a:endParaRPr>
                    </a:p>
                    <a:p>
                      <a:r>
                        <a:rPr lang="en-US" sz="1050" dirty="0" smtClean="0">
                          <a:latin typeface="Eurostile"/>
                          <a:cs typeface="Eurostile"/>
                          <a:hlinkClick r:id="rId3"/>
                        </a:rPr>
                        <a:t>http://www.ikea.com/ca/en/catalog/products/50203873/</a:t>
                      </a:r>
                      <a:r>
                        <a:rPr lang="en-US" sz="105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82588">
                <a:tc>
                  <a:txBody>
                    <a:bodyPr/>
                    <a:lstStyle/>
                    <a:p>
                      <a:pPr algn="l">
                        <a:spcAft>
                          <a:spcPts val="0"/>
                        </a:spcAft>
                      </a:pPr>
                      <a:r>
                        <a:rPr lang="en-US" sz="1050" dirty="0" smtClean="0">
                          <a:effectLst/>
                          <a:latin typeface="Eurostile"/>
                          <a:ea typeface="ＭＳ 明朝"/>
                          <a:cs typeface="Eurostile"/>
                        </a:rPr>
                        <a:t>13</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Eurostile"/>
                          <a:ea typeface="+mn-ea"/>
                          <a:cs typeface="Eurostile"/>
                        </a:rPr>
                        <a:t>Integrated</a:t>
                      </a:r>
                      <a:r>
                        <a:rPr lang="en-US" sz="1050" kern="1200" baseline="0" dirty="0" smtClean="0">
                          <a:solidFill>
                            <a:schemeClr val="tx1"/>
                          </a:solidFill>
                          <a:latin typeface="Eurostile"/>
                          <a:ea typeface="+mn-ea"/>
                          <a:cs typeface="Eurostile"/>
                        </a:rPr>
                        <a:t> </a:t>
                      </a:r>
                      <a:r>
                        <a:rPr lang="en-US" sz="1050" kern="1200" dirty="0" smtClean="0">
                          <a:solidFill>
                            <a:schemeClr val="tx1"/>
                          </a:solidFill>
                          <a:latin typeface="Eurostile"/>
                          <a:ea typeface="+mn-ea"/>
                          <a:cs typeface="Eurostile"/>
                        </a:rPr>
                        <a:t>Dishwasher</a:t>
                      </a:r>
                      <a:endParaRPr lang="en-US" sz="105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RENLIG</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kern="1200" dirty="0" smtClean="0">
                          <a:solidFill>
                            <a:schemeClr val="tx1"/>
                          </a:solidFill>
                          <a:latin typeface="Eurostile"/>
                          <a:ea typeface="+mn-ea"/>
                          <a:cs typeface="Eurostile"/>
                        </a:rPr>
                        <a:t>Article Number : </a:t>
                      </a:r>
                    </a:p>
                    <a:p>
                      <a:r>
                        <a:rPr lang="en-US" sz="900" kern="1200" dirty="0" smtClean="0">
                          <a:solidFill>
                            <a:schemeClr val="tx1"/>
                          </a:solidFill>
                          <a:latin typeface="Eurostile"/>
                          <a:ea typeface="+mn-ea"/>
                          <a:cs typeface="Eurostile"/>
                        </a:rPr>
                        <a:t>601.423.70</a:t>
                      </a:r>
                    </a:p>
                    <a:p>
                      <a:r>
                        <a:rPr lang="en-US" sz="900" kern="1200" dirty="0" smtClean="0">
                          <a:solidFill>
                            <a:schemeClr val="tx1"/>
                          </a:solidFill>
                          <a:latin typeface="Eurostile"/>
                          <a:ea typeface="+mn-ea"/>
                          <a:cs typeface="Eurostile"/>
                        </a:rPr>
                        <a:t> </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N/A </a:t>
                      </a:r>
                    </a:p>
                    <a:p>
                      <a:r>
                        <a:rPr lang="en-US" sz="1050" dirty="0" smtClean="0">
                          <a:latin typeface="Eurostile"/>
                          <a:cs typeface="Eurostile"/>
                        </a:rPr>
                        <a:t>(front to be covered with ABSTRAKT</a:t>
                      </a:r>
                      <a:r>
                        <a:rPr lang="en-US" sz="1050" baseline="0" dirty="0" smtClean="0">
                          <a:latin typeface="Eurostile"/>
                          <a:cs typeface="Eurostile"/>
                        </a:rPr>
                        <a:t> high </a:t>
                      </a:r>
                      <a:r>
                        <a:rPr lang="en-US" sz="1050" baseline="0" smtClean="0">
                          <a:latin typeface="Eurostile"/>
                          <a:cs typeface="Eurostile"/>
                        </a:rPr>
                        <a:t>gloss cream door</a:t>
                      </a:r>
                      <a:r>
                        <a:rPr lang="en-US" sz="1050" smtClean="0">
                          <a:latin typeface="Eurostile"/>
                          <a:cs typeface="Eurostile"/>
                        </a:rPr>
                        <a:t>)</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Width: 610</a:t>
                      </a:r>
                    </a:p>
                    <a:p>
                      <a:r>
                        <a:rPr lang="en-US" sz="1050" kern="1200" dirty="0" smtClean="0">
                          <a:solidFill>
                            <a:schemeClr val="tx1"/>
                          </a:solidFill>
                          <a:latin typeface="Eurostile"/>
                          <a:ea typeface="+mn-ea"/>
                          <a:cs typeface="Eurostile"/>
                        </a:rPr>
                        <a:t>Depth: 632</a:t>
                      </a:r>
                    </a:p>
                    <a:p>
                      <a:r>
                        <a:rPr lang="en-US" sz="1050" kern="1200" dirty="0" smtClean="0">
                          <a:solidFill>
                            <a:schemeClr val="tx1"/>
                          </a:solidFill>
                          <a:latin typeface="Eurostile"/>
                          <a:ea typeface="+mn-ea"/>
                          <a:cs typeface="Eurostile"/>
                        </a:rPr>
                        <a:t>Height: 860</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(D11) Kitchen Elevation K1, </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(D1) Furnishing Layout – Ground Floor(Kitchen)</a:t>
                      </a:r>
                      <a:endParaRPr lang="en-US" sz="1050" dirty="0" smtClean="0">
                        <a:latin typeface="Eurostile"/>
                        <a:cs typeface="Eurostile"/>
                      </a:endParaRP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Product</a:t>
                      </a:r>
                      <a:r>
                        <a:rPr lang="en-US" sz="105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hlinkClick r:id="rId4"/>
                        </a:rPr>
                        <a:t>http://www.ikea.com/ca/en/catalog/products/60142370/</a:t>
                      </a:r>
                      <a:r>
                        <a:rPr lang="en-US" sz="105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Please note that the product is shown</a:t>
                      </a:r>
                      <a:r>
                        <a:rPr lang="en-US" sz="1050" baseline="0" dirty="0" smtClean="0">
                          <a:latin typeface="Eurostile"/>
                          <a:cs typeface="Eurostile"/>
                        </a:rPr>
                        <a:t> with a black door at this link.</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For this kitchen the door will be in ABSTRAKT high gloss cream. For door details:</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hlinkClick r:id="rId5"/>
                        </a:rPr>
                        <a:t>http://www.ikea.com/ca/en/catalog/products/90200858/?query=902.008.58</a:t>
                      </a:r>
                      <a:r>
                        <a:rPr lang="en-US" sz="105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The</a:t>
                      </a:r>
                      <a:r>
                        <a:rPr lang="en-US" sz="1050" baseline="0" dirty="0" smtClean="0">
                          <a:latin typeface="Eurostile"/>
                          <a:cs typeface="Eurostile"/>
                        </a:rPr>
                        <a:t> door r</a:t>
                      </a:r>
                      <a:r>
                        <a:rPr lang="en-US" sz="1050" dirty="0" smtClean="0">
                          <a:latin typeface="Eurostile"/>
                          <a:cs typeface="Eurostile"/>
                        </a:rPr>
                        <a:t>equires 1</a:t>
                      </a:r>
                      <a:r>
                        <a:rPr lang="en-US" sz="1050" baseline="0" dirty="0" smtClean="0">
                          <a:latin typeface="Eurostile"/>
                          <a:cs typeface="Eurostile"/>
                        </a:rPr>
                        <a:t> </a:t>
                      </a:r>
                      <a:r>
                        <a:rPr lang="en-US" sz="1050" dirty="0" smtClean="0">
                          <a:latin typeface="Eurostile"/>
                          <a:cs typeface="Eurostile"/>
                        </a:rPr>
                        <a:t>KANSLI</a:t>
                      </a:r>
                      <a:r>
                        <a:rPr lang="en-US" sz="1050" baseline="0" dirty="0" smtClean="0">
                          <a:latin typeface="Eurostile"/>
                          <a:cs typeface="Eurostile"/>
                        </a:rPr>
                        <a:t> handle – Large (Please see Section 4).</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FIXA diffusion barrier shall be mounted above the dishwasher for added protection against moisture:</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hlinkClick r:id="rId6"/>
                        </a:rPr>
                        <a:t>http://www.ikea.com/ca/en/catalog/products/04375085/</a:t>
                      </a:r>
                      <a:r>
                        <a:rPr lang="en-US" sz="1100" dirty="0" smtClean="0">
                          <a:latin typeface="Eurostile"/>
                          <a:cs typeface="Eurostile"/>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050" dirty="0" smtClean="0">
                          <a:effectLst/>
                          <a:latin typeface="Eurostile"/>
                          <a:ea typeface="ＭＳ 明朝"/>
                          <a:cs typeface="Eurostile"/>
                        </a:rPr>
                        <a:t>14</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Oven</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0" kern="1200" dirty="0" smtClean="0">
                          <a:solidFill>
                            <a:schemeClr val="tx1"/>
                          </a:solidFill>
                          <a:latin typeface="Eurostile"/>
                          <a:ea typeface="+mn-ea"/>
                          <a:cs typeface="Eurostile"/>
                        </a:rPr>
                        <a:t>DÅTID</a:t>
                      </a:r>
                      <a:endParaRPr lang="en-US" sz="1050" b="0" dirty="0" smtClean="0">
                        <a:latin typeface="Eurostile"/>
                        <a:cs typeface="Eurostile"/>
                      </a:endParaRPr>
                    </a:p>
                    <a:p>
                      <a:endParaRPr lang="en-US" sz="105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kern="1200" dirty="0" smtClean="0">
                          <a:solidFill>
                            <a:schemeClr val="tx1"/>
                          </a:solidFill>
                          <a:latin typeface="Eurostile"/>
                          <a:ea typeface="+mn-ea"/>
                          <a:cs typeface="Eurostile"/>
                        </a:rPr>
                        <a:t>Article Number : </a:t>
                      </a:r>
                    </a:p>
                    <a:p>
                      <a:r>
                        <a:rPr lang="en-US" sz="900" kern="1200" dirty="0" smtClean="0">
                          <a:solidFill>
                            <a:schemeClr val="tx1"/>
                          </a:solidFill>
                          <a:latin typeface="Eurostile"/>
                          <a:ea typeface="+mn-ea"/>
                          <a:cs typeface="Eurostile"/>
                        </a:rPr>
                        <a:t>501.822.05</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Stainless steel</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Width: 755</a:t>
                      </a:r>
                    </a:p>
                    <a:p>
                      <a:r>
                        <a:rPr lang="en-US" sz="1050" kern="1200" dirty="0" smtClean="0">
                          <a:solidFill>
                            <a:schemeClr val="tx1"/>
                          </a:solidFill>
                          <a:latin typeface="Eurostile"/>
                          <a:ea typeface="+mn-ea"/>
                          <a:cs typeface="Eurostile"/>
                        </a:rPr>
                        <a:t>Depth: 638</a:t>
                      </a:r>
                    </a:p>
                    <a:p>
                      <a:r>
                        <a:rPr lang="en-US" sz="1050" kern="1200" dirty="0" smtClean="0">
                          <a:solidFill>
                            <a:schemeClr val="tx1"/>
                          </a:solidFill>
                          <a:latin typeface="Eurostile"/>
                          <a:ea typeface="+mn-ea"/>
                          <a:cs typeface="Eurostile"/>
                        </a:rPr>
                        <a:t>Height: 736</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aseline="0" dirty="0" smtClean="0">
                          <a:latin typeface="Eurostile"/>
                          <a:cs typeface="Eurostile"/>
                        </a:rPr>
                        <a:t>(D1) Furnishing Layout – Ground Floor(Kitchen)</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Product</a:t>
                      </a:r>
                      <a:r>
                        <a:rPr lang="en-US" sz="105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hlinkClick r:id="rId7"/>
                        </a:rPr>
                        <a:t>http://www.ikea.com/ca/en/catalog/products/50182205/</a:t>
                      </a:r>
                      <a:r>
                        <a:rPr lang="en-US" sz="1050" baseline="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This oven will be placed inside the Oven Base Cabinet (item ID8 in Section 2).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050" dirty="0" smtClean="0">
                          <a:effectLst/>
                          <a:latin typeface="Eurostile"/>
                          <a:ea typeface="ＭＳ 明朝"/>
                          <a:cs typeface="Eurostile"/>
                        </a:rPr>
                        <a:t>15</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Glass Ceramic Cooktop</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0" dirty="0" smtClean="0">
                          <a:latin typeface="Eurostile"/>
                          <a:cs typeface="Eurostile"/>
                        </a:rPr>
                        <a:t>NUTID</a:t>
                      </a:r>
                      <a:endParaRPr lang="en-US" sz="105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kern="1200" dirty="0" smtClean="0">
                          <a:solidFill>
                            <a:schemeClr val="tx1"/>
                          </a:solidFill>
                          <a:latin typeface="Eurostile"/>
                          <a:ea typeface="+mn-ea"/>
                          <a:cs typeface="Eurostile"/>
                        </a:rPr>
                        <a:t>Article Number : </a:t>
                      </a:r>
                    </a:p>
                    <a:p>
                      <a:r>
                        <a:rPr lang="en-US" sz="900" kern="1200" dirty="0" smtClean="0">
                          <a:solidFill>
                            <a:schemeClr val="tx1"/>
                          </a:solidFill>
                          <a:latin typeface="Eurostile"/>
                          <a:ea typeface="+mn-ea"/>
                          <a:cs typeface="Eurostile"/>
                        </a:rPr>
                        <a:t>101.826.17</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Black</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Width: 770</a:t>
                      </a:r>
                    </a:p>
                    <a:p>
                      <a:r>
                        <a:rPr lang="en-US" sz="1050" kern="1200" dirty="0" smtClean="0">
                          <a:solidFill>
                            <a:schemeClr val="tx1"/>
                          </a:solidFill>
                          <a:latin typeface="Eurostile"/>
                          <a:ea typeface="+mn-ea"/>
                          <a:cs typeface="Eurostile"/>
                        </a:rPr>
                        <a:t>Depth: 541</a:t>
                      </a:r>
                    </a:p>
                    <a:p>
                      <a:r>
                        <a:rPr lang="en-US" sz="1050" kern="1200" dirty="0" smtClean="0">
                          <a:solidFill>
                            <a:schemeClr val="tx1"/>
                          </a:solidFill>
                          <a:latin typeface="Eurostile"/>
                          <a:ea typeface="+mn-ea"/>
                          <a:cs typeface="Eurostile"/>
                        </a:rPr>
                        <a:t>Height: 76</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(D1) Furnishing Layout – Ground Floor(Kitchen)</a:t>
                      </a:r>
                      <a:endParaRPr lang="en-US" sz="1050" dirty="0" smtClean="0">
                        <a:latin typeface="Eurostile"/>
                        <a:cs typeface="Eurostile"/>
                      </a:endParaRP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Product</a:t>
                      </a:r>
                      <a:r>
                        <a:rPr lang="en-US" sz="105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hlinkClick r:id="rId8"/>
                        </a:rPr>
                        <a:t>http://www.ikea.com/ca/en/catalog/products/10182617/</a:t>
                      </a:r>
                      <a:endParaRPr lang="en-US" sz="105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The hardwired installation of this cooktop must be executed by a qualified electrician – please ensure the kitchen fitters team includes this kind of specialist.</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The cooktop is to be centered above the oven and its cabinet.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41529">
                <a:tc>
                  <a:txBody>
                    <a:bodyPr/>
                    <a:lstStyle/>
                    <a:p>
                      <a:pPr algn="l">
                        <a:spcAft>
                          <a:spcPts val="0"/>
                        </a:spcAft>
                      </a:pPr>
                      <a:r>
                        <a:rPr lang="en-US" sz="1050" dirty="0" smtClean="0">
                          <a:effectLst/>
                          <a:latin typeface="Eurostile"/>
                          <a:ea typeface="ＭＳ 明朝"/>
                          <a:cs typeface="Eurostile"/>
                        </a:rPr>
                        <a:t>16</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latin typeface="Eurostile"/>
                          <a:cs typeface="Eurostile"/>
                        </a:rPr>
                        <a:t>Free-hanging extractor hood</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0" dirty="0" smtClean="0">
                          <a:latin typeface="Eurostile"/>
                          <a:cs typeface="Eurostile"/>
                        </a:rPr>
                        <a:t>NUTID HDN SI850 </a:t>
                      </a:r>
                      <a:endParaRPr lang="en-US" sz="105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900" kern="1200" dirty="0" smtClean="0">
                          <a:solidFill>
                            <a:schemeClr val="tx1"/>
                          </a:solidFill>
                          <a:latin typeface="Eurostile"/>
                          <a:ea typeface="+mn-ea"/>
                          <a:cs typeface="Eurostile"/>
                        </a:rPr>
                        <a:t>Article Number : </a:t>
                      </a:r>
                    </a:p>
                    <a:p>
                      <a:r>
                        <a:rPr lang="en-US" sz="900" kern="1200" dirty="0" smtClean="0">
                          <a:solidFill>
                            <a:schemeClr val="tx1"/>
                          </a:solidFill>
                          <a:latin typeface="Eurostile"/>
                          <a:ea typeface="+mn-ea"/>
                          <a:cs typeface="Eurostile"/>
                        </a:rPr>
                        <a:t>101.423.58</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Stainless steel</a:t>
                      </a: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Width: 762</a:t>
                      </a:r>
                    </a:p>
                    <a:p>
                      <a:r>
                        <a:rPr lang="en-US" sz="1050" kern="1200" dirty="0" smtClean="0">
                          <a:solidFill>
                            <a:schemeClr val="tx1"/>
                          </a:solidFill>
                          <a:latin typeface="Eurostile"/>
                          <a:ea typeface="+mn-ea"/>
                          <a:cs typeface="Eurostile"/>
                        </a:rPr>
                        <a:t>Depth: 400</a:t>
                      </a:r>
                    </a:p>
                    <a:p>
                      <a:r>
                        <a:rPr lang="en-US" sz="1050" kern="1200" dirty="0" smtClean="0">
                          <a:solidFill>
                            <a:schemeClr val="tx1"/>
                          </a:solidFill>
                          <a:latin typeface="Eurostile"/>
                          <a:ea typeface="+mn-ea"/>
                          <a:cs typeface="Eurostile"/>
                        </a:rPr>
                        <a:t>Min. height: 800</a:t>
                      </a:r>
                    </a:p>
                    <a:p>
                      <a:r>
                        <a:rPr lang="en-US" sz="1050" kern="1200" dirty="0" smtClean="0">
                          <a:solidFill>
                            <a:schemeClr val="tx1"/>
                          </a:solidFill>
                          <a:latin typeface="Eurostile"/>
                          <a:ea typeface="+mn-ea"/>
                          <a:cs typeface="Eurostile"/>
                        </a:rPr>
                        <a:t>Max. height: 1311</a:t>
                      </a:r>
                    </a:p>
                    <a:p>
                      <a:r>
                        <a:rPr lang="en-US" sz="1050" kern="1200" dirty="0" smtClean="0">
                          <a:solidFill>
                            <a:schemeClr val="tx1"/>
                          </a:solidFill>
                          <a:latin typeface="Eurostile"/>
                          <a:ea typeface="+mn-ea"/>
                          <a:cs typeface="Eurostile"/>
                        </a:rPr>
                        <a:t>Chimney:</a:t>
                      </a:r>
                      <a:r>
                        <a:rPr lang="en-US" sz="1050" kern="1200" baseline="0" dirty="0" smtClean="0">
                          <a:solidFill>
                            <a:schemeClr val="tx1"/>
                          </a:solidFill>
                          <a:latin typeface="Eurostile"/>
                          <a:ea typeface="+mn-ea"/>
                          <a:cs typeface="Eurostile"/>
                        </a:rPr>
                        <a:t> 279W,</a:t>
                      </a:r>
                      <a:endParaRPr lang="en-US" sz="1050" kern="1200" dirty="0" smtClean="0">
                        <a:solidFill>
                          <a:schemeClr val="tx1"/>
                        </a:solidFill>
                        <a:latin typeface="Eurostile"/>
                        <a:ea typeface="+mn-ea"/>
                        <a:cs typeface="Eurostile"/>
                      </a:endParaRPr>
                    </a:p>
                    <a:p>
                      <a:r>
                        <a:rPr lang="en-US" sz="1050" kern="1200" dirty="0" smtClean="0">
                          <a:solidFill>
                            <a:schemeClr val="tx1"/>
                          </a:solidFill>
                          <a:latin typeface="Eurostile"/>
                          <a:ea typeface="+mn-ea"/>
                          <a:cs typeface="Eurostile"/>
                        </a:rPr>
                        <a:t>279D</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(D1) Furnishing Layout – Ground Floor(Kitchen)</a:t>
                      </a:r>
                      <a:endParaRPr lang="en-US" sz="1050" dirty="0" smtClean="0">
                        <a:latin typeface="Eurostile"/>
                        <a:cs typeface="Eurostile"/>
                      </a:endParaRP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Product</a:t>
                      </a:r>
                      <a:r>
                        <a:rPr lang="en-US" sz="105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hlinkClick r:id="rId9"/>
                        </a:rPr>
                        <a:t>http://www.ikea.com/ca/en/catalog/products/10142358</a:t>
                      </a:r>
                      <a:endParaRPr lang="en-US" sz="105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To be installed at its minimum height of 800 mm. To be centered above the cooktop for best performance.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56637" y="1484873"/>
            <a:ext cx="5129763" cy="369332"/>
          </a:xfrm>
          <a:prstGeom prst="rect">
            <a:avLst/>
          </a:prstGeom>
          <a:noFill/>
        </p:spPr>
        <p:txBody>
          <a:bodyPr wrap="square" rtlCol="0">
            <a:spAutoFit/>
          </a:bodyPr>
          <a:lstStyle/>
          <a:p>
            <a:pPr marL="342900" indent="-342900">
              <a:buFont typeface="Wingdings" charset="2"/>
              <a:buAutoNum type="arabicPlain" startAt="6"/>
              <a:defRPr/>
            </a:pPr>
            <a:r>
              <a:rPr lang="en-US" sz="1800" b="1" dirty="0" smtClean="0">
                <a:latin typeface="Eurostile"/>
                <a:ea typeface="ＭＳ 明朝"/>
                <a:cs typeface="Eurostile"/>
              </a:rPr>
              <a:t>APPLIANCES</a:t>
            </a:r>
            <a:endParaRPr lang="en-US" sz="1800" b="1" dirty="0">
              <a:latin typeface="Eurostile"/>
              <a:ea typeface="ＭＳ 明朝"/>
              <a:cs typeface="Eurostile"/>
            </a:endParaRPr>
          </a:p>
        </p:txBody>
      </p:sp>
    </p:spTree>
    <p:extLst>
      <p:ext uri="{BB962C8B-B14F-4D97-AF65-F5344CB8AC3E}">
        <p14:creationId xmlns:p14="http://schemas.microsoft.com/office/powerpoint/2010/main" val="30649285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8</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4160263698"/>
              </p:ext>
            </p:extLst>
          </p:nvPr>
        </p:nvGraphicFramePr>
        <p:xfrm>
          <a:off x="424374" y="2106613"/>
          <a:ext cx="11386626" cy="4617016"/>
        </p:xfrm>
        <a:graphic>
          <a:graphicData uri="http://schemas.openxmlformats.org/drawingml/2006/table">
            <a:tbl>
              <a:tblPr firstRow="1" bandRow="1">
                <a:tableStyleId>{2D5ABB26-0587-4C30-8999-92F81FD0307C}</a:tableStyleId>
              </a:tblPr>
              <a:tblGrid>
                <a:gridCol w="566226"/>
                <a:gridCol w="546100"/>
                <a:gridCol w="762000"/>
                <a:gridCol w="850900"/>
                <a:gridCol w="952500"/>
                <a:gridCol w="952500"/>
                <a:gridCol w="749300"/>
                <a:gridCol w="1037166"/>
                <a:gridCol w="1083734"/>
                <a:gridCol w="3886200"/>
              </a:tblGrid>
              <a:tr h="365056">
                <a:tc gridSpan="10">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320040">
                <a:tc rowSpan="2">
                  <a:txBody>
                    <a:bodyPr/>
                    <a:lstStyle/>
                    <a:p>
                      <a:pPr algn="l">
                        <a:spcAft>
                          <a:spcPts val="0"/>
                        </a:spcAft>
                      </a:pPr>
                      <a:r>
                        <a:rPr lang="en-US" sz="1050" b="1" dirty="0" smtClean="0">
                          <a:effectLst/>
                          <a:latin typeface="Eurostile"/>
                          <a:ea typeface="ＭＳ 明朝"/>
                          <a:cs typeface="Eurostile"/>
                        </a:rPr>
                        <a:t>Ref ID within room</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baseline="0" dirty="0" smtClean="0">
                          <a:effectLst/>
                          <a:latin typeface="Eurostile"/>
                          <a:ea typeface="ＭＳ 明朝"/>
                          <a:cs typeface="Eurostile"/>
                        </a:rPr>
                        <a:t>TYPE</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00" b="1" dirty="0" smtClean="0">
                          <a:effectLst/>
                          <a:latin typeface="Eurostile"/>
                          <a:ea typeface="ＭＳ 明朝"/>
                          <a:cs typeface="Eurostile"/>
                        </a:rPr>
                        <a:t>QUANTITY</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BRAND /</a:t>
                      </a:r>
                    </a:p>
                    <a:p>
                      <a:pPr algn="l">
                        <a:spcAft>
                          <a:spcPts val="0"/>
                        </a:spcAft>
                      </a:pPr>
                      <a:r>
                        <a:rPr lang="en-US" sz="1050" b="1" dirty="0" smtClean="0">
                          <a:effectLst/>
                          <a:latin typeface="Eurostile"/>
                          <a:ea typeface="ＭＳ 明朝"/>
                          <a:cs typeface="Eurostile"/>
                        </a:rPr>
                        <a:t>SUPPLIER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a:effectLst/>
                          <a:latin typeface="Eurostile"/>
                          <a:ea typeface="ＭＳ 明朝"/>
                          <a:cs typeface="Eurostile"/>
                        </a:rPr>
                        <a:t>NAME</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CODE / REF</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COLOUR / FINISH</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DIMS INFO</a:t>
                      </a:r>
                      <a:r>
                        <a:rPr lang="en-US" sz="1050" b="1" baseline="0" dirty="0" smtClean="0">
                          <a:effectLst/>
                          <a:latin typeface="Eurostile"/>
                          <a:ea typeface="ＭＳ 明朝"/>
                          <a:cs typeface="Eurostile"/>
                        </a:rPr>
                        <a:t> </a:t>
                      </a:r>
                      <a:r>
                        <a:rPr lang="en-US" sz="1050" b="1" dirty="0" smtClean="0">
                          <a:effectLst/>
                          <a:latin typeface="Eurostile"/>
                          <a:ea typeface="ＭＳ 明朝"/>
                          <a:cs typeface="Eurostile"/>
                        </a:rPr>
                        <a:t>(mm)</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rowSpan="2">
                  <a:txBody>
                    <a:bodyPr/>
                    <a:lstStyle/>
                    <a:p>
                      <a:pPr algn="l">
                        <a:spcAft>
                          <a:spcPts val="0"/>
                        </a:spcAft>
                      </a:pPr>
                      <a:r>
                        <a:rPr lang="en-US" sz="1050" b="1" dirty="0" smtClean="0">
                          <a:effectLst/>
                          <a:latin typeface="Eurostile"/>
                          <a:ea typeface="ＭＳ 明朝"/>
                          <a:cs typeface="Eurostile"/>
                        </a:rPr>
                        <a:t>REFERENCE DRAWING(S)</a:t>
                      </a:r>
                      <a:r>
                        <a:rPr lang="en-US" sz="1050" b="1" baseline="0" dirty="0" smtClean="0">
                          <a:effectLst/>
                          <a:latin typeface="Eurostile"/>
                          <a:ea typeface="ＭＳ 明朝"/>
                          <a:cs typeface="Eurostile"/>
                        </a:rPr>
                        <a:t> for PLACEMENT</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INSTALLATION</a:t>
                      </a:r>
                      <a:r>
                        <a:rPr lang="en-US" sz="1050" b="1" baseline="0" dirty="0" smtClean="0">
                          <a:effectLst/>
                          <a:latin typeface="Eurostile"/>
                          <a:ea typeface="ＭＳ 明朝"/>
                          <a:cs typeface="Eurostile"/>
                        </a:rPr>
                        <a:t> NOTES and WWW LINKS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200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a:spcAft>
                          <a:spcPts val="0"/>
                        </a:spcAft>
                      </a:pPr>
                      <a:r>
                        <a:rPr lang="en-US" sz="1050" i="1" dirty="0" smtClean="0">
                          <a:latin typeface="Eurostile"/>
                          <a:cs typeface="Eurostile"/>
                        </a:rPr>
                        <a:t>Please </a:t>
                      </a:r>
                      <a:r>
                        <a:rPr lang="en-US" sz="1050" i="1" baseline="0" dirty="0" smtClean="0">
                          <a:latin typeface="Eurostile"/>
                          <a:cs typeface="Eurostile"/>
                        </a:rPr>
                        <a:t>install according to the product manual that accompanies each product.</a:t>
                      </a:r>
                      <a:endParaRPr lang="en-US" sz="1050" i="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706730">
                <a:tc>
                  <a:txBody>
                    <a:bodyPr/>
                    <a:lstStyle/>
                    <a:p>
                      <a:pPr algn="l">
                        <a:spcAft>
                          <a:spcPts val="0"/>
                        </a:spcAft>
                      </a:pPr>
                      <a:r>
                        <a:rPr lang="en-US" sz="1050" dirty="0" smtClean="0">
                          <a:effectLst/>
                          <a:latin typeface="Eurostile"/>
                          <a:ea typeface="ＭＳ 明朝"/>
                          <a:cs typeface="Eurostile"/>
                        </a:rPr>
                        <a:t>17</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Sink</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0" dirty="0" smtClean="0">
                          <a:latin typeface="Eurostile"/>
                          <a:cs typeface="Eurostile"/>
                        </a:rPr>
                        <a:t>BOHOLMEN 1 and ½</a:t>
                      </a:r>
                      <a:r>
                        <a:rPr lang="en-US" sz="1050" b="0" baseline="0" dirty="0" smtClean="0">
                          <a:latin typeface="Eurostile"/>
                          <a:cs typeface="Eurostile"/>
                        </a:rPr>
                        <a:t> bowl inset sink with drainer</a:t>
                      </a:r>
                      <a:endParaRPr lang="en-US" sz="105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Article Number : </a:t>
                      </a:r>
                    </a:p>
                    <a:p>
                      <a:r>
                        <a:rPr lang="en-US" sz="1050" kern="1200" dirty="0" smtClean="0">
                          <a:solidFill>
                            <a:schemeClr val="tx1"/>
                          </a:solidFill>
                          <a:latin typeface="Eurostile"/>
                          <a:ea typeface="+mn-ea"/>
                          <a:cs typeface="Eurostile"/>
                        </a:rPr>
                        <a:t>898.474.63</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Stainless Steel</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kern="1200" dirty="0" smtClean="0">
                          <a:solidFill>
                            <a:schemeClr val="tx1"/>
                          </a:solidFill>
                          <a:latin typeface="Eurostile"/>
                          <a:ea typeface="+mn-ea"/>
                          <a:cs typeface="Eurostile"/>
                        </a:rPr>
                        <a:t>Length: 900</a:t>
                      </a:r>
                    </a:p>
                    <a:p>
                      <a:r>
                        <a:rPr lang="en-US" sz="1050" kern="1200" dirty="0" smtClean="0">
                          <a:solidFill>
                            <a:schemeClr val="tx1"/>
                          </a:solidFill>
                          <a:latin typeface="Eurostile"/>
                          <a:ea typeface="+mn-ea"/>
                          <a:cs typeface="Eurostile"/>
                        </a:rPr>
                        <a:t>Depth: 500</a:t>
                      </a:r>
                    </a:p>
                    <a:p>
                      <a:r>
                        <a:rPr lang="en-US" sz="1050" kern="1200" dirty="0" smtClean="0">
                          <a:solidFill>
                            <a:schemeClr val="tx1"/>
                          </a:solidFill>
                          <a:latin typeface="Eurostile"/>
                          <a:ea typeface="+mn-ea"/>
                          <a:cs typeface="Eurostile"/>
                        </a:rPr>
                        <a:t>Height: 180</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(D11) Kitchen Elevation K1, </a:t>
                      </a:r>
                      <a:r>
                        <a:rPr lang="en-US" sz="1050" baseline="0" dirty="0" smtClean="0">
                          <a:latin typeface="Eurostile"/>
                          <a:cs typeface="Eurostile"/>
                        </a:rPr>
                        <a:t>(D1) Furnishing Layout – Ground Floor(Kitchen)</a:t>
                      </a:r>
                      <a:endParaRPr lang="en-US" sz="105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Product</a:t>
                      </a:r>
                      <a:r>
                        <a:rPr lang="en-US" sz="1050" baseline="0" dirty="0" smtClean="0">
                          <a:latin typeface="Eurostile"/>
                          <a:cs typeface="Eurostile"/>
                        </a:rPr>
                        <a:t> info:</a:t>
                      </a:r>
                    </a:p>
                    <a:p>
                      <a:r>
                        <a:rPr lang="en-US" sz="1050" dirty="0" smtClean="0">
                          <a:latin typeface="Eurostile"/>
                          <a:cs typeface="Eurostile"/>
                          <a:hlinkClick r:id="rId3"/>
                        </a:rPr>
                        <a:t>http://www.ikea.com/ca/en/catalog/products/S89847463/</a:t>
                      </a:r>
                      <a:r>
                        <a:rPr lang="en-US" sz="1050" dirty="0" smtClean="0">
                          <a:latin typeface="Eurostile"/>
                          <a:cs typeface="Eurostile"/>
                        </a:rPr>
                        <a:t> </a:t>
                      </a:r>
                    </a:p>
                    <a:p>
                      <a:endParaRPr lang="en-US" sz="1050" dirty="0" smtClean="0">
                        <a:latin typeface="Eurostile"/>
                        <a:cs typeface="Eurostile"/>
                      </a:endParaRPr>
                    </a:p>
                    <a:p>
                      <a:r>
                        <a:rPr lang="en-US" sz="1050" dirty="0" smtClean="0">
                          <a:latin typeface="Eurostile"/>
                          <a:cs typeface="Eurostile"/>
                        </a:rPr>
                        <a:t>ATLANT strainer is</a:t>
                      </a:r>
                      <a:r>
                        <a:rPr lang="en-US" sz="1050" baseline="0" dirty="0" smtClean="0">
                          <a:latin typeface="Eurostile"/>
                          <a:cs typeface="Eurostile"/>
                        </a:rPr>
                        <a:t> included; for info and assembly instructions:</a:t>
                      </a:r>
                    </a:p>
                    <a:p>
                      <a:r>
                        <a:rPr lang="en-US" sz="1050" baseline="0" dirty="0" smtClean="0">
                          <a:latin typeface="Eurostile"/>
                          <a:cs typeface="Eurostile"/>
                          <a:hlinkClick r:id="rId4"/>
                        </a:rPr>
                        <a:t>http://www.ikea.com/ca/en/catalog/products/90056021/</a:t>
                      </a:r>
                      <a:r>
                        <a:rPr lang="en-US" sz="1050" baseline="0" dirty="0" smtClean="0">
                          <a:latin typeface="Eurostile"/>
                          <a:cs typeface="Eurostile"/>
                        </a:rPr>
                        <a:t> </a:t>
                      </a:r>
                    </a:p>
                    <a:p>
                      <a:endParaRPr lang="en-US" sz="1050" baseline="0" dirty="0" smtClean="0">
                        <a:latin typeface="Eurostile"/>
                        <a:cs typeface="Eurostile"/>
                      </a:endParaRPr>
                    </a:p>
                    <a:p>
                      <a:r>
                        <a:rPr lang="en-US" sz="1050" baseline="0" dirty="0" smtClean="0">
                          <a:latin typeface="Eurostile"/>
                          <a:cs typeface="Eurostile"/>
                        </a:rPr>
                        <a:t>To be installed with the drainer to the right, bowls to the left. To be fit inside the Base Cabinet for Sink (item ID4 in Section 2).</a:t>
                      </a:r>
                    </a:p>
                    <a:p>
                      <a:endParaRPr lang="en-US" sz="105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Eurostile"/>
                          <a:ea typeface="+mn-ea"/>
                          <a:cs typeface="Eurostile"/>
                        </a:rPr>
                        <a:t>The sink has no pre-drilled holes for</a:t>
                      </a:r>
                      <a:r>
                        <a:rPr lang="en-US" sz="1050" kern="1200" baseline="0" dirty="0" smtClean="0">
                          <a:solidFill>
                            <a:schemeClr val="tx1"/>
                          </a:solidFill>
                          <a:latin typeface="Eurostile"/>
                          <a:ea typeface="+mn-ea"/>
                          <a:cs typeface="Eurostile"/>
                        </a:rPr>
                        <a:t> the faucet. Please refer to </a:t>
                      </a:r>
                      <a:r>
                        <a:rPr lang="en-US" sz="1050" baseline="0" dirty="0" smtClean="0">
                          <a:latin typeface="Eurostile"/>
                          <a:cs typeface="Eurostile"/>
                        </a:rPr>
                        <a:t>(D1) Furnishing Layout – Ground Floor(Kitchen) for intended faucet position. </a:t>
                      </a:r>
                      <a:r>
                        <a:rPr lang="en-US" sz="1050" kern="1200" dirty="0" smtClean="0">
                          <a:solidFill>
                            <a:schemeClr val="tx1"/>
                          </a:solidFill>
                          <a:latin typeface="Eurostile"/>
                          <a:ea typeface="+mn-ea"/>
                          <a:cs typeface="Eurostile"/>
                        </a:rPr>
                        <a:t>To make hole</a:t>
                      </a:r>
                      <a:r>
                        <a:rPr lang="en-US" sz="1050" kern="1200" baseline="0" dirty="0" smtClean="0">
                          <a:solidFill>
                            <a:schemeClr val="tx1"/>
                          </a:solidFill>
                          <a:latin typeface="Eurostile"/>
                          <a:ea typeface="+mn-ea"/>
                          <a:cs typeface="Eurostile"/>
                        </a:rPr>
                        <a:t> for the f</a:t>
                      </a:r>
                      <a:r>
                        <a:rPr lang="en-US" sz="1050" kern="1200" dirty="0" smtClean="0">
                          <a:solidFill>
                            <a:schemeClr val="tx1"/>
                          </a:solidFill>
                          <a:latin typeface="Eurostile"/>
                          <a:ea typeface="+mn-ea"/>
                          <a:cs typeface="Eurostile"/>
                        </a:rPr>
                        <a:t>aucet IKEA’s FIXA 2-piece tool set can be used:</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hlinkClick r:id="rId5"/>
                        </a:rPr>
                        <a:t>http://www.ikea.com/ca/en/catalog/products/28512100/</a:t>
                      </a:r>
                      <a:r>
                        <a:rPr lang="en-US" sz="1050" baseline="0" dirty="0" smtClean="0">
                          <a:latin typeface="Eurostile"/>
                          <a:cs typeface="Eurostile"/>
                        </a:rPr>
                        <a:t> </a:t>
                      </a:r>
                    </a:p>
                    <a:p>
                      <a:endParaRPr lang="en-US" sz="105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82588">
                <a:tc>
                  <a:txBody>
                    <a:bodyPr/>
                    <a:lstStyle/>
                    <a:p>
                      <a:pPr algn="l">
                        <a:spcAft>
                          <a:spcPts val="0"/>
                        </a:spcAft>
                      </a:pPr>
                      <a:r>
                        <a:rPr lang="en-US" sz="1050" dirty="0" smtClean="0">
                          <a:effectLst/>
                          <a:latin typeface="Eurostile"/>
                          <a:ea typeface="ＭＳ 明朝"/>
                          <a:cs typeface="Eurostile"/>
                        </a:rPr>
                        <a:t>18</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effectLst/>
                          <a:latin typeface="Eurostile"/>
                          <a:ea typeface="ＭＳ 明朝"/>
                          <a:cs typeface="Eurostile"/>
                        </a:rPr>
                        <a:t>Faucet</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LAGAN</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Article Number : </a:t>
                      </a:r>
                    </a:p>
                    <a:p>
                      <a:r>
                        <a:rPr lang="en-US" sz="1100" kern="1200" dirty="0" smtClean="0">
                          <a:solidFill>
                            <a:schemeClr val="tx1"/>
                          </a:solidFill>
                          <a:latin typeface="Eurostile"/>
                          <a:ea typeface="+mn-ea"/>
                          <a:cs typeface="Eurostile"/>
                        </a:rPr>
                        <a:t>700.850.29</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Chrome plated</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Height: 175</a:t>
                      </a:r>
                    </a:p>
                    <a:p>
                      <a:r>
                        <a:rPr lang="en-US" sz="1100" kern="1200" dirty="0" smtClean="0">
                          <a:solidFill>
                            <a:schemeClr val="tx1"/>
                          </a:solidFill>
                          <a:latin typeface="Eurostile"/>
                          <a:ea typeface="+mn-ea"/>
                          <a:cs typeface="Eurostile"/>
                        </a:rPr>
                        <a:t>Connection length: 349</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(D11) Kitchen Elevation K1, </a:t>
                      </a:r>
                      <a:r>
                        <a:rPr lang="en-US" sz="1050" baseline="0" dirty="0" smtClean="0">
                          <a:latin typeface="Eurostile"/>
                          <a:cs typeface="Eurostile"/>
                        </a:rPr>
                        <a:t>(D1) Furnishing Layout – Ground Floor(Kitchen)</a:t>
                      </a:r>
                      <a:endParaRPr lang="en-US" sz="105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smtClean="0">
                        <a:latin typeface="Eurostile"/>
                        <a:cs typeface="Eurostile"/>
                      </a:endParaRP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Product</a:t>
                      </a:r>
                      <a:r>
                        <a:rPr lang="en-US" sz="1050" baseline="0" dirty="0" smtClean="0">
                          <a:latin typeface="Eurostile"/>
                          <a:cs typeface="Eurostile"/>
                        </a:rPr>
                        <a:t> info:</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hlinkClick r:id="rId6"/>
                        </a:rPr>
                        <a:t>http://www.ikea.com/ca/en/catalog/products/70085029/</a:t>
                      </a:r>
                      <a:r>
                        <a:rPr lang="en-US" sz="1050" baseline="0" dirty="0" smtClean="0">
                          <a:latin typeface="Eurostile"/>
                          <a:cs typeface="Eurostile"/>
                        </a:rPr>
                        <a:t> </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To be mounted in a 35</a:t>
                      </a:r>
                      <a:r>
                        <a:rPr lang="en-US" sz="1100" kern="1200" baseline="0" dirty="0" smtClean="0">
                          <a:solidFill>
                            <a:schemeClr val="tx1"/>
                          </a:solidFill>
                          <a:latin typeface="Eurostile"/>
                          <a:ea typeface="+mn-ea"/>
                          <a:cs typeface="Eurostile"/>
                        </a:rPr>
                        <a:t> mm</a:t>
                      </a:r>
                      <a:r>
                        <a:rPr lang="en-US" sz="1100" kern="1200" dirty="0" smtClean="0">
                          <a:solidFill>
                            <a:schemeClr val="tx1"/>
                          </a:solidFill>
                          <a:latin typeface="Eurostile"/>
                          <a:ea typeface="+mn-ea"/>
                          <a:cs typeface="Eurostile"/>
                        </a:rPr>
                        <a:t> hole. Connection hoses with 9.5 mm connection included.</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Eurostile"/>
                          <a:ea typeface="+mn-ea"/>
                          <a:cs typeface="Eurostile"/>
                        </a:rPr>
                        <a:t>A tool that makes it easy to screw the kitchen faucet in place is included.</a:t>
                      </a: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56637" y="1484873"/>
            <a:ext cx="5129763" cy="369332"/>
          </a:xfrm>
          <a:prstGeom prst="rect">
            <a:avLst/>
          </a:prstGeom>
          <a:noFill/>
        </p:spPr>
        <p:txBody>
          <a:bodyPr wrap="square" rtlCol="0">
            <a:spAutoFit/>
          </a:bodyPr>
          <a:lstStyle/>
          <a:p>
            <a:pPr marL="342900" indent="-342900">
              <a:buFont typeface="Wingdings" charset="2"/>
              <a:buAutoNum type="arabicPlain" startAt="7"/>
              <a:defRPr/>
            </a:pPr>
            <a:r>
              <a:rPr lang="en-US" sz="1800" b="1" dirty="0" smtClean="0">
                <a:latin typeface="Eurostile"/>
                <a:ea typeface="ＭＳ 明朝"/>
                <a:cs typeface="Eurostile"/>
              </a:rPr>
              <a:t>PLUMBING </a:t>
            </a:r>
            <a:endParaRPr lang="en-US" sz="1800" b="1" dirty="0">
              <a:latin typeface="Eurostile"/>
              <a:ea typeface="ＭＳ 明朝"/>
              <a:cs typeface="Eurostile"/>
            </a:endParaRPr>
          </a:p>
        </p:txBody>
      </p:sp>
    </p:spTree>
    <p:extLst>
      <p:ext uri="{BB962C8B-B14F-4D97-AF65-F5344CB8AC3E}">
        <p14:creationId xmlns:p14="http://schemas.microsoft.com/office/powerpoint/2010/main" val="11208341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CADL03/6207, HND Stage 1, Final Project</a:t>
            </a:r>
            <a:endParaRPr lang="en-US"/>
          </a:p>
        </p:txBody>
      </p:sp>
      <p:sp>
        <p:nvSpPr>
          <p:cNvPr id="5" name="Slide Number Placeholder 4"/>
          <p:cNvSpPr>
            <a:spLocks noGrp="1"/>
          </p:cNvSpPr>
          <p:nvPr>
            <p:ph type="sldNum" sz="quarter" idx="12"/>
          </p:nvPr>
        </p:nvSpPr>
        <p:spPr/>
        <p:txBody>
          <a:bodyPr/>
          <a:lstStyle/>
          <a:p>
            <a:fld id="{A3FA7095-699E-9748-A2EB-6882671471C9}" type="slidenum">
              <a:rPr lang="en-US" smtClean="0"/>
              <a:t>9</a:t>
            </a:fld>
            <a:endParaRPr lang="en-US" dirty="0"/>
          </a:p>
        </p:txBody>
      </p:sp>
      <p:sp>
        <p:nvSpPr>
          <p:cNvPr id="2" name="TextBox 1"/>
          <p:cNvSpPr txBox="1"/>
          <p:nvPr/>
        </p:nvSpPr>
        <p:spPr>
          <a:xfrm>
            <a:off x="4371110" y="369219"/>
            <a:ext cx="184666" cy="461665"/>
          </a:xfrm>
          <a:prstGeom prst="rect">
            <a:avLst/>
          </a:prstGeom>
          <a:noFill/>
        </p:spPr>
        <p:txBody>
          <a:bodyPr wrap="none" rtlCol="0">
            <a:spAutoFit/>
          </a:bodyPr>
          <a:lstStyle/>
          <a:p>
            <a:endParaRPr lang="en-US" dirty="0"/>
          </a:p>
        </p:txBody>
      </p:sp>
      <p:cxnSp>
        <p:nvCxnSpPr>
          <p:cNvPr id="13" name="Straight Connector 12"/>
          <p:cNvCxnSpPr/>
          <p:nvPr/>
        </p:nvCxnSpPr>
        <p:spPr>
          <a:xfrm flipV="1">
            <a:off x="59068" y="1288242"/>
            <a:ext cx="12046394" cy="1"/>
          </a:xfrm>
          <a:prstGeom prst="line">
            <a:avLst/>
          </a:prstGeom>
          <a:ln w="38100" cmpd="dbl">
            <a:solidFill>
              <a:schemeClr val="tx1"/>
            </a:solidFill>
          </a:ln>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730149354"/>
              </p:ext>
            </p:extLst>
          </p:nvPr>
        </p:nvGraphicFramePr>
        <p:xfrm>
          <a:off x="424374" y="2021943"/>
          <a:ext cx="11301959" cy="6354127"/>
        </p:xfrm>
        <a:graphic>
          <a:graphicData uri="http://schemas.openxmlformats.org/drawingml/2006/table">
            <a:tbl>
              <a:tblPr firstRow="1" bandRow="1">
                <a:tableStyleId>{2D5ABB26-0587-4C30-8999-92F81FD0307C}</a:tableStyleId>
              </a:tblPr>
              <a:tblGrid>
                <a:gridCol w="502726"/>
                <a:gridCol w="1054100"/>
                <a:gridCol w="723900"/>
                <a:gridCol w="736600"/>
                <a:gridCol w="787400"/>
                <a:gridCol w="762000"/>
                <a:gridCol w="1054100"/>
                <a:gridCol w="1312333"/>
                <a:gridCol w="2142067"/>
                <a:gridCol w="2226733"/>
              </a:tblGrid>
              <a:tr h="365056">
                <a:tc gridSpan="10">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latin typeface="Eurostile"/>
                          <a:ea typeface="ＭＳ 明朝"/>
                          <a:cs typeface="Eurostile"/>
                        </a:rPr>
                        <a:t>PRODUCT DETAILS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200" b="1" u="sng"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a:spcAft>
                          <a:spcPts val="0"/>
                        </a:spcAft>
                      </a:pPr>
                      <a:endParaRPr lang="en-US" sz="130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a:p>
                  </a:txBody>
                  <a:tcPr/>
                </a:tc>
              </a:tr>
              <a:tr h="525531">
                <a:tc>
                  <a:txBody>
                    <a:bodyPr/>
                    <a:lstStyle/>
                    <a:p>
                      <a:pPr algn="l">
                        <a:spcAft>
                          <a:spcPts val="0"/>
                        </a:spcAft>
                      </a:pPr>
                      <a:r>
                        <a:rPr lang="en-US" sz="1050" b="1" dirty="0" smtClean="0">
                          <a:effectLst/>
                          <a:latin typeface="Eurostile"/>
                          <a:ea typeface="ＭＳ 明朝"/>
                          <a:cs typeface="Eurostile"/>
                        </a:rPr>
                        <a:t>Ref</a:t>
                      </a:r>
                      <a:r>
                        <a:rPr lang="en-US" sz="1050" b="1" baseline="0" dirty="0" smtClean="0">
                          <a:effectLst/>
                          <a:latin typeface="Eurostile"/>
                          <a:ea typeface="ＭＳ 明朝"/>
                          <a:cs typeface="Eurostile"/>
                        </a:rPr>
                        <a:t> I</a:t>
                      </a:r>
                      <a:r>
                        <a:rPr lang="en-US" sz="1050" b="1" dirty="0" smtClean="0">
                          <a:effectLst/>
                          <a:latin typeface="Eurostile"/>
                          <a:ea typeface="ＭＳ 明朝"/>
                          <a:cs typeface="Eurostile"/>
                        </a:rPr>
                        <a:t>D</a:t>
                      </a:r>
                    </a:p>
                    <a:p>
                      <a:pPr algn="l">
                        <a:spcAft>
                          <a:spcPts val="0"/>
                        </a:spcAft>
                      </a:pPr>
                      <a:r>
                        <a:rPr lang="en-US" sz="1050" b="1" dirty="0" smtClean="0">
                          <a:effectLst/>
                          <a:latin typeface="Eurostile"/>
                          <a:ea typeface="ＭＳ 明朝"/>
                          <a:cs typeface="Eurostile"/>
                        </a:rPr>
                        <a:t>within</a:t>
                      </a:r>
                      <a:r>
                        <a:rPr lang="en-US" sz="1050" b="1" baseline="0" dirty="0" smtClean="0">
                          <a:effectLst/>
                          <a:latin typeface="Eurostile"/>
                          <a:ea typeface="ＭＳ 明朝"/>
                          <a:cs typeface="Eurostile"/>
                        </a:rPr>
                        <a:t> room</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baseline="0" dirty="0" smtClean="0">
                          <a:effectLst/>
                          <a:latin typeface="Eurostile"/>
                          <a:ea typeface="ＭＳ 明朝"/>
                          <a:cs typeface="Eurostile"/>
                        </a:rPr>
                        <a:t>TYPE / DESCRIPTION</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00" b="1" dirty="0" smtClean="0">
                          <a:effectLst/>
                          <a:latin typeface="Eurostile"/>
                          <a:ea typeface="ＭＳ 明朝"/>
                          <a:cs typeface="Eurostile"/>
                        </a:rPr>
                        <a:t>QUANTITY</a:t>
                      </a:r>
                      <a:endParaRPr lang="en-US" sz="100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BRAND /</a:t>
                      </a:r>
                    </a:p>
                    <a:p>
                      <a:pPr algn="l">
                        <a:spcAft>
                          <a:spcPts val="0"/>
                        </a:spcAft>
                      </a:pPr>
                      <a:r>
                        <a:rPr lang="en-US" sz="1050" b="1" dirty="0" smtClean="0">
                          <a:effectLst/>
                          <a:latin typeface="Eurostile"/>
                          <a:ea typeface="ＭＳ 明朝"/>
                          <a:cs typeface="Eurostile"/>
                        </a:rPr>
                        <a:t>SUPPLIER</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a:effectLst/>
                          <a:latin typeface="Eurostile"/>
                          <a:ea typeface="ＭＳ 明朝"/>
                          <a:cs typeface="Eurostile"/>
                        </a:rPr>
                        <a:t>NAME</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COLOUR / FINISH</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DIMS INFO,</a:t>
                      </a:r>
                      <a:r>
                        <a:rPr lang="en-US" sz="1050" b="1" baseline="0" dirty="0" smtClean="0">
                          <a:effectLst/>
                          <a:latin typeface="Eurostile"/>
                          <a:ea typeface="ＭＳ 明朝"/>
                          <a:cs typeface="Eurostile"/>
                        </a:rPr>
                        <a:t> </a:t>
                      </a:r>
                      <a:r>
                        <a:rPr lang="en-US" sz="1050" b="1" dirty="0" smtClean="0">
                          <a:effectLst/>
                          <a:latin typeface="Eurostile"/>
                          <a:ea typeface="ＭＳ 明朝"/>
                          <a:cs typeface="Eurostile"/>
                        </a:rPr>
                        <a:t>(mm)</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REFERENCE DRAWING(S)</a:t>
                      </a:r>
                      <a:r>
                        <a:rPr lang="en-US" sz="1050" b="1" baseline="0" dirty="0" smtClean="0">
                          <a:effectLst/>
                          <a:latin typeface="Eurostile"/>
                          <a:ea typeface="ＭＳ 明朝"/>
                          <a:cs typeface="Eurostile"/>
                        </a:rPr>
                        <a:t> for PLACEMENT</a:t>
                      </a:r>
                      <a:endParaRPr lang="en-US" sz="1050" b="1"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l">
                        <a:spcAft>
                          <a:spcPts val="0"/>
                        </a:spcAft>
                      </a:pPr>
                      <a:r>
                        <a:rPr lang="en-US" sz="1050" b="1" dirty="0" smtClean="0">
                          <a:effectLst/>
                          <a:latin typeface="Eurostile"/>
                          <a:ea typeface="ＭＳ 明朝"/>
                          <a:cs typeface="Eurostile"/>
                        </a:rPr>
                        <a:t>MEASURING</a:t>
                      </a:r>
                      <a:r>
                        <a:rPr lang="en-US" sz="1050" b="1" baseline="0" dirty="0" smtClean="0">
                          <a:effectLst/>
                          <a:latin typeface="Eurostile"/>
                          <a:ea typeface="ＭＳ 明朝"/>
                          <a:cs typeface="Eurostile"/>
                        </a:rPr>
                        <a:t> and </a:t>
                      </a:r>
                      <a:r>
                        <a:rPr lang="en-US" sz="1050" b="1" dirty="0" smtClean="0">
                          <a:effectLst/>
                          <a:latin typeface="Eurostile"/>
                          <a:ea typeface="ＭＳ 明朝"/>
                          <a:cs typeface="Eurostile"/>
                        </a:rPr>
                        <a:t>ORDERING</a:t>
                      </a:r>
                      <a:r>
                        <a:rPr lang="en-US" sz="1050" b="1" baseline="0" dirty="0" smtClean="0">
                          <a:effectLst/>
                          <a:latin typeface="Eurostile"/>
                          <a:ea typeface="ＭＳ 明朝"/>
                          <a:cs typeface="Eurostile"/>
                        </a:rPr>
                        <a:t> NOTES</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1" baseline="0" dirty="0" smtClean="0">
                          <a:effectLst/>
                          <a:latin typeface="Eurostile"/>
                          <a:ea typeface="ＭＳ 明朝"/>
                          <a:cs typeface="Eurostile"/>
                        </a:rPr>
                        <a:t>INSTALLATION NOTES and WWW LINKS</a:t>
                      </a:r>
                      <a:endParaRPr lang="en-US" sz="1050" dirty="0" smtClean="0">
                        <a:effectLst/>
                        <a:latin typeface="Eurostile"/>
                        <a:ea typeface="ＭＳ 明朝"/>
                        <a:cs typeface="Eurostile"/>
                      </a:endParaRPr>
                    </a:p>
                    <a:p>
                      <a:pPr algn="l">
                        <a:spcAft>
                          <a:spcPts val="0"/>
                        </a:spcAft>
                      </a:pP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081870">
                <a:tc>
                  <a:txBody>
                    <a:bodyPr/>
                    <a:lstStyle/>
                    <a:p>
                      <a:pPr algn="l">
                        <a:spcAft>
                          <a:spcPts val="0"/>
                        </a:spcAft>
                      </a:pPr>
                      <a:r>
                        <a:rPr lang="en-US" sz="1050" dirty="0" smtClean="0">
                          <a:effectLst/>
                          <a:latin typeface="Eurostile"/>
                          <a:ea typeface="ＭＳ 明朝"/>
                          <a:cs typeface="Eurostile"/>
                        </a:rPr>
                        <a:t>19</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Laminate countertop: standard width, custom length, </a:t>
                      </a:r>
                    </a:p>
                    <a:p>
                      <a:pPr algn="l">
                        <a:spcAft>
                          <a:spcPts val="0"/>
                        </a:spcAft>
                      </a:pPr>
                      <a:r>
                        <a:rPr lang="en-US" sz="1050" dirty="0" smtClean="0">
                          <a:effectLst/>
                          <a:latin typeface="Eurostile"/>
                          <a:ea typeface="ＭＳ 明朝"/>
                          <a:cs typeface="Eurostile"/>
                        </a:rPr>
                        <a:t>with cut-out for sink and a</a:t>
                      </a:r>
                      <a:r>
                        <a:rPr lang="en-US" sz="1050" baseline="0" dirty="0" smtClean="0">
                          <a:effectLst/>
                          <a:latin typeface="Eurostile"/>
                          <a:ea typeface="ＭＳ 明朝"/>
                          <a:cs typeface="Eurostile"/>
                        </a:rPr>
                        <a:t> miter 45</a:t>
                      </a:r>
                      <a:r>
                        <a:rPr lang="en-US" sz="1050" baseline="30000" dirty="0" smtClean="0">
                          <a:effectLst/>
                          <a:latin typeface="Eurostile"/>
                          <a:ea typeface="ＭＳ 明朝"/>
                          <a:cs typeface="Eurostile"/>
                        </a:rPr>
                        <a:t>0</a:t>
                      </a:r>
                      <a:r>
                        <a:rPr lang="en-US" sz="1050" baseline="0" dirty="0" smtClean="0">
                          <a:effectLst/>
                          <a:latin typeface="Eurostile"/>
                          <a:ea typeface="ＭＳ 明朝"/>
                          <a:cs typeface="Eurostile"/>
                        </a:rPr>
                        <a:t> cut at right end</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b="0" dirty="0" smtClean="0">
                          <a:latin typeface="Eurostile"/>
                          <a:cs typeface="Eurostile"/>
                        </a:rPr>
                        <a:t>PERSONLIG made-to-measure</a:t>
                      </a:r>
                      <a:endParaRPr lang="en-US" sz="1050" b="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kern="1200" dirty="0" smtClean="0">
                          <a:solidFill>
                            <a:schemeClr val="tx1"/>
                          </a:solidFill>
                          <a:latin typeface="Eurostile"/>
                          <a:ea typeface="+mn-ea"/>
                          <a:cs typeface="Eurostile"/>
                        </a:rPr>
                        <a:t>Black mineral effect</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100" dirty="0" smtClean="0">
                          <a:latin typeface="Eurostile"/>
                          <a:cs typeface="Eurostile"/>
                        </a:rPr>
                        <a:t>Width: 650</a:t>
                      </a:r>
                    </a:p>
                    <a:p>
                      <a:r>
                        <a:rPr lang="en-US" sz="1100" dirty="0" smtClean="0">
                          <a:latin typeface="Eurostile"/>
                          <a:cs typeface="Eurostile"/>
                        </a:rPr>
                        <a:t>Thickness 38 mm</a:t>
                      </a:r>
                    </a:p>
                    <a:p>
                      <a:r>
                        <a:rPr lang="en-US" sz="1100" dirty="0" smtClean="0">
                          <a:latin typeface="Eurostile"/>
                          <a:cs typeface="Eurostile"/>
                        </a:rPr>
                        <a:t>Lengths</a:t>
                      </a:r>
                      <a:r>
                        <a:rPr lang="en-US" sz="1100" baseline="0" dirty="0" smtClean="0">
                          <a:latin typeface="Eurostile"/>
                          <a:cs typeface="Eurostile"/>
                        </a:rPr>
                        <a:t> and miter cut – estimated only:</a:t>
                      </a:r>
                      <a:endParaRPr lang="en-US" sz="1100" dirty="0" smtClean="0">
                        <a:latin typeface="Eurostile"/>
                        <a:cs typeface="Eurostile"/>
                      </a:endParaRPr>
                    </a:p>
                    <a:p>
                      <a:r>
                        <a:rPr lang="en-US" sz="1100" dirty="0" smtClean="0">
                          <a:latin typeface="Eurostile"/>
                          <a:cs typeface="Eurostile"/>
                        </a:rPr>
                        <a:t>Wall edge L: 2765</a:t>
                      </a:r>
                    </a:p>
                    <a:p>
                      <a:r>
                        <a:rPr lang="en-US" sz="1100" dirty="0" smtClean="0">
                          <a:latin typeface="Eurostile"/>
                          <a:cs typeface="Eurostile"/>
                        </a:rPr>
                        <a:t>Front edge</a:t>
                      </a:r>
                      <a:r>
                        <a:rPr lang="en-US" sz="1100" baseline="0" dirty="0" smtClean="0">
                          <a:latin typeface="Eurostile"/>
                          <a:cs typeface="Eurostile"/>
                        </a:rPr>
                        <a:t> L:</a:t>
                      </a:r>
                    </a:p>
                    <a:p>
                      <a:r>
                        <a:rPr lang="en-US" sz="1100" baseline="0" dirty="0" smtClean="0">
                          <a:latin typeface="Eurostile"/>
                          <a:cs typeface="Eurostile"/>
                        </a:rPr>
                        <a:t>2115</a:t>
                      </a:r>
                    </a:p>
                    <a:p>
                      <a:r>
                        <a:rPr lang="en-US" sz="1100" baseline="0" dirty="0" smtClean="0">
                          <a:latin typeface="Eurostile"/>
                          <a:cs typeface="Eurostile"/>
                        </a:rPr>
                        <a:t>Miter cut edge: 919.24</a:t>
                      </a:r>
                      <a:endParaRPr lang="en-US" sz="110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(D1) Furnishing Layout – Ground Floor(Kitchen)</a:t>
                      </a:r>
                      <a:endParaRPr lang="en-US" sz="1050" dirty="0" smtClean="0">
                        <a:latin typeface="Eurostile"/>
                        <a:cs typeface="Eurostile"/>
                      </a:endParaRPr>
                    </a:p>
                    <a:p>
                      <a:endParaRPr lang="en-US" sz="1050" dirty="0" smtClean="0">
                        <a:latin typeface="Eurostile"/>
                        <a:cs typeface="Eurostile"/>
                      </a:endParaRPr>
                    </a:p>
                    <a:p>
                      <a:r>
                        <a:rPr lang="en-US" sz="1050" dirty="0" smtClean="0">
                          <a:latin typeface="Eurostile"/>
                          <a:cs typeface="Eurostile"/>
                        </a:rPr>
                        <a:t>(D11) Kitchen Elevation K1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Please take</a:t>
                      </a:r>
                      <a:r>
                        <a:rPr lang="en-US" sz="1050" baseline="0" dirty="0" smtClean="0">
                          <a:latin typeface="Eurostile"/>
                          <a:cs typeface="Eurostile"/>
                        </a:rPr>
                        <a:t> e</a:t>
                      </a:r>
                      <a:r>
                        <a:rPr lang="en-US" sz="1050" dirty="0" smtClean="0">
                          <a:latin typeface="Eurostile"/>
                          <a:cs typeface="Eurostile"/>
                        </a:rPr>
                        <a:t>xact measurements</a:t>
                      </a:r>
                      <a:r>
                        <a:rPr lang="en-US" sz="1050" baseline="0" dirty="0" smtClean="0">
                          <a:latin typeface="Eurostile"/>
                          <a:cs typeface="Eurostile"/>
                        </a:rPr>
                        <a:t> for ordering the custom sized countertop after all base cabinets have been installed. </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A cut-out for a BOHOLMEN sink [ID17 in Section 7] needs to be made in the countertop. The sink is to be installed above the base cabinet for sink [ID4 in Section 2]. Please take accurate measurements to specify this cut-out for the factory after the base cabinet for sink has been installed. The sink will be 100% watertight sealed to the custom-cut countertop at the factory and all will be delivered as one piece for installation.</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To be ordered with square laminated edging strips (38 mm) in the same finish.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The 2 countertops (ID19 and ID20) are to be connected by a miter joint at the inside corner between the walls shown on Elevations K1 and K2.</a:t>
                      </a: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baseline="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Please ensure that the miter joint is 100% watertight sealed. Please use appropriate black sealant for a seamless finish.</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 </a:t>
                      </a:r>
                    </a:p>
                    <a:p>
                      <a:r>
                        <a:rPr lang="en-US" sz="1050" dirty="0" smtClean="0">
                          <a:latin typeface="Eurostile"/>
                          <a:cs typeface="Eurostile"/>
                        </a:rPr>
                        <a:t>Product</a:t>
                      </a:r>
                      <a:r>
                        <a:rPr lang="en-US" sz="1050" baseline="0" dirty="0" smtClean="0">
                          <a:latin typeface="Eurostile"/>
                          <a:cs typeface="Eurostile"/>
                        </a:rPr>
                        <a:t> info (for laminate finish):</a:t>
                      </a:r>
                    </a:p>
                    <a:p>
                      <a:r>
                        <a:rPr lang="en-US" sz="1050" dirty="0" smtClean="0">
                          <a:latin typeface="Eurostile"/>
                          <a:cs typeface="Eurostile"/>
                          <a:hlinkClick r:id="rId3"/>
                        </a:rPr>
                        <a:t>http://www.ikea.com/ca/en/catalog/products/10208783/</a:t>
                      </a:r>
                      <a:r>
                        <a:rPr lang="en-US" sz="1050" dirty="0" smtClean="0">
                          <a:latin typeface="Eurostile"/>
                          <a:cs typeface="Eurostile"/>
                        </a:rPr>
                        <a:t> </a:t>
                      </a:r>
                    </a:p>
                    <a:p>
                      <a:r>
                        <a:rPr lang="en-US" sz="1050" dirty="0" smtClean="0">
                          <a:latin typeface="Eurostile"/>
                          <a:cs typeface="Eurostile"/>
                        </a:rPr>
                        <a:t>Info</a:t>
                      </a:r>
                      <a:r>
                        <a:rPr lang="en-US" sz="1050" baseline="0" dirty="0" smtClean="0">
                          <a:latin typeface="Eurostile"/>
                          <a:cs typeface="Eurostile"/>
                        </a:rPr>
                        <a:t> on PERSONLIG made-to-measure countertops:</a:t>
                      </a:r>
                    </a:p>
                    <a:p>
                      <a:r>
                        <a:rPr lang="en-US" sz="1050" dirty="0" smtClean="0">
                          <a:latin typeface="Eurostile"/>
                          <a:cs typeface="Eurostile"/>
                          <a:hlinkClick r:id="rId4"/>
                        </a:rPr>
                        <a:t>http://www.ikea.com/ms/en_CA/pdf/buying_guides/FY10/Countertops_Buying_Guide.pdf</a:t>
                      </a:r>
                      <a:r>
                        <a:rPr lang="en-US" sz="1050" dirty="0" smtClean="0">
                          <a:latin typeface="Eurostile"/>
                          <a:cs typeface="Eurostile"/>
                        </a:rPr>
                        <a:t> </a:t>
                      </a:r>
                    </a:p>
                    <a:p>
                      <a:r>
                        <a:rPr lang="en-US" sz="1050" dirty="0" smtClean="0">
                          <a:latin typeface="Eurostile"/>
                          <a:cs typeface="Eurostile"/>
                          <a:hlinkClick r:id="rId5"/>
                        </a:rPr>
                        <a:t>http://www.ikea.com/ms/zh_CN/pdf/20111_How_to_KI/WORKTOPS.pdf</a:t>
                      </a:r>
                      <a:r>
                        <a:rPr lang="en-US" sz="1050" dirty="0" smtClean="0">
                          <a:latin typeface="Eurostile"/>
                          <a:cs typeface="Eurostile"/>
                        </a:rPr>
                        <a:t> </a:t>
                      </a:r>
                    </a:p>
                    <a:p>
                      <a:endParaRPr lang="en-US" sz="105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82588">
                <a:tc>
                  <a:txBody>
                    <a:bodyPr/>
                    <a:lstStyle/>
                    <a:p>
                      <a:pPr algn="l">
                        <a:spcAft>
                          <a:spcPts val="0"/>
                        </a:spcAft>
                      </a:pPr>
                      <a:r>
                        <a:rPr lang="en-US" sz="1050" dirty="0" smtClean="0">
                          <a:effectLst/>
                          <a:latin typeface="Eurostile"/>
                          <a:ea typeface="ＭＳ 明朝"/>
                          <a:cs typeface="Eurostile"/>
                        </a:rPr>
                        <a:t>20</a:t>
                      </a:r>
                      <a:endParaRPr lang="en-US" sz="1050" dirty="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l">
                        <a:spcAft>
                          <a:spcPts val="0"/>
                        </a:spcAft>
                      </a:pPr>
                      <a:r>
                        <a:rPr lang="en-US" sz="1050" dirty="0" smtClean="0">
                          <a:effectLst/>
                          <a:latin typeface="Eurostile"/>
                          <a:ea typeface="ＭＳ 明朝"/>
                          <a:cs typeface="Eurostile"/>
                        </a:rPr>
                        <a:t>Laminate countertop, standard width, custom length,</a:t>
                      </a:r>
                    </a:p>
                    <a:p>
                      <a:pPr algn="l">
                        <a:spcAft>
                          <a:spcPts val="0"/>
                        </a:spcAft>
                      </a:pPr>
                      <a:r>
                        <a:rPr lang="en-US" sz="1050" dirty="0" smtClean="0">
                          <a:effectLst/>
                          <a:latin typeface="Eurostile"/>
                          <a:ea typeface="ＭＳ 明朝"/>
                          <a:cs typeface="Eurostile"/>
                        </a:rPr>
                        <a:t>with miter </a:t>
                      </a:r>
                      <a:r>
                        <a:rPr lang="en-US" sz="1050" baseline="0" dirty="0" smtClean="0">
                          <a:effectLst/>
                          <a:latin typeface="Eurostile"/>
                          <a:ea typeface="ＭＳ 明朝"/>
                          <a:cs typeface="Eurostile"/>
                        </a:rPr>
                        <a:t>45</a:t>
                      </a:r>
                      <a:r>
                        <a:rPr lang="en-US" sz="1050" baseline="30000" dirty="0" smtClean="0">
                          <a:effectLst/>
                          <a:latin typeface="Eurostile"/>
                          <a:ea typeface="ＭＳ 明朝"/>
                          <a:cs typeface="Eurostile"/>
                        </a:rPr>
                        <a:t>0 </a:t>
                      </a:r>
                      <a:r>
                        <a:rPr lang="en-US" sz="1050" dirty="0" smtClean="0">
                          <a:effectLst/>
                          <a:latin typeface="Eurostile"/>
                          <a:ea typeface="ＭＳ 明朝"/>
                          <a:cs typeface="Eurostile"/>
                        </a:rPr>
                        <a:t>cut at left</a:t>
                      </a:r>
                      <a:r>
                        <a:rPr lang="en-US" sz="1050" baseline="0" dirty="0" smtClean="0">
                          <a:effectLst/>
                          <a:latin typeface="Eurostile"/>
                          <a:ea typeface="ＭＳ 明朝"/>
                          <a:cs typeface="Eurostile"/>
                        </a:rPr>
                        <a:t> end</a:t>
                      </a:r>
                      <a:endParaRPr lang="en-US" sz="1050" dirty="0" smtClean="0">
                        <a:effectLst/>
                        <a:latin typeface="Eurostile"/>
                        <a:ea typeface="ＭＳ 明朝"/>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smtClean="0">
                        <a:effectLst/>
                        <a:latin typeface="Eurostile"/>
                        <a:ea typeface="ＭＳ 明朝"/>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1</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050" dirty="0" smtClean="0">
                          <a:latin typeface="Eurostile"/>
                          <a:cs typeface="Eurostile"/>
                        </a:rPr>
                        <a:t>IKEA</a:t>
                      </a: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0" dirty="0" smtClean="0">
                          <a:latin typeface="Eurostile"/>
                          <a:cs typeface="Eurostile"/>
                        </a:rPr>
                        <a:t>PERSONLIG made-to-measure</a:t>
                      </a: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latin typeface="Eurostile"/>
                          <a:ea typeface="+mn-ea"/>
                          <a:cs typeface="Eurostile"/>
                        </a:rPr>
                        <a:t>Black mineral effect</a:t>
                      </a:r>
                      <a:endParaRPr lang="en-US" sz="105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Width: 650</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Thickness 38 mm</a:t>
                      </a:r>
                    </a:p>
                    <a:p>
                      <a:pPr marL="0" marR="0" indent="0" algn="l" defTabSz="608918" rtl="0" eaLnBrk="1" fontAlgn="auto" latinLnBrk="0" hangingPunct="1">
                        <a:lnSpc>
                          <a:spcPct val="100000"/>
                        </a:lnSpc>
                        <a:spcBef>
                          <a:spcPts val="0"/>
                        </a:spcBef>
                        <a:spcAft>
                          <a:spcPts val="0"/>
                        </a:spcAft>
                        <a:buClrTx/>
                        <a:buSzTx/>
                        <a:buFontTx/>
                        <a:buNone/>
                        <a:tabLst/>
                        <a:defRPr/>
                      </a:pPr>
                      <a:r>
                        <a:rPr lang="en-US" sz="1100" dirty="0" smtClean="0">
                          <a:latin typeface="Eurostile"/>
                          <a:cs typeface="Eurostile"/>
                        </a:rPr>
                        <a:t>Lengths</a:t>
                      </a:r>
                      <a:r>
                        <a:rPr lang="en-US" sz="1100" baseline="0" dirty="0" smtClean="0">
                          <a:latin typeface="Eurostile"/>
                          <a:cs typeface="Eurostile"/>
                        </a:rPr>
                        <a:t> and miter cut – estimated only:</a:t>
                      </a:r>
                      <a:endParaRPr lang="en-US" sz="1100" dirty="0" smtClean="0">
                        <a:latin typeface="Eurostile"/>
                        <a:cs typeface="Eurostile"/>
                      </a:endParaRPr>
                    </a:p>
                    <a:p>
                      <a:r>
                        <a:rPr lang="en-US" sz="1100" dirty="0" smtClean="0">
                          <a:latin typeface="Eurostile"/>
                          <a:cs typeface="Eurostile"/>
                        </a:rPr>
                        <a:t>Wall edge L: 3800</a:t>
                      </a:r>
                    </a:p>
                    <a:p>
                      <a:r>
                        <a:rPr lang="en-US" sz="1100" dirty="0" smtClean="0">
                          <a:latin typeface="Eurostile"/>
                          <a:cs typeface="Eurostile"/>
                        </a:rPr>
                        <a:t>Front edge</a:t>
                      </a:r>
                      <a:r>
                        <a:rPr lang="en-US" sz="1100" baseline="0" dirty="0" smtClean="0">
                          <a:latin typeface="Eurostile"/>
                          <a:cs typeface="Eurostile"/>
                        </a:rPr>
                        <a:t> L:</a:t>
                      </a:r>
                    </a:p>
                    <a:p>
                      <a:r>
                        <a:rPr lang="en-US" sz="1100" baseline="0" dirty="0" smtClean="0">
                          <a:latin typeface="Eurostile"/>
                          <a:cs typeface="Eurostile"/>
                        </a:rPr>
                        <a:t>3150</a:t>
                      </a:r>
                    </a:p>
                    <a:p>
                      <a:r>
                        <a:rPr lang="en-US" sz="1100" baseline="0" dirty="0" smtClean="0">
                          <a:latin typeface="Eurostile"/>
                          <a:cs typeface="Eurostile"/>
                        </a:rPr>
                        <a:t>Miter cut edge: 919.24</a:t>
                      </a:r>
                      <a:endParaRPr lang="en-US" sz="1100" dirty="0" smtClean="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(D1) Furnishing Layout – Ground Floor(Kitchen)</a:t>
                      </a:r>
                      <a:endParaRPr lang="en-US" sz="105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endParaRPr lang="en-US" sz="1050" dirty="0" smtClean="0">
                        <a:latin typeface="Eurostile"/>
                        <a:cs typeface="Eurostile"/>
                      </a:endParaRPr>
                    </a:p>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(D12) Kitchen Elevation K2</a:t>
                      </a:r>
                    </a:p>
                    <a:p>
                      <a:endParaRPr lang="en-US" sz="1050" dirty="0">
                        <a:latin typeface="Eurostile"/>
                        <a:cs typeface="Eurostile"/>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608918" rtl="0" eaLnBrk="1" fontAlgn="auto" latinLnBrk="0" hangingPunct="1">
                        <a:lnSpc>
                          <a:spcPct val="100000"/>
                        </a:lnSpc>
                        <a:spcBef>
                          <a:spcPts val="0"/>
                        </a:spcBef>
                        <a:spcAft>
                          <a:spcPts val="0"/>
                        </a:spcAft>
                        <a:buClrTx/>
                        <a:buSzTx/>
                        <a:buFontTx/>
                        <a:buNone/>
                        <a:tabLst/>
                        <a:defRPr/>
                      </a:pPr>
                      <a:r>
                        <a:rPr lang="en-US" sz="1050" dirty="0" smtClean="0">
                          <a:latin typeface="Eurostile"/>
                          <a:cs typeface="Eurostile"/>
                        </a:rPr>
                        <a:t>Please take</a:t>
                      </a:r>
                      <a:r>
                        <a:rPr lang="en-US" sz="1050" baseline="0" dirty="0" smtClean="0">
                          <a:latin typeface="Eurostile"/>
                          <a:cs typeface="Eurostile"/>
                        </a:rPr>
                        <a:t> e</a:t>
                      </a:r>
                      <a:r>
                        <a:rPr lang="en-US" sz="1050" dirty="0" smtClean="0">
                          <a:latin typeface="Eurostile"/>
                          <a:cs typeface="Eurostile"/>
                        </a:rPr>
                        <a:t>xact measurements</a:t>
                      </a:r>
                      <a:r>
                        <a:rPr lang="en-US" sz="1050" baseline="0" dirty="0" smtClean="0">
                          <a:latin typeface="Eurostile"/>
                          <a:cs typeface="Eurostile"/>
                        </a:rPr>
                        <a:t> for ordering the custom sized countertop after all base cabinets have been installed. </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This countertop is to be connected with a miter joint to Countertop ID19 at the inside corner between the walls shown on Elevations K1 and K2.</a:t>
                      </a:r>
                    </a:p>
                    <a:p>
                      <a:pPr marL="0" marR="0" indent="0" algn="l" defTabSz="608918" rtl="0" eaLnBrk="1" fontAlgn="auto" latinLnBrk="0" hangingPunct="1">
                        <a:lnSpc>
                          <a:spcPct val="100000"/>
                        </a:lnSpc>
                        <a:spcBef>
                          <a:spcPts val="0"/>
                        </a:spcBef>
                        <a:spcAft>
                          <a:spcPts val="0"/>
                        </a:spcAft>
                        <a:buClrTx/>
                        <a:buSzTx/>
                        <a:buFontTx/>
                        <a:buNone/>
                        <a:tabLst/>
                        <a:defRPr/>
                      </a:pPr>
                      <a:r>
                        <a:rPr lang="en-US" sz="1050" baseline="0" dirty="0" smtClean="0">
                          <a:latin typeface="Eurostile"/>
                          <a:cs typeface="Eurostile"/>
                        </a:rPr>
                        <a:t>To be ordered with square laminated edging strips (38 mm) in the same finish.</a:t>
                      </a:r>
                      <a:endParaRPr lang="en-US" sz="105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pPr marL="0" marR="0" indent="0" algn="l" defTabSz="608918" rtl="0" eaLnBrk="1" fontAlgn="auto" latinLnBrk="0" hangingPunct="1">
                        <a:lnSpc>
                          <a:spcPct val="100000"/>
                        </a:lnSpc>
                        <a:spcBef>
                          <a:spcPts val="0"/>
                        </a:spcBef>
                        <a:spcAft>
                          <a:spcPts val="0"/>
                        </a:spcAft>
                        <a:buClrTx/>
                        <a:buSzTx/>
                        <a:buFontTx/>
                        <a:buNone/>
                        <a:tabLst/>
                        <a:defRPr/>
                      </a:pPr>
                      <a:endParaRPr lang="en-US" sz="1100" baseline="0" dirty="0" smtClean="0">
                        <a:latin typeface="Eurostile"/>
                        <a:cs typeface="Eurostile"/>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6" name="TextBox 5"/>
          <p:cNvSpPr txBox="1"/>
          <p:nvPr/>
        </p:nvSpPr>
        <p:spPr>
          <a:xfrm>
            <a:off x="356637" y="1484873"/>
            <a:ext cx="4199139" cy="369332"/>
          </a:xfrm>
          <a:prstGeom prst="rect">
            <a:avLst/>
          </a:prstGeom>
          <a:noFill/>
        </p:spPr>
        <p:txBody>
          <a:bodyPr wrap="square" rtlCol="0">
            <a:spAutoFit/>
          </a:bodyPr>
          <a:lstStyle/>
          <a:p>
            <a:pPr marL="342900" indent="-342900">
              <a:buFont typeface="Wingdings" charset="2"/>
              <a:buAutoNum type="arabicPlain" startAt="8"/>
              <a:defRPr/>
            </a:pPr>
            <a:r>
              <a:rPr lang="en-US" sz="1800" b="1" dirty="0" smtClean="0">
                <a:latin typeface="Eurostile"/>
                <a:ea typeface="ＭＳ 明朝"/>
                <a:cs typeface="Eurostile"/>
              </a:rPr>
              <a:t>L-SHAPED CUSTOM COUNTERTOP </a:t>
            </a:r>
            <a:endParaRPr lang="en-US" sz="1800" b="1" dirty="0">
              <a:latin typeface="Eurostile"/>
              <a:ea typeface="ＭＳ 明朝"/>
              <a:cs typeface="Eurostile"/>
            </a:endParaRPr>
          </a:p>
        </p:txBody>
      </p:sp>
    </p:spTree>
    <p:extLst>
      <p:ext uri="{BB962C8B-B14F-4D97-AF65-F5344CB8AC3E}">
        <p14:creationId xmlns:p14="http://schemas.microsoft.com/office/powerpoint/2010/main" val="4795123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230808</TotalTime>
  <Words>4707</Words>
  <Application>Microsoft Macintosh PowerPoint</Application>
  <PresentationFormat>Ledger Paper (11x17 in)</PresentationFormat>
  <Paragraphs>741</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Thompson</dc:creator>
  <cp:lastModifiedBy>Chad Thompson</cp:lastModifiedBy>
  <cp:revision>931</cp:revision>
  <cp:lastPrinted>2013-04-13T02:30:32Z</cp:lastPrinted>
  <dcterms:created xsi:type="dcterms:W3CDTF">2012-08-28T18:43:27Z</dcterms:created>
  <dcterms:modified xsi:type="dcterms:W3CDTF">2014-08-20T03:04:45Z</dcterms:modified>
</cp:coreProperties>
</file>