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79300" cy="9134475" type="ledger"/>
  <p:notesSz cx="6858000" cy="9144000"/>
  <p:defaultTextStyle>
    <a:defPPr>
      <a:defRPr lang="en-US"/>
    </a:defPPr>
    <a:lvl1pPr marL="0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60894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448" y="208"/>
      </p:cViewPr>
      <p:guideLst>
        <p:guide orient="horz" pos="2877"/>
        <p:guide pos="38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CD42D-2824-B34F-9A73-DEFDBBC8F4B0}" type="datetimeFigureOut">
              <a:rPr lang="en-US" smtClean="0"/>
              <a:t>14-08-08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BD486-6ED0-1A45-AFAF-A2ACF0DCE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277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6089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448" y="2837608"/>
            <a:ext cx="10352405" cy="1957992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6895" y="5176202"/>
            <a:ext cx="8525510" cy="23343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F7AD-554C-2A41-AF17-EDF66B48231C}" type="datetimeFigureOut">
              <a:rPr lang="en-US" smtClean="0"/>
              <a:t>14-08-08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AF60-6270-B047-9240-60CAED84B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3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F7AD-554C-2A41-AF17-EDF66B48231C}" type="datetimeFigureOut">
              <a:rPr lang="en-US" smtClean="0"/>
              <a:t>14-08-08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AF60-6270-B047-9240-60CAED84B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89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60637" y="486327"/>
            <a:ext cx="3649561" cy="10382007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1954" y="486327"/>
            <a:ext cx="10745695" cy="10382007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F7AD-554C-2A41-AF17-EDF66B48231C}" type="datetimeFigureOut">
              <a:rPr lang="en-US" smtClean="0"/>
              <a:t>14-08-08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AF60-6270-B047-9240-60CAED84B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53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F7AD-554C-2A41-AF17-EDF66B48231C}" type="datetimeFigureOut">
              <a:rPr lang="en-US" smtClean="0"/>
              <a:t>14-08-08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AF60-6270-B047-9240-60CAED84B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0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081" y="5869747"/>
            <a:ext cx="10352405" cy="1814208"/>
          </a:xfrm>
          <a:prstGeom prst="rect">
            <a:avLst/>
          </a:prstGeo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081" y="3871581"/>
            <a:ext cx="10352405" cy="1998166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F7AD-554C-2A41-AF17-EDF66B48231C}" type="datetimeFigureOut">
              <a:rPr lang="en-US" smtClean="0"/>
              <a:t>14-08-08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AF60-6270-B047-9240-60CAED84B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1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1953" y="2839723"/>
            <a:ext cx="7197628" cy="80286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12570" y="2839723"/>
            <a:ext cx="7197628" cy="80286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F7AD-554C-2A41-AF17-EDF66B48231C}" type="datetimeFigureOut">
              <a:rPr lang="en-US" smtClean="0"/>
              <a:t>14-08-08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AF60-6270-B047-9240-60CAED84B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70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965" y="2044685"/>
            <a:ext cx="5381306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" y="2896813"/>
            <a:ext cx="5381306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6916" y="2044685"/>
            <a:ext cx="5383420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6916" y="2896813"/>
            <a:ext cx="5383420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F7AD-554C-2A41-AF17-EDF66B48231C}" type="datetimeFigureOut">
              <a:rPr lang="en-US" smtClean="0"/>
              <a:t>14-08-08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AF60-6270-B047-9240-60CAED84B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F7AD-554C-2A41-AF17-EDF66B48231C}" type="datetimeFigureOut">
              <a:rPr lang="en-US" smtClean="0"/>
              <a:t>14-08-08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AF60-6270-B047-9240-60CAED84B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48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F7AD-554C-2A41-AF17-EDF66B48231C}" type="datetimeFigureOut">
              <a:rPr lang="en-US" smtClean="0"/>
              <a:t>14-08-08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AF60-6270-B047-9240-60CAED84B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2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6" y="363687"/>
            <a:ext cx="4006906" cy="1547786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68" y="363688"/>
            <a:ext cx="6808567" cy="7796021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66" y="1911474"/>
            <a:ext cx="4006906" cy="6248235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F7AD-554C-2A41-AF17-EDF66B48231C}" type="datetimeFigureOut">
              <a:rPr lang="en-US" smtClean="0"/>
              <a:t>14-08-08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AF60-6270-B047-9240-60CAED84B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0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228" y="6394132"/>
            <a:ext cx="7307580" cy="754864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7228" y="816182"/>
            <a:ext cx="7307580" cy="5480685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7228" y="7148996"/>
            <a:ext cx="7307580" cy="1072031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F7AD-554C-2A41-AF17-EDF66B48231C}" type="datetimeFigureOut">
              <a:rPr lang="en-US" smtClean="0"/>
              <a:t>14-08-08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EAF60-6270-B047-9240-60CAED84B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5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965" y="2131378"/>
            <a:ext cx="10961370" cy="6028331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965" y="8466306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7F7AD-554C-2A41-AF17-EDF66B48231C}" type="datetimeFigureOut">
              <a:rPr lang="en-US" smtClean="0"/>
              <a:t>14-08-08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1261" y="8627179"/>
            <a:ext cx="3856778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Eurostile"/>
                <a:cs typeface="Eurostile"/>
              </a:defRPr>
            </a:lvl1pPr>
          </a:lstStyle>
          <a:p>
            <a:r>
              <a:rPr lang="en-US" dirty="0" smtClean="0"/>
              <a:t>CADL03/6207, HND Stage 1, Final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51838" y="8644109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Eurostile"/>
                <a:cs typeface="Eurostile"/>
              </a:defRPr>
            </a:lvl1pPr>
          </a:lstStyle>
          <a:p>
            <a:fld id="{FFBEAF60-6270-B047-9240-60CAED84B15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good for now.png"/>
          <p:cNvPicPr>
            <a:picLocks noChangeAspect="1"/>
          </p:cNvPicPr>
          <p:nvPr userDrawn="1"/>
        </p:nvPicPr>
        <p:blipFill>
          <a:blip r:embed="rId13">
            <a:grayscl/>
            <a:alphaModFix amt="79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Glass/>
                    </a14:imgEffect>
                    <a14:imgEffect>
                      <a14:sharpenSoften amount="100000"/>
                    </a14:imgEffect>
                    <a14:imgEffect>
                      <a14:colorTemperature colorTemp="6609"/>
                    </a14:imgEffect>
                    <a14:imgEffect>
                      <a14:saturation sat="200000"/>
                    </a14:imgEffect>
                    <a14:imgEffect>
                      <a14:brightnessContrast bright="48000" contrast="-7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52" y="225864"/>
            <a:ext cx="1872000" cy="986238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 userDrawn="1"/>
        </p:nvSpPr>
        <p:spPr>
          <a:xfrm>
            <a:off x="9397191" y="175065"/>
            <a:ext cx="2329142" cy="954107"/>
          </a:xfrm>
          <a:prstGeom prst="rect">
            <a:avLst/>
          </a:prstGeom>
          <a:noFill/>
          <a:ln>
            <a:gradFill flip="none" rotWithShape="1">
              <a:gsLst>
                <a:gs pos="80000">
                  <a:schemeClr val="tx1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txBody>
          <a:bodyPr wrap="square" rtlCol="0">
            <a:spAutoFit/>
          </a:bodyPr>
          <a:lstStyle/>
          <a:p>
            <a:r>
              <a:rPr lang="en-US" sz="1400" b="1" i="1" dirty="0">
                <a:latin typeface="Graphite Std"/>
                <a:cs typeface="Graphite Std"/>
              </a:rPr>
              <a:t>Ria Thompson, </a:t>
            </a:r>
            <a:r>
              <a:rPr lang="en-US" sz="1400" b="1" i="1" dirty="0" smtClean="0">
                <a:latin typeface="Graphite Std"/>
                <a:cs typeface="Graphite Std"/>
              </a:rPr>
              <a:t>DenDesignery</a:t>
            </a:r>
            <a:r>
              <a:rPr lang="en-US" sz="1400" b="1" i="1" dirty="0">
                <a:latin typeface="Graphite Std"/>
                <a:cs typeface="Graphite Std"/>
              </a:rPr>
              <a:t/>
            </a:r>
            <a:br>
              <a:rPr lang="en-US" sz="1400" b="1" i="1" dirty="0">
                <a:latin typeface="Graphite Std"/>
                <a:cs typeface="Graphite Std"/>
              </a:rPr>
            </a:br>
            <a:r>
              <a:rPr lang="en-US" sz="1400" b="1" i="1" dirty="0">
                <a:latin typeface="Graphite Std"/>
                <a:cs typeface="Graphite Std"/>
              </a:rPr>
              <a:t>+647 500 6518</a:t>
            </a:r>
            <a:br>
              <a:rPr lang="en-US" sz="1400" b="1" i="1" dirty="0">
                <a:latin typeface="Graphite Std"/>
                <a:cs typeface="Graphite Std"/>
              </a:rPr>
            </a:br>
            <a:r>
              <a:rPr lang="en-US" sz="1400" b="1" i="1" dirty="0" err="1">
                <a:latin typeface="Graphite Std"/>
                <a:cs typeface="Graphite Std"/>
              </a:rPr>
              <a:t>ria@</a:t>
            </a:r>
            <a:r>
              <a:rPr lang="en-US" sz="1400" b="1" i="1" dirty="0" err="1" smtClean="0">
                <a:latin typeface="Graphite Std"/>
                <a:cs typeface="Graphite Std"/>
              </a:rPr>
              <a:t>dendesignery.com</a:t>
            </a:r>
            <a:r>
              <a:rPr lang="en-US" sz="1400" b="1" i="1" dirty="0">
                <a:latin typeface="Graphite Std"/>
                <a:cs typeface="Graphite Std"/>
              </a:rPr>
              <a:t/>
            </a:r>
            <a:br>
              <a:rPr lang="en-US" sz="1400" b="1" i="1" dirty="0">
                <a:latin typeface="Graphite Std"/>
                <a:cs typeface="Graphite Std"/>
              </a:rPr>
            </a:br>
            <a:r>
              <a:rPr lang="en-US" sz="1400" b="1" i="1" dirty="0" err="1">
                <a:latin typeface="Graphite Std"/>
                <a:cs typeface="Graphite Std"/>
              </a:rPr>
              <a:t>www.dendesignery.com</a:t>
            </a:r>
            <a:endParaRPr lang="en-US" sz="1400" b="1" i="1" dirty="0">
              <a:latin typeface="Graphite Std"/>
              <a:cs typeface="Graphite Std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742275" y="415386"/>
            <a:ext cx="471592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i="1" dirty="0" smtClean="0">
                <a:latin typeface="Eurostile"/>
                <a:cs typeface="Eurostile"/>
              </a:rPr>
              <a:t>PARTITION INSTALLERS SPECIFICATION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49298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0894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709" indent="-456709" algn="l" defTabSz="608945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35" indent="-380590" algn="l" defTabSz="608945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60894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608945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608945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6089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6089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6089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6089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60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-form.com/materials/varia_ecoresin/organics/criss_cross/%234" TargetMode="External"/><Relationship Id="rId4" Type="http://schemas.openxmlformats.org/officeDocument/2006/relationships/hyperlink" Target="http://www.3-form.com/ready_to_go/partitions/200.25/" TargetMode="External"/><Relationship Id="rId5" Type="http://schemas.openxmlformats.org/officeDocument/2006/relationships/hyperlink" Target="http://www.3-form.com/downloads/3form_harspec_topsupport_Man-026_Rev006.pdf" TargetMode="External"/><Relationship Id="rId6" Type="http://schemas.openxmlformats.org/officeDocument/2006/relationships/hyperlink" Target="http://www.3-form.com/downloads/3form_Varia_Fabrication_Manual_REV007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rickellcollection.com/exploding-chandelier/" TargetMode="External"/><Relationship Id="rId4" Type="http://schemas.openxmlformats.org/officeDocument/2006/relationships/hyperlink" Target="http://www.3-form.com/ready_to_go/partitions/200.25/" TargetMode="External"/><Relationship Id="rId5" Type="http://schemas.openxmlformats.org/officeDocument/2006/relationships/hyperlink" Target="http://www.3-form.com/downloads/3form_harspec_topsupport_Man-026_Rev006.pdf" TargetMode="External"/><Relationship Id="rId6" Type="http://schemas.openxmlformats.org/officeDocument/2006/relationships/hyperlink" Target="http://www.3-form.com/downloads/3form_Varia_Fabrication_Manual_REV007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CADL03/6207, HND Stage 1, Final Project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1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242116"/>
              </p:ext>
            </p:extLst>
          </p:nvPr>
        </p:nvGraphicFramePr>
        <p:xfrm>
          <a:off x="330320" y="1875332"/>
          <a:ext cx="11404480" cy="9594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1880"/>
                <a:gridCol w="914400"/>
                <a:gridCol w="651934"/>
                <a:gridCol w="702733"/>
                <a:gridCol w="1057765"/>
                <a:gridCol w="840259"/>
                <a:gridCol w="1084981"/>
                <a:gridCol w="1752164"/>
                <a:gridCol w="903631"/>
                <a:gridCol w="2734733"/>
              </a:tblGrid>
              <a:tr h="365056">
                <a:tc gridSpan="10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PROJECT DETAILS</a:t>
                      </a:r>
                      <a:endParaRPr lang="en-US" sz="1300" b="1" u="sng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46030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NAME: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3-Bedroom</a:t>
                      </a:r>
                      <a:r>
                        <a:rPr lang="en-US" sz="13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Detached House Show Home</a:t>
                      </a:r>
                      <a:endParaRPr lang="en-US" sz="13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SITE ADDRESS: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&lt;</a:t>
                      </a: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site</a:t>
                      </a:r>
                      <a:r>
                        <a:rPr lang="en-US" sz="1300" b="0" i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address</a:t>
                      </a:r>
                      <a:r>
                        <a:rPr lang="en-US" sz="13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&gt;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3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CLIENT NAME: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&lt;</a:t>
                      </a: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client name</a:t>
                      </a:r>
                      <a:r>
                        <a:rPr lang="en-US" sz="13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&gt;</a:t>
                      </a:r>
                      <a:endParaRPr lang="en-US" sz="13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664512"/>
              </p:ext>
            </p:extLst>
          </p:nvPr>
        </p:nvGraphicFramePr>
        <p:xfrm>
          <a:off x="330320" y="2894029"/>
          <a:ext cx="11404480" cy="9594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0615"/>
                <a:gridCol w="2734732"/>
                <a:gridCol w="1608457"/>
                <a:gridCol w="1608457"/>
                <a:gridCol w="2972219"/>
              </a:tblGrid>
              <a:tr h="365056"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CONTRACTOR DETAILS</a:t>
                      </a:r>
                      <a:endParaRPr lang="en-US" sz="1300" b="1" u="sng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718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&lt;contractor’s</a:t>
                      </a:r>
                      <a:r>
                        <a:rPr lang="en-US" sz="1300" b="0" i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name</a:t>
                      </a: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&gt;</a:t>
                      </a:r>
                      <a:endParaRPr lang="en-US" sz="1300" b="0" i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ADDRESS: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&lt;contractor’s address</a:t>
                      </a:r>
                      <a:r>
                        <a:rPr lang="en-US" sz="1300" b="0" i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</a:t>
                      </a: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&gt;</a:t>
                      </a:r>
                      <a:endParaRPr lang="en-US" sz="1300" b="1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300" b="1" smtClean="0">
                          <a:latin typeface="Eurostile"/>
                          <a:cs typeface="Eurostile"/>
                        </a:rPr>
                        <a:t>PHONE</a:t>
                      </a:r>
                      <a:endParaRPr lang="en-US" sz="1300" b="1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300" b="1" dirty="0" smtClean="0">
                          <a:latin typeface="Eurostile"/>
                          <a:cs typeface="Eurostile"/>
                        </a:rPr>
                        <a:t>E-MAIL:</a:t>
                      </a:r>
                    </a:p>
                    <a:p>
                      <a:r>
                        <a:rPr lang="en-US" sz="1300" b="0" i="1" dirty="0" smtClean="0">
                          <a:latin typeface="Eurostile"/>
                          <a:cs typeface="Eurostile"/>
                        </a:rPr>
                        <a:t>&lt;contractor’s e-mail&gt;</a:t>
                      </a:r>
                      <a:endParaRPr lang="en-US" sz="1300" b="1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7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latin typeface="Eurostile"/>
                          <a:cs typeface="Eurostile"/>
                        </a:rPr>
                        <a:t>office: </a:t>
                      </a:r>
                      <a:r>
                        <a:rPr lang="en-US" sz="1300" b="0" i="1" dirty="0" smtClean="0">
                          <a:latin typeface="Eurostile"/>
                          <a:cs typeface="Eurostile"/>
                        </a:rPr>
                        <a:t>&lt;###&gt;</a:t>
                      </a:r>
                      <a:endParaRPr lang="en-US" sz="1300" b="0" i="1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latin typeface="Eurostile"/>
                          <a:cs typeface="Eurostile"/>
                        </a:rPr>
                        <a:t>mobile: </a:t>
                      </a:r>
                      <a:r>
                        <a:rPr lang="en-US" sz="1300" b="0" i="1" dirty="0" smtClean="0">
                          <a:latin typeface="Eurostile"/>
                          <a:cs typeface="Eurostile"/>
                        </a:rPr>
                        <a:t>&lt;###&gt;</a:t>
                      </a:r>
                      <a:endParaRPr lang="en-US" sz="1300" b="1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662913"/>
              </p:ext>
            </p:extLst>
          </p:nvPr>
        </p:nvGraphicFramePr>
        <p:xfrm>
          <a:off x="330319" y="4076962"/>
          <a:ext cx="11404481" cy="29211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481"/>
                <a:gridCol w="10922000"/>
              </a:tblGrid>
              <a:tr h="365056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GENERAL INSTRUCTIONS and PREPATORY</a:t>
                      </a:r>
                      <a:r>
                        <a:rPr lang="en-US" sz="1300" b="1" u="sng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</a:t>
                      </a:r>
                      <a:endParaRPr lang="en-US" sz="1300" b="1" u="sng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Please review this specification,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the reference drawings and schedules and contact me as soon as possible with any issues or questions.</a:t>
                      </a:r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This specification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has separate sections for each of the partitions to be installed: Section 2 for the partition designated for the Downstairs Bathroom (Ground Floor), and Section 3 for the partition designated for the Shower Room (First Floor).</a:t>
                      </a:r>
                      <a:endParaRPr lang="en-US" sz="1200" dirty="0" smtClean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3/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Important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scheduling note for coordination with the flooring contractors: Both partitions must be installed after the vinyl floors in both bathrooms have been installed.</a:t>
                      </a:r>
                      <a:endParaRPr lang="en-US" sz="1200" dirty="0" smtClean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4/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Please carry out all work with appropriate care taken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so that no damage is inflicted on the newly installed floors.</a:t>
                      </a:r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5/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No substitutions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are to be made unless agreed upon ahead of time. </a:t>
                      </a:r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6/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The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specific manufacturer’s instructions are to be followed in each case.</a:t>
                      </a:r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7/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As much as possible,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please leave the work areas in a tidy fashion at the end of each day. All rubbish is to be promptly removed from the site.</a:t>
                      </a:r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29115" y="1407068"/>
            <a:ext cx="420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MAIN DETAILS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</p:spTree>
    <p:extLst>
      <p:ext uri="{BB962C8B-B14F-4D97-AF65-F5344CB8AC3E}">
        <p14:creationId xmlns:p14="http://schemas.microsoft.com/office/powerpoint/2010/main" val="2602124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246519"/>
              </p:ext>
            </p:extLst>
          </p:nvPr>
        </p:nvGraphicFramePr>
        <p:xfrm>
          <a:off x="584724" y="2398525"/>
          <a:ext cx="11141610" cy="40226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6743"/>
                <a:gridCol w="789109"/>
                <a:gridCol w="861891"/>
                <a:gridCol w="1117600"/>
                <a:gridCol w="1058048"/>
                <a:gridCol w="790939"/>
                <a:gridCol w="1379935"/>
                <a:gridCol w="1228479"/>
                <a:gridCol w="3348866"/>
              </a:tblGrid>
              <a:tr h="365056">
                <a:tc gridSpan="9"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 DETAILS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sng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</a:t>
                      </a: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ID within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room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 /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SUPPLIER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 / REF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DIMS INFO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</a:t>
                      </a: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(mm)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REFERENCE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DRAWING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 and WWW LINKS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415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4</a:t>
                      </a:r>
                      <a:endParaRPr lang="en-US" sz="11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Partition</a:t>
                      </a:r>
                      <a:endParaRPr lang="en-US" sz="11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3form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Eurostile"/>
                          <a:cs typeface="Eurostile"/>
                        </a:rPr>
                        <a:t>Varia</a:t>
                      </a: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 </a:t>
                      </a:r>
                      <a:r>
                        <a:rPr lang="en-US" sz="1100" dirty="0" err="1" smtClean="0">
                          <a:latin typeface="Eurostile"/>
                          <a:cs typeface="Eurostile"/>
                        </a:rPr>
                        <a:t>Ecoresin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/Organics / </a:t>
                      </a:r>
                      <a:r>
                        <a:rPr lang="en-US" sz="1100" baseline="0" dirty="0" err="1" smtClean="0">
                          <a:latin typeface="Eurostile"/>
                          <a:cs typeface="Eurostile"/>
                        </a:rPr>
                        <a:t>Criss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Cross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Installation Solution Code for Top Support Suspended Partition:</a:t>
                      </a:r>
                    </a:p>
                    <a:p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200.25.01</a:t>
                      </a:r>
                      <a:endParaRPr lang="en-US" sz="105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White,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brown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Gauge: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12.7 (1/2”)</a:t>
                      </a:r>
                      <a:endParaRPr lang="en-US" sz="110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Custom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sized:</a:t>
                      </a:r>
                    </a:p>
                    <a:p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900W x 2298.4H</a:t>
                      </a:r>
                    </a:p>
                    <a:p>
                      <a:endParaRPr lang="en-US" sz="1100" baseline="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101.6 (4”) is the allowance for fitting the top and bottom hardware channels that will hold the partition in place [Panel height(2298.4) = Opening height(2400) – 4”].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(D5) Painter/Decorator/Installer - Ground Floor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(See label on drawing)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Product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info:</a:t>
                      </a:r>
                      <a:endParaRPr lang="en-US" sz="110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  <a:hlinkClick r:id="rId3"/>
                        </a:rPr>
                        <a:t>http://www.3-form.com/materials/varia_ecoresin/organics/criss_cross/#4</a:t>
                      </a: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 </a:t>
                      </a:r>
                    </a:p>
                    <a:p>
                      <a:endParaRPr lang="en-US" sz="110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To be installed using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the Top Support system with surface mounted (to floor and ceiling) hardware channels. For more info</a:t>
                      </a: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:</a:t>
                      </a: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  <a:hlinkClick r:id="rId4"/>
                        </a:rPr>
                        <a:t>http://www.3-form.com/ready_to_go/partitions/200.25/</a:t>
                      </a: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 </a:t>
                      </a:r>
                    </a:p>
                    <a:p>
                      <a:endParaRPr lang="en-US" sz="110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Detailed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installation instructions:</a:t>
                      </a: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  <a:hlinkClick r:id="rId5"/>
                        </a:rPr>
                        <a:t>http://www.3-form.com/downloads/3form_harspec_topsupport_Man-026_Rev006.pdf</a:t>
                      </a: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 </a:t>
                      </a:r>
                    </a:p>
                    <a:p>
                      <a:endParaRPr lang="en-US" sz="110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Please see this manual for instruction on how to trim the panel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if any height adjustment is necessary:</a:t>
                      </a: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  <a:hlinkClick r:id="rId6"/>
                        </a:rPr>
                        <a:t>http://www.3-form.com/downloads/3form_Varia_Fabrication_Manual_REV007.pdf</a:t>
                      </a: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0054" y="1600201"/>
            <a:ext cx="321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2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DOWNSTAIRS </a:t>
            </a:r>
            <a:r>
              <a:rPr lang="en-US" sz="1800" b="1" dirty="0" smtClean="0">
                <a:latin typeface="Eurostile"/>
                <a:ea typeface="ＭＳ 明朝"/>
                <a:cs typeface="Eurostile"/>
              </a:rPr>
              <a:t>BATHROOM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</p:spTree>
    <p:extLst>
      <p:ext uri="{BB962C8B-B14F-4D97-AF65-F5344CB8AC3E}">
        <p14:creationId xmlns:p14="http://schemas.microsoft.com/office/powerpoint/2010/main" val="886157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3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092668"/>
              </p:ext>
            </p:extLst>
          </p:nvPr>
        </p:nvGraphicFramePr>
        <p:xfrm>
          <a:off x="584724" y="2398525"/>
          <a:ext cx="11141610" cy="40226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6743"/>
                <a:gridCol w="789109"/>
                <a:gridCol w="861891"/>
                <a:gridCol w="1117600"/>
                <a:gridCol w="1058048"/>
                <a:gridCol w="790939"/>
                <a:gridCol w="1379935"/>
                <a:gridCol w="1228479"/>
                <a:gridCol w="3348866"/>
              </a:tblGrid>
              <a:tr h="365056">
                <a:tc gridSpan="9"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 DETAILS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sng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</a:t>
                      </a: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ID within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room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 /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SUPPLIER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 / REF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DIMS INFO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</a:t>
                      </a: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(mm)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REFERENCE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DRAWING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 and WWW LINKS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415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4</a:t>
                      </a:r>
                      <a:endParaRPr lang="en-US" sz="11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Partition</a:t>
                      </a:r>
                      <a:endParaRPr lang="en-US" sz="11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3form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Eurostile"/>
                          <a:cs typeface="Eurostile"/>
                        </a:rPr>
                        <a:t>Varia</a:t>
                      </a: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 </a:t>
                      </a:r>
                      <a:r>
                        <a:rPr lang="en-US" sz="1100" dirty="0" err="1" smtClean="0">
                          <a:latin typeface="Eurostile"/>
                          <a:cs typeface="Eurostile"/>
                        </a:rPr>
                        <a:t>Ecoresin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/Wood / </a:t>
                      </a:r>
                      <a:r>
                        <a:rPr lang="en-US" sz="1100" baseline="0" dirty="0" err="1" smtClean="0">
                          <a:latin typeface="Eurostile"/>
                          <a:cs typeface="Eurostile"/>
                        </a:rPr>
                        <a:t>Zebrano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Chevron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Installation Solution Code for Top Support Suspended Partition:</a:t>
                      </a:r>
                    </a:p>
                    <a:p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200.25.01</a:t>
                      </a:r>
                      <a:endParaRPr lang="en-US" sz="105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Brown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Gauge: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12.7 (1/2”)</a:t>
                      </a:r>
                      <a:endParaRPr lang="en-US" sz="110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Custom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sized:</a:t>
                      </a:r>
                    </a:p>
                    <a:p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900W x 2298.4H</a:t>
                      </a:r>
                    </a:p>
                    <a:p>
                      <a:endParaRPr lang="en-US" sz="1100" baseline="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101.6 (4”) is the allowance for fitting the top and bottom hardware channels that will hold the partition in place [Panel height(2298.4) = Opening height(2400) – 4”].</a:t>
                      </a:r>
                      <a:endParaRPr lang="en-US" sz="11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(D6) Painter/Decorator/Installer</a:t>
                      </a:r>
                      <a:r>
                        <a:rPr lang="en-US" sz="11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– First Floor</a:t>
                      </a:r>
                    </a:p>
                    <a:p>
                      <a:endParaRPr lang="en-US" sz="110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(See label on drawing)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Product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info:</a:t>
                      </a:r>
                      <a:endParaRPr lang="en-US" sz="110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  <a:hlinkClick r:id="rId3"/>
                        </a:rPr>
                        <a:t>http://www.3-form.com/materials/varia_ecoresin/wood/zebrano_chevron/</a:t>
                      </a:r>
                      <a:endParaRPr lang="en-US" sz="1100" dirty="0" smtClean="0">
                        <a:latin typeface="Eurostile"/>
                        <a:cs typeface="Eurostile"/>
                      </a:endParaRPr>
                    </a:p>
                    <a:p>
                      <a:endParaRPr lang="en-US" sz="110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To be installed using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the Top Support system with surface mounted (to floor and ceiling) hardware channels. For more info</a:t>
                      </a: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:</a:t>
                      </a: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  <a:hlinkClick r:id="rId4"/>
                        </a:rPr>
                        <a:t>http://www.3-form.com/ready_to_go/partitions/200.25/</a:t>
                      </a: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 </a:t>
                      </a:r>
                    </a:p>
                    <a:p>
                      <a:endParaRPr lang="en-US" sz="110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Detailed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installation instructions:</a:t>
                      </a: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  <a:hlinkClick r:id="rId5"/>
                        </a:rPr>
                        <a:t>http://www.3-form.com/downloads/3form_harspec_topsupport_Man-026_Rev006.pdf</a:t>
                      </a: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 </a:t>
                      </a:r>
                    </a:p>
                    <a:p>
                      <a:endParaRPr lang="en-US" sz="1100" dirty="0" smtClean="0">
                        <a:latin typeface="Eurostile"/>
                        <a:cs typeface="Eurostile"/>
                      </a:endParaRP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Please see this manual for instruction on how to trim the panel</a:t>
                      </a:r>
                      <a:r>
                        <a:rPr lang="en-US" sz="1100" baseline="0" dirty="0" smtClean="0">
                          <a:latin typeface="Eurostile"/>
                          <a:cs typeface="Eurostile"/>
                        </a:rPr>
                        <a:t> if any height adjustment is necessary:</a:t>
                      </a:r>
                    </a:p>
                    <a:p>
                      <a:r>
                        <a:rPr lang="en-US" sz="1100" dirty="0" smtClean="0">
                          <a:latin typeface="Eurostile"/>
                          <a:cs typeface="Eurostile"/>
                          <a:hlinkClick r:id="rId6"/>
                        </a:rPr>
                        <a:t>http://www.3-form.com/downloads/3form_Varia_Fabrication_Manual_REV007.pdf</a:t>
                      </a:r>
                      <a:r>
                        <a:rPr lang="en-US" sz="1100" dirty="0" smtClean="0">
                          <a:latin typeface="Eurostile"/>
                          <a:cs typeface="Eurostile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0054" y="1600201"/>
            <a:ext cx="321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3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SHOWER ROOM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</p:spTree>
    <p:extLst>
      <p:ext uri="{BB962C8B-B14F-4D97-AF65-F5344CB8AC3E}">
        <p14:creationId xmlns:p14="http://schemas.microsoft.com/office/powerpoint/2010/main" val="3697424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6745</TotalTime>
  <Words>772</Words>
  <Application>Microsoft Macintosh PowerPoint</Application>
  <PresentationFormat>Ledger Paper (11x17 in)</PresentationFormat>
  <Paragraphs>117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Chad Thompson</dc:creator>
  <cp:lastModifiedBy>Chad Thompson</cp:lastModifiedBy>
  <cp:revision>10</cp:revision>
  <dcterms:created xsi:type="dcterms:W3CDTF">2014-05-19T19:26:41Z</dcterms:created>
  <dcterms:modified xsi:type="dcterms:W3CDTF">2014-08-12T20:02:46Z</dcterms:modified>
</cp:coreProperties>
</file>