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7"/>
  </p:notesMasterIdLst>
  <p:handoutMasterIdLst>
    <p:handoutMasterId r:id="rId18"/>
  </p:handoutMasterIdLst>
  <p:sldIdLst>
    <p:sldId id="264" r:id="rId2"/>
    <p:sldId id="265" r:id="rId3"/>
    <p:sldId id="272" r:id="rId4"/>
    <p:sldId id="275" r:id="rId5"/>
    <p:sldId id="277" r:id="rId6"/>
    <p:sldId id="279" r:id="rId7"/>
    <p:sldId id="281" r:id="rId8"/>
    <p:sldId id="280" r:id="rId9"/>
    <p:sldId id="282" r:id="rId10"/>
    <p:sldId id="285" r:id="rId11"/>
    <p:sldId id="286" r:id="rId12"/>
    <p:sldId id="287" r:id="rId13"/>
    <p:sldId id="288" r:id="rId14"/>
    <p:sldId id="293" r:id="rId15"/>
    <p:sldId id="294" r:id="rId16"/>
  </p:sldIdLst>
  <p:sldSz cx="12179300" cy="9134475" type="ledger"/>
  <p:notesSz cx="9144000" cy="6858000"/>
  <p:defaultTextStyle>
    <a:defPPr>
      <a:defRPr lang="en-US"/>
    </a:defPPr>
    <a:lvl1pPr marL="0" algn="l" defTabSz="608918" rtl="0" eaLnBrk="1" latinLnBrk="0" hangingPunct="1">
      <a:defRPr sz="2400" kern="1200">
        <a:solidFill>
          <a:schemeClr val="tx1"/>
        </a:solidFill>
        <a:latin typeface="+mn-lt"/>
        <a:ea typeface="+mn-ea"/>
        <a:cs typeface="+mn-cs"/>
      </a:defRPr>
    </a:lvl1pPr>
    <a:lvl2pPr marL="608918" algn="l" defTabSz="608918" rtl="0" eaLnBrk="1" latinLnBrk="0" hangingPunct="1">
      <a:defRPr sz="2400" kern="1200">
        <a:solidFill>
          <a:schemeClr val="tx1"/>
        </a:solidFill>
        <a:latin typeface="+mn-lt"/>
        <a:ea typeface="+mn-ea"/>
        <a:cs typeface="+mn-cs"/>
      </a:defRPr>
    </a:lvl2pPr>
    <a:lvl3pPr marL="1217836" algn="l" defTabSz="608918" rtl="0" eaLnBrk="1" latinLnBrk="0" hangingPunct="1">
      <a:defRPr sz="2400" kern="1200">
        <a:solidFill>
          <a:schemeClr val="tx1"/>
        </a:solidFill>
        <a:latin typeface="+mn-lt"/>
        <a:ea typeface="+mn-ea"/>
        <a:cs typeface="+mn-cs"/>
      </a:defRPr>
    </a:lvl3pPr>
    <a:lvl4pPr marL="1826754" algn="l" defTabSz="608918" rtl="0" eaLnBrk="1" latinLnBrk="0" hangingPunct="1">
      <a:defRPr sz="2400" kern="1200">
        <a:solidFill>
          <a:schemeClr val="tx1"/>
        </a:solidFill>
        <a:latin typeface="+mn-lt"/>
        <a:ea typeface="+mn-ea"/>
        <a:cs typeface="+mn-cs"/>
      </a:defRPr>
    </a:lvl4pPr>
    <a:lvl5pPr marL="2435672" algn="l" defTabSz="608918" rtl="0" eaLnBrk="1" latinLnBrk="0" hangingPunct="1">
      <a:defRPr sz="2400" kern="1200">
        <a:solidFill>
          <a:schemeClr val="tx1"/>
        </a:solidFill>
        <a:latin typeface="+mn-lt"/>
        <a:ea typeface="+mn-ea"/>
        <a:cs typeface="+mn-cs"/>
      </a:defRPr>
    </a:lvl5pPr>
    <a:lvl6pPr marL="3044590" algn="l" defTabSz="608918" rtl="0" eaLnBrk="1" latinLnBrk="0" hangingPunct="1">
      <a:defRPr sz="2400" kern="1200">
        <a:solidFill>
          <a:schemeClr val="tx1"/>
        </a:solidFill>
        <a:latin typeface="+mn-lt"/>
        <a:ea typeface="+mn-ea"/>
        <a:cs typeface="+mn-cs"/>
      </a:defRPr>
    </a:lvl6pPr>
    <a:lvl7pPr marL="3653508" algn="l" defTabSz="608918" rtl="0" eaLnBrk="1" latinLnBrk="0" hangingPunct="1">
      <a:defRPr sz="2400" kern="1200">
        <a:solidFill>
          <a:schemeClr val="tx1"/>
        </a:solidFill>
        <a:latin typeface="+mn-lt"/>
        <a:ea typeface="+mn-ea"/>
        <a:cs typeface="+mn-cs"/>
      </a:defRPr>
    </a:lvl7pPr>
    <a:lvl8pPr marL="4262426" algn="l" defTabSz="608918" rtl="0" eaLnBrk="1" latinLnBrk="0" hangingPunct="1">
      <a:defRPr sz="2400" kern="1200">
        <a:solidFill>
          <a:schemeClr val="tx1"/>
        </a:solidFill>
        <a:latin typeface="+mn-lt"/>
        <a:ea typeface="+mn-ea"/>
        <a:cs typeface="+mn-cs"/>
      </a:defRPr>
    </a:lvl8pPr>
    <a:lvl9pPr marL="4871344" algn="l" defTabSz="608918"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21615"/>
    <a:srgbClr val="421F15"/>
    <a:srgbClr val="421F12"/>
    <a:srgbClr val="4A2F1F"/>
    <a:srgbClr val="DDFFFC"/>
    <a:srgbClr val="D5FFED"/>
    <a:srgbClr val="AAF0E2"/>
    <a:srgbClr val="C1F0F0"/>
    <a:srgbClr val="347465"/>
    <a:srgbClr val="68E7C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91810" autoAdjust="0"/>
  </p:normalViewPr>
  <p:slideViewPr>
    <p:cSldViewPr snapToGrid="0" snapToObjects="1">
      <p:cViewPr>
        <p:scale>
          <a:sx n="100" d="100"/>
          <a:sy n="100" d="100"/>
        </p:scale>
        <p:origin x="-2384" y="888"/>
      </p:cViewPr>
      <p:guideLst>
        <p:guide orient="horz" pos="2877"/>
        <p:guide pos="3836"/>
      </p:guideLst>
    </p:cSldViewPr>
  </p:slideViewPr>
  <p:outlineViewPr>
    <p:cViewPr>
      <p:scale>
        <a:sx n="33" d="100"/>
        <a:sy n="33" d="100"/>
      </p:scale>
      <p:origin x="0" y="101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DF979425-87CE-4B4C-9814-5FA8E40CE906}" type="datetimeFigureOut">
              <a:rPr lang="en-US" smtClean="0"/>
              <a:t>14-08-21</a:t>
            </a:fld>
            <a:endParaRPr lang="en-US" dirty="0"/>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4A9C662A-4119-5948-86FF-77AC046B1CC8}" type="slidenum">
              <a:rPr lang="en-US" smtClean="0"/>
              <a:t>‹#›</a:t>
            </a:fld>
            <a:endParaRPr lang="en-US" dirty="0"/>
          </a:p>
        </p:txBody>
      </p:sp>
    </p:spTree>
    <p:extLst>
      <p:ext uri="{BB962C8B-B14F-4D97-AF65-F5344CB8AC3E}">
        <p14:creationId xmlns:p14="http://schemas.microsoft.com/office/powerpoint/2010/main" val="17546763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1D10136C-37B0-3F44-9F6E-13CEE804F245}" type="datetimeFigureOut">
              <a:rPr lang="en-US" smtClean="0"/>
              <a:t>14-08-21</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449C71EB-2BFE-5641-8A1E-137E75E39B2E}" type="slidenum">
              <a:rPr lang="en-US" smtClean="0"/>
              <a:t>‹#›</a:t>
            </a:fld>
            <a:endParaRPr lang="en-US" dirty="0"/>
          </a:p>
        </p:txBody>
      </p:sp>
    </p:spTree>
    <p:extLst>
      <p:ext uri="{BB962C8B-B14F-4D97-AF65-F5344CB8AC3E}">
        <p14:creationId xmlns:p14="http://schemas.microsoft.com/office/powerpoint/2010/main" val="2306841901"/>
      </p:ext>
    </p:extLst>
  </p:cSld>
  <p:clrMap bg1="lt1" tx1="dk1" bg2="lt2" tx2="dk2" accent1="accent1" accent2="accent2" accent3="accent3" accent4="accent4" accent5="accent5" accent6="accent6" hlink="hlink" folHlink="folHlink"/>
  <p:hf hdr="0" ftr="0" dt="0"/>
  <p:notesStyle>
    <a:lvl1pPr marL="0" algn="l" defTabSz="608918" rtl="0" eaLnBrk="1" latinLnBrk="0" hangingPunct="1">
      <a:defRPr sz="1700" kern="1200">
        <a:solidFill>
          <a:schemeClr val="tx1"/>
        </a:solidFill>
        <a:latin typeface="+mn-lt"/>
        <a:ea typeface="+mn-ea"/>
        <a:cs typeface="+mn-cs"/>
      </a:defRPr>
    </a:lvl1pPr>
    <a:lvl2pPr marL="608918" algn="l" defTabSz="608918" rtl="0" eaLnBrk="1" latinLnBrk="0" hangingPunct="1">
      <a:defRPr sz="1700" kern="1200">
        <a:solidFill>
          <a:schemeClr val="tx1"/>
        </a:solidFill>
        <a:latin typeface="+mn-lt"/>
        <a:ea typeface="+mn-ea"/>
        <a:cs typeface="+mn-cs"/>
      </a:defRPr>
    </a:lvl2pPr>
    <a:lvl3pPr marL="1217836" algn="l" defTabSz="608918" rtl="0" eaLnBrk="1" latinLnBrk="0" hangingPunct="1">
      <a:defRPr sz="1700" kern="1200">
        <a:solidFill>
          <a:schemeClr val="tx1"/>
        </a:solidFill>
        <a:latin typeface="+mn-lt"/>
        <a:ea typeface="+mn-ea"/>
        <a:cs typeface="+mn-cs"/>
      </a:defRPr>
    </a:lvl3pPr>
    <a:lvl4pPr marL="1826754" algn="l" defTabSz="608918" rtl="0" eaLnBrk="1" latinLnBrk="0" hangingPunct="1">
      <a:defRPr sz="1700" kern="1200">
        <a:solidFill>
          <a:schemeClr val="tx1"/>
        </a:solidFill>
        <a:latin typeface="+mn-lt"/>
        <a:ea typeface="+mn-ea"/>
        <a:cs typeface="+mn-cs"/>
      </a:defRPr>
    </a:lvl4pPr>
    <a:lvl5pPr marL="2435672" algn="l" defTabSz="608918" rtl="0" eaLnBrk="1" latinLnBrk="0" hangingPunct="1">
      <a:defRPr sz="1700" kern="1200">
        <a:solidFill>
          <a:schemeClr val="tx1"/>
        </a:solidFill>
        <a:latin typeface="+mn-lt"/>
        <a:ea typeface="+mn-ea"/>
        <a:cs typeface="+mn-cs"/>
      </a:defRPr>
    </a:lvl5pPr>
    <a:lvl6pPr marL="3044590" algn="l" defTabSz="608918" rtl="0" eaLnBrk="1" latinLnBrk="0" hangingPunct="1">
      <a:defRPr sz="1700" kern="1200">
        <a:solidFill>
          <a:schemeClr val="tx1"/>
        </a:solidFill>
        <a:latin typeface="+mn-lt"/>
        <a:ea typeface="+mn-ea"/>
        <a:cs typeface="+mn-cs"/>
      </a:defRPr>
    </a:lvl6pPr>
    <a:lvl7pPr marL="3653508" algn="l" defTabSz="608918" rtl="0" eaLnBrk="1" latinLnBrk="0" hangingPunct="1">
      <a:defRPr sz="1700" kern="1200">
        <a:solidFill>
          <a:schemeClr val="tx1"/>
        </a:solidFill>
        <a:latin typeface="+mn-lt"/>
        <a:ea typeface="+mn-ea"/>
        <a:cs typeface="+mn-cs"/>
      </a:defRPr>
    </a:lvl7pPr>
    <a:lvl8pPr marL="4262426" algn="l" defTabSz="608918" rtl="0" eaLnBrk="1" latinLnBrk="0" hangingPunct="1">
      <a:defRPr sz="1700" kern="1200">
        <a:solidFill>
          <a:schemeClr val="tx1"/>
        </a:solidFill>
        <a:latin typeface="+mn-lt"/>
        <a:ea typeface="+mn-ea"/>
        <a:cs typeface="+mn-cs"/>
      </a:defRPr>
    </a:lvl8pPr>
    <a:lvl9pPr marL="4871344" algn="l" defTabSz="608918"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2</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11</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12</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13</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14</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15</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3</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4</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5</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6</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7</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8</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9</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10</a:t>
            </a:fld>
            <a:endParaRPr lang="en-US"/>
          </a:p>
        </p:txBody>
      </p:sp>
    </p:spTree>
    <p:extLst>
      <p:ext uri="{BB962C8B-B14F-4D97-AF65-F5344CB8AC3E}">
        <p14:creationId xmlns:p14="http://schemas.microsoft.com/office/powerpoint/2010/main" val="234631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3449" y="2837608"/>
            <a:ext cx="10352405" cy="1957992"/>
          </a:xfrm>
          <a:prstGeom prst="rect">
            <a:avLst/>
          </a:prstGeom>
        </p:spPr>
        <p:txBody>
          <a:bodyPr/>
          <a:lstStyle/>
          <a:p>
            <a:r>
              <a:rPr lang="en-CA" smtClean="0"/>
              <a:t>Click to edit Master title style</a:t>
            </a:r>
            <a:endParaRPr lang="en-US"/>
          </a:p>
        </p:txBody>
      </p:sp>
      <p:sp>
        <p:nvSpPr>
          <p:cNvPr id="3" name="Subtitle 2"/>
          <p:cNvSpPr>
            <a:spLocks noGrp="1"/>
          </p:cNvSpPr>
          <p:nvPr>
            <p:ph type="subTitle" idx="1"/>
          </p:nvPr>
        </p:nvSpPr>
        <p:spPr>
          <a:xfrm>
            <a:off x="1826895" y="5176202"/>
            <a:ext cx="8525510" cy="2334366"/>
          </a:xfrm>
        </p:spPr>
        <p:txBody>
          <a:bodyPr/>
          <a:lstStyle>
            <a:lvl1pPr marL="0" indent="0" algn="ctr">
              <a:buNone/>
              <a:defRPr>
                <a:solidFill>
                  <a:schemeClr val="tx1">
                    <a:tint val="75000"/>
                  </a:schemeClr>
                </a:solidFill>
              </a:defRPr>
            </a:lvl1pPr>
            <a:lvl2pPr marL="608918" indent="0" algn="ctr">
              <a:buNone/>
              <a:defRPr>
                <a:solidFill>
                  <a:schemeClr val="tx1">
                    <a:tint val="75000"/>
                  </a:schemeClr>
                </a:solidFill>
              </a:defRPr>
            </a:lvl2pPr>
            <a:lvl3pPr marL="1217836" indent="0" algn="ctr">
              <a:buNone/>
              <a:defRPr>
                <a:solidFill>
                  <a:schemeClr val="tx1">
                    <a:tint val="75000"/>
                  </a:schemeClr>
                </a:solidFill>
              </a:defRPr>
            </a:lvl3pPr>
            <a:lvl4pPr marL="1826754" indent="0" algn="ctr">
              <a:buNone/>
              <a:defRPr>
                <a:solidFill>
                  <a:schemeClr val="tx1">
                    <a:tint val="75000"/>
                  </a:schemeClr>
                </a:solidFill>
              </a:defRPr>
            </a:lvl4pPr>
            <a:lvl5pPr marL="2435672" indent="0" algn="ctr">
              <a:buNone/>
              <a:defRPr>
                <a:solidFill>
                  <a:schemeClr val="tx1">
                    <a:tint val="75000"/>
                  </a:schemeClr>
                </a:solidFill>
              </a:defRPr>
            </a:lvl5pPr>
            <a:lvl6pPr marL="3044590" indent="0" algn="ctr">
              <a:buNone/>
              <a:defRPr>
                <a:solidFill>
                  <a:schemeClr val="tx1">
                    <a:tint val="75000"/>
                  </a:schemeClr>
                </a:solidFill>
              </a:defRPr>
            </a:lvl6pPr>
            <a:lvl7pPr marL="3653508" indent="0" algn="ctr">
              <a:buNone/>
              <a:defRPr>
                <a:solidFill>
                  <a:schemeClr val="tx1">
                    <a:tint val="75000"/>
                  </a:schemeClr>
                </a:solidFill>
              </a:defRPr>
            </a:lvl7pPr>
            <a:lvl8pPr marL="4262426" indent="0" algn="ctr">
              <a:buNone/>
              <a:defRPr>
                <a:solidFill>
                  <a:schemeClr val="tx1">
                    <a:tint val="75000"/>
                  </a:schemeClr>
                </a:solidFill>
              </a:defRPr>
            </a:lvl8pPr>
            <a:lvl9pPr marL="4871344"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C42173F2-32B9-A34D-836A-CA933D929D76}" type="datetime1">
              <a:rPr lang="en-CA" smtClean="0"/>
              <a:t>14-08-21</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843239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37148F3F-D4B0-E74B-B5FB-D8CB2F7A38D8}" type="datetime1">
              <a:rPr lang="en-CA" smtClean="0"/>
              <a:t>14-08-21</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649894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9992" y="365803"/>
            <a:ext cx="2740343" cy="7793906"/>
          </a:xfrm>
          <a:prstGeom prst="rect">
            <a:avLst/>
          </a:prstGeo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608965" y="365803"/>
            <a:ext cx="8018039" cy="7793906"/>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6058C11A-A3E8-624C-8DD0-D1A05A85F3E9}" type="datetime1">
              <a:rPr lang="en-CA" smtClean="0"/>
              <a:t>14-08-21</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86889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3DA99878-E799-B743-8368-9229FE3715C9}" type="datetime1">
              <a:rPr lang="en-CA" smtClean="0"/>
              <a:t>14-08-21</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45871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081" y="5869748"/>
            <a:ext cx="10352405" cy="1814208"/>
          </a:xfrm>
          <a:prstGeom prst="rect">
            <a:avLst/>
          </a:prstGeom>
        </p:spPr>
        <p:txBody>
          <a:bodyPr anchor="t"/>
          <a:lstStyle>
            <a:lvl1pPr algn="l">
              <a:defRPr sz="5300" b="1" cap="all"/>
            </a:lvl1pPr>
          </a:lstStyle>
          <a:p>
            <a:r>
              <a:rPr lang="en-CA" smtClean="0"/>
              <a:t>Click to edit Master title style</a:t>
            </a:r>
            <a:endParaRPr lang="en-US"/>
          </a:p>
        </p:txBody>
      </p:sp>
      <p:sp>
        <p:nvSpPr>
          <p:cNvPr id="3" name="Text Placeholder 2"/>
          <p:cNvSpPr>
            <a:spLocks noGrp="1"/>
          </p:cNvSpPr>
          <p:nvPr>
            <p:ph type="body" idx="1"/>
          </p:nvPr>
        </p:nvSpPr>
        <p:spPr>
          <a:xfrm>
            <a:off x="962081" y="3871582"/>
            <a:ext cx="10352405" cy="1998166"/>
          </a:xfrm>
        </p:spPr>
        <p:txBody>
          <a:bodyPr anchor="b"/>
          <a:lstStyle>
            <a:lvl1pPr marL="0" indent="0">
              <a:buNone/>
              <a:defRPr sz="2700">
                <a:solidFill>
                  <a:schemeClr val="tx1">
                    <a:tint val="75000"/>
                  </a:schemeClr>
                </a:solidFill>
              </a:defRPr>
            </a:lvl1pPr>
            <a:lvl2pPr marL="608918" indent="0">
              <a:buNone/>
              <a:defRPr sz="2400">
                <a:solidFill>
                  <a:schemeClr val="tx1">
                    <a:tint val="75000"/>
                  </a:schemeClr>
                </a:solidFill>
              </a:defRPr>
            </a:lvl2pPr>
            <a:lvl3pPr marL="1217836" indent="0">
              <a:buNone/>
              <a:defRPr sz="2200">
                <a:solidFill>
                  <a:schemeClr val="tx1">
                    <a:tint val="75000"/>
                  </a:schemeClr>
                </a:solidFill>
              </a:defRPr>
            </a:lvl3pPr>
            <a:lvl4pPr marL="1826754" indent="0">
              <a:buNone/>
              <a:defRPr sz="1900">
                <a:solidFill>
                  <a:schemeClr val="tx1">
                    <a:tint val="75000"/>
                  </a:schemeClr>
                </a:solidFill>
              </a:defRPr>
            </a:lvl4pPr>
            <a:lvl5pPr marL="2435672" indent="0">
              <a:buNone/>
              <a:defRPr sz="1900">
                <a:solidFill>
                  <a:schemeClr val="tx1">
                    <a:tint val="75000"/>
                  </a:schemeClr>
                </a:solidFill>
              </a:defRPr>
            </a:lvl5pPr>
            <a:lvl6pPr marL="3044590" indent="0">
              <a:buNone/>
              <a:defRPr sz="1900">
                <a:solidFill>
                  <a:schemeClr val="tx1">
                    <a:tint val="75000"/>
                  </a:schemeClr>
                </a:solidFill>
              </a:defRPr>
            </a:lvl6pPr>
            <a:lvl7pPr marL="3653508" indent="0">
              <a:buNone/>
              <a:defRPr sz="1900">
                <a:solidFill>
                  <a:schemeClr val="tx1">
                    <a:tint val="75000"/>
                  </a:schemeClr>
                </a:solidFill>
              </a:defRPr>
            </a:lvl7pPr>
            <a:lvl8pPr marL="4262426" indent="0">
              <a:buNone/>
              <a:defRPr sz="1900">
                <a:solidFill>
                  <a:schemeClr val="tx1">
                    <a:tint val="75000"/>
                  </a:schemeClr>
                </a:solidFill>
              </a:defRPr>
            </a:lvl8pPr>
            <a:lvl9pPr marL="4871344" indent="0">
              <a:buNone/>
              <a:defRPr sz="19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147B19C9-8143-5B4A-A243-8FBD96B19F66}" type="datetime1">
              <a:rPr lang="en-CA" smtClean="0"/>
              <a:t>14-08-21</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3174038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Content Placeholder 2"/>
          <p:cNvSpPr>
            <a:spLocks noGrp="1"/>
          </p:cNvSpPr>
          <p:nvPr>
            <p:ph sz="half" idx="1"/>
          </p:nvPr>
        </p:nvSpPr>
        <p:spPr>
          <a:xfrm>
            <a:off x="608965" y="2131380"/>
            <a:ext cx="5379191" cy="602833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6191144" y="2131380"/>
            <a:ext cx="5379191" cy="602833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AADA563D-F85C-5444-ADA2-82BFBD04A935}" type="datetime1">
              <a:rPr lang="en-CA" smtClean="0"/>
              <a:t>14-08-21</a:t>
            </a:fld>
            <a:endParaRPr lang="en-US" dirty="0"/>
          </a:p>
        </p:txBody>
      </p:sp>
      <p:sp>
        <p:nvSpPr>
          <p:cNvPr id="6" name="Footer Placeholder 5"/>
          <p:cNvSpPr>
            <a:spLocks noGrp="1"/>
          </p:cNvSpPr>
          <p:nvPr>
            <p:ph type="ftr" sz="quarter" idx="11"/>
          </p:nvPr>
        </p:nvSpPr>
        <p:spPr/>
        <p:txBody>
          <a:bodyPr/>
          <a:lstStyle/>
          <a:p>
            <a:r>
              <a:rPr lang="en-US" dirty="0" smtClean="0"/>
              <a:t>CADL03/6207, HND Stage 1, Final Project</a:t>
            </a:r>
            <a:endParaRPr lang="en-US" dirty="0"/>
          </a:p>
        </p:txBody>
      </p:sp>
      <p:sp>
        <p:nvSpPr>
          <p:cNvPr id="7" name="Slide Number Placeholder 6"/>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962133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608965" y="2044685"/>
            <a:ext cx="5381306" cy="852127"/>
          </a:xfrm>
        </p:spPr>
        <p:txBody>
          <a:bodyPr anchor="b"/>
          <a:lstStyle>
            <a:lvl1pPr marL="0" indent="0">
              <a:buNone/>
              <a:defRPr sz="3200" b="1"/>
            </a:lvl1pPr>
            <a:lvl2pPr marL="608918" indent="0">
              <a:buNone/>
              <a:defRPr sz="2700" b="1"/>
            </a:lvl2pPr>
            <a:lvl3pPr marL="1217836" indent="0">
              <a:buNone/>
              <a:defRPr sz="2400" b="1"/>
            </a:lvl3pPr>
            <a:lvl4pPr marL="1826754" indent="0">
              <a:buNone/>
              <a:defRPr sz="2200" b="1"/>
            </a:lvl4pPr>
            <a:lvl5pPr marL="2435672" indent="0">
              <a:buNone/>
              <a:defRPr sz="2200" b="1"/>
            </a:lvl5pPr>
            <a:lvl6pPr marL="3044590" indent="0">
              <a:buNone/>
              <a:defRPr sz="2200" b="1"/>
            </a:lvl6pPr>
            <a:lvl7pPr marL="3653508" indent="0">
              <a:buNone/>
              <a:defRPr sz="2200" b="1"/>
            </a:lvl7pPr>
            <a:lvl8pPr marL="4262426" indent="0">
              <a:buNone/>
              <a:defRPr sz="2200" b="1"/>
            </a:lvl8pPr>
            <a:lvl9pPr marL="4871344" indent="0">
              <a:buNone/>
              <a:defRPr sz="2200" b="1"/>
            </a:lvl9pPr>
          </a:lstStyle>
          <a:p>
            <a:pPr lvl="0"/>
            <a:r>
              <a:rPr lang="en-CA" smtClean="0"/>
              <a:t>Click to edit Master text styles</a:t>
            </a:r>
          </a:p>
        </p:txBody>
      </p:sp>
      <p:sp>
        <p:nvSpPr>
          <p:cNvPr id="4" name="Content Placeholder 3"/>
          <p:cNvSpPr>
            <a:spLocks noGrp="1"/>
          </p:cNvSpPr>
          <p:nvPr>
            <p:ph sz="half" idx="2"/>
          </p:nvPr>
        </p:nvSpPr>
        <p:spPr>
          <a:xfrm>
            <a:off x="608965" y="2896813"/>
            <a:ext cx="5381306" cy="5262896"/>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6186916" y="2044685"/>
            <a:ext cx="5383420" cy="852127"/>
          </a:xfrm>
        </p:spPr>
        <p:txBody>
          <a:bodyPr anchor="b"/>
          <a:lstStyle>
            <a:lvl1pPr marL="0" indent="0">
              <a:buNone/>
              <a:defRPr sz="3200" b="1"/>
            </a:lvl1pPr>
            <a:lvl2pPr marL="608918" indent="0">
              <a:buNone/>
              <a:defRPr sz="2700" b="1"/>
            </a:lvl2pPr>
            <a:lvl3pPr marL="1217836" indent="0">
              <a:buNone/>
              <a:defRPr sz="2400" b="1"/>
            </a:lvl3pPr>
            <a:lvl4pPr marL="1826754" indent="0">
              <a:buNone/>
              <a:defRPr sz="2200" b="1"/>
            </a:lvl4pPr>
            <a:lvl5pPr marL="2435672" indent="0">
              <a:buNone/>
              <a:defRPr sz="2200" b="1"/>
            </a:lvl5pPr>
            <a:lvl6pPr marL="3044590" indent="0">
              <a:buNone/>
              <a:defRPr sz="2200" b="1"/>
            </a:lvl6pPr>
            <a:lvl7pPr marL="3653508" indent="0">
              <a:buNone/>
              <a:defRPr sz="2200" b="1"/>
            </a:lvl7pPr>
            <a:lvl8pPr marL="4262426" indent="0">
              <a:buNone/>
              <a:defRPr sz="2200" b="1"/>
            </a:lvl8pPr>
            <a:lvl9pPr marL="4871344" indent="0">
              <a:buNone/>
              <a:defRPr sz="2200" b="1"/>
            </a:lvl9pPr>
          </a:lstStyle>
          <a:p>
            <a:pPr lvl="0"/>
            <a:r>
              <a:rPr lang="en-CA" smtClean="0"/>
              <a:t>Click to edit Master text styles</a:t>
            </a:r>
          </a:p>
        </p:txBody>
      </p:sp>
      <p:sp>
        <p:nvSpPr>
          <p:cNvPr id="6" name="Content Placeholder 5"/>
          <p:cNvSpPr>
            <a:spLocks noGrp="1"/>
          </p:cNvSpPr>
          <p:nvPr>
            <p:ph sz="quarter" idx="4"/>
          </p:nvPr>
        </p:nvSpPr>
        <p:spPr>
          <a:xfrm>
            <a:off x="6186916" y="2896813"/>
            <a:ext cx="5383420" cy="5262896"/>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B4193A30-CC2D-EB40-BF27-FDEA957E8ED3}" type="datetime1">
              <a:rPr lang="en-CA" smtClean="0"/>
              <a:t>14-08-21</a:t>
            </a:fld>
            <a:endParaRPr lang="en-US" dirty="0"/>
          </a:p>
        </p:txBody>
      </p:sp>
      <p:sp>
        <p:nvSpPr>
          <p:cNvPr id="8" name="Footer Placeholder 7"/>
          <p:cNvSpPr>
            <a:spLocks noGrp="1"/>
          </p:cNvSpPr>
          <p:nvPr>
            <p:ph type="ftr" sz="quarter" idx="11"/>
          </p:nvPr>
        </p:nvSpPr>
        <p:spPr/>
        <p:txBody>
          <a:bodyPr/>
          <a:lstStyle/>
          <a:p>
            <a:r>
              <a:rPr lang="en-US" dirty="0" smtClean="0"/>
              <a:t>CADL03/6207, HND Stage 1, Final Project</a:t>
            </a:r>
            <a:endParaRPr lang="en-US" dirty="0"/>
          </a:p>
        </p:txBody>
      </p:sp>
      <p:sp>
        <p:nvSpPr>
          <p:cNvPr id="9" name="Slide Number Placeholder 8"/>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169621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584D4ECF-7A81-B94F-B337-D3E899A0EC44}" type="datetime1">
              <a:rPr lang="en-CA" smtClean="0"/>
              <a:t>14-08-21</a:t>
            </a:fld>
            <a:endParaRPr lang="en-US" dirty="0"/>
          </a:p>
        </p:txBody>
      </p:sp>
      <p:sp>
        <p:nvSpPr>
          <p:cNvPr id="4" name="Footer Placeholder 3"/>
          <p:cNvSpPr>
            <a:spLocks noGrp="1"/>
          </p:cNvSpPr>
          <p:nvPr>
            <p:ph type="ftr" sz="quarter" idx="11"/>
          </p:nvPr>
        </p:nvSpPr>
        <p:spPr/>
        <p:txBody>
          <a:bodyPr/>
          <a:lstStyle/>
          <a:p>
            <a:r>
              <a:rPr lang="en-US" dirty="0" smtClean="0"/>
              <a:t>CADL03/6207, HND Stage 1, Final Project</a:t>
            </a:r>
            <a:endParaRPr lang="en-US" dirty="0"/>
          </a:p>
        </p:txBody>
      </p:sp>
      <p:sp>
        <p:nvSpPr>
          <p:cNvPr id="5" name="Slide Number Placeholder 4"/>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553971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7FCED5-654A-8544-A96E-C087CB0E21C3}" type="datetime1">
              <a:rPr lang="en-CA" smtClean="0"/>
              <a:t>14-08-21</a:t>
            </a:fld>
            <a:endParaRPr lang="en-US" dirty="0"/>
          </a:p>
        </p:txBody>
      </p:sp>
      <p:sp>
        <p:nvSpPr>
          <p:cNvPr id="3" name="Footer Placeholder 2"/>
          <p:cNvSpPr>
            <a:spLocks noGrp="1"/>
          </p:cNvSpPr>
          <p:nvPr>
            <p:ph type="ftr" sz="quarter" idx="11"/>
          </p:nvPr>
        </p:nvSpPr>
        <p:spPr/>
        <p:txBody>
          <a:bodyPr/>
          <a:lstStyle/>
          <a:p>
            <a:r>
              <a:rPr lang="en-US" dirty="0" smtClean="0"/>
              <a:t>CADL03/6207, HND Stage 1, Final Project</a:t>
            </a:r>
            <a:endParaRPr lang="en-US" dirty="0"/>
          </a:p>
        </p:txBody>
      </p:sp>
      <p:sp>
        <p:nvSpPr>
          <p:cNvPr id="4" name="Slide Number Placeholder 3"/>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90840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966" y="363687"/>
            <a:ext cx="4006906" cy="1547786"/>
          </a:xfrm>
          <a:prstGeom prst="rect">
            <a:avLst/>
          </a:prstGeom>
        </p:spPr>
        <p:txBody>
          <a:bodyPr anchor="b"/>
          <a:lstStyle>
            <a:lvl1pPr algn="l">
              <a:defRPr sz="2700" b="1"/>
            </a:lvl1pPr>
          </a:lstStyle>
          <a:p>
            <a:r>
              <a:rPr lang="en-CA" smtClean="0"/>
              <a:t>Click to edit Master title style</a:t>
            </a:r>
            <a:endParaRPr lang="en-US"/>
          </a:p>
        </p:txBody>
      </p:sp>
      <p:sp>
        <p:nvSpPr>
          <p:cNvPr id="3" name="Content Placeholder 2"/>
          <p:cNvSpPr>
            <a:spLocks noGrp="1"/>
          </p:cNvSpPr>
          <p:nvPr>
            <p:ph idx="1"/>
          </p:nvPr>
        </p:nvSpPr>
        <p:spPr>
          <a:xfrm>
            <a:off x="4761769" y="363690"/>
            <a:ext cx="6808567" cy="7796021"/>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608966" y="1911476"/>
            <a:ext cx="4006906" cy="6248235"/>
          </a:xfrm>
        </p:spPr>
        <p:txBody>
          <a:bodyPr/>
          <a:lstStyle>
            <a:lvl1pPr marL="0" indent="0">
              <a:buNone/>
              <a:defRPr sz="1900"/>
            </a:lvl1pPr>
            <a:lvl2pPr marL="608918" indent="0">
              <a:buNone/>
              <a:defRPr sz="1700"/>
            </a:lvl2pPr>
            <a:lvl3pPr marL="1217836" indent="0">
              <a:buNone/>
              <a:defRPr sz="1300"/>
            </a:lvl3pPr>
            <a:lvl4pPr marL="1826754" indent="0">
              <a:buNone/>
              <a:defRPr sz="1100"/>
            </a:lvl4pPr>
            <a:lvl5pPr marL="2435672" indent="0">
              <a:buNone/>
              <a:defRPr sz="1100"/>
            </a:lvl5pPr>
            <a:lvl6pPr marL="3044590" indent="0">
              <a:buNone/>
              <a:defRPr sz="1100"/>
            </a:lvl6pPr>
            <a:lvl7pPr marL="3653508" indent="0">
              <a:buNone/>
              <a:defRPr sz="1100"/>
            </a:lvl7pPr>
            <a:lvl8pPr marL="4262426" indent="0">
              <a:buNone/>
              <a:defRPr sz="1100"/>
            </a:lvl8pPr>
            <a:lvl9pPr marL="4871344" indent="0">
              <a:buNone/>
              <a:defRPr sz="11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90DF586E-A78A-F246-9B87-94B0CF2B8D2C}" type="datetime1">
              <a:rPr lang="en-CA" smtClean="0"/>
              <a:t>14-08-21</a:t>
            </a:fld>
            <a:endParaRPr lang="en-US" dirty="0"/>
          </a:p>
        </p:txBody>
      </p:sp>
      <p:sp>
        <p:nvSpPr>
          <p:cNvPr id="6" name="Footer Placeholder 5"/>
          <p:cNvSpPr>
            <a:spLocks noGrp="1"/>
          </p:cNvSpPr>
          <p:nvPr>
            <p:ph type="ftr" sz="quarter" idx="11"/>
          </p:nvPr>
        </p:nvSpPr>
        <p:spPr/>
        <p:txBody>
          <a:bodyPr/>
          <a:lstStyle/>
          <a:p>
            <a:r>
              <a:rPr lang="en-US" dirty="0" smtClean="0"/>
              <a:t>CADL03/6207, HND Stage 1, Final Project</a:t>
            </a:r>
            <a:endParaRPr lang="en-US" dirty="0"/>
          </a:p>
        </p:txBody>
      </p:sp>
      <p:sp>
        <p:nvSpPr>
          <p:cNvPr id="7" name="Slide Number Placeholder 6"/>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223504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7228" y="6394132"/>
            <a:ext cx="7307580" cy="754864"/>
          </a:xfrm>
          <a:prstGeom prst="rect">
            <a:avLst/>
          </a:prstGeom>
        </p:spPr>
        <p:txBody>
          <a:bodyPr anchor="b"/>
          <a:lstStyle>
            <a:lvl1pPr algn="l">
              <a:defRPr sz="2700" b="1"/>
            </a:lvl1pPr>
          </a:lstStyle>
          <a:p>
            <a:r>
              <a:rPr lang="en-CA" smtClean="0"/>
              <a:t>Click to edit Master title style</a:t>
            </a:r>
            <a:endParaRPr lang="en-US"/>
          </a:p>
        </p:txBody>
      </p:sp>
      <p:sp>
        <p:nvSpPr>
          <p:cNvPr id="3" name="Picture Placeholder 2"/>
          <p:cNvSpPr>
            <a:spLocks noGrp="1"/>
          </p:cNvSpPr>
          <p:nvPr>
            <p:ph type="pic" idx="1"/>
          </p:nvPr>
        </p:nvSpPr>
        <p:spPr>
          <a:xfrm>
            <a:off x="2387228" y="816182"/>
            <a:ext cx="7307580" cy="5480685"/>
          </a:xfrm>
        </p:spPr>
        <p:txBody>
          <a:bodyPr/>
          <a:lstStyle>
            <a:lvl1pPr marL="0" indent="0">
              <a:buNone/>
              <a:defRPr sz="4300"/>
            </a:lvl1pPr>
            <a:lvl2pPr marL="608918" indent="0">
              <a:buNone/>
              <a:defRPr sz="3700"/>
            </a:lvl2pPr>
            <a:lvl3pPr marL="1217836" indent="0">
              <a:buNone/>
              <a:defRPr sz="3200"/>
            </a:lvl3pPr>
            <a:lvl4pPr marL="1826754" indent="0">
              <a:buNone/>
              <a:defRPr sz="2700"/>
            </a:lvl4pPr>
            <a:lvl5pPr marL="2435672" indent="0">
              <a:buNone/>
              <a:defRPr sz="2700"/>
            </a:lvl5pPr>
            <a:lvl6pPr marL="3044590" indent="0">
              <a:buNone/>
              <a:defRPr sz="2700"/>
            </a:lvl6pPr>
            <a:lvl7pPr marL="3653508" indent="0">
              <a:buNone/>
              <a:defRPr sz="2700"/>
            </a:lvl7pPr>
            <a:lvl8pPr marL="4262426" indent="0">
              <a:buNone/>
              <a:defRPr sz="2700"/>
            </a:lvl8pPr>
            <a:lvl9pPr marL="4871344" indent="0">
              <a:buNone/>
              <a:defRPr sz="2700"/>
            </a:lvl9pPr>
          </a:lstStyle>
          <a:p>
            <a:endParaRPr lang="en-US" dirty="0"/>
          </a:p>
        </p:txBody>
      </p:sp>
      <p:sp>
        <p:nvSpPr>
          <p:cNvPr id="4" name="Text Placeholder 3"/>
          <p:cNvSpPr>
            <a:spLocks noGrp="1"/>
          </p:cNvSpPr>
          <p:nvPr>
            <p:ph type="body" sz="half" idx="2"/>
          </p:nvPr>
        </p:nvSpPr>
        <p:spPr>
          <a:xfrm>
            <a:off x="2387228" y="7148996"/>
            <a:ext cx="7307580" cy="1072031"/>
          </a:xfrm>
        </p:spPr>
        <p:txBody>
          <a:bodyPr/>
          <a:lstStyle>
            <a:lvl1pPr marL="0" indent="0">
              <a:buNone/>
              <a:defRPr sz="1900"/>
            </a:lvl1pPr>
            <a:lvl2pPr marL="608918" indent="0">
              <a:buNone/>
              <a:defRPr sz="1700"/>
            </a:lvl2pPr>
            <a:lvl3pPr marL="1217836" indent="0">
              <a:buNone/>
              <a:defRPr sz="1300"/>
            </a:lvl3pPr>
            <a:lvl4pPr marL="1826754" indent="0">
              <a:buNone/>
              <a:defRPr sz="1100"/>
            </a:lvl4pPr>
            <a:lvl5pPr marL="2435672" indent="0">
              <a:buNone/>
              <a:defRPr sz="1100"/>
            </a:lvl5pPr>
            <a:lvl6pPr marL="3044590" indent="0">
              <a:buNone/>
              <a:defRPr sz="1100"/>
            </a:lvl6pPr>
            <a:lvl7pPr marL="3653508" indent="0">
              <a:buNone/>
              <a:defRPr sz="1100"/>
            </a:lvl7pPr>
            <a:lvl8pPr marL="4262426" indent="0">
              <a:buNone/>
              <a:defRPr sz="1100"/>
            </a:lvl8pPr>
            <a:lvl9pPr marL="4871344" indent="0">
              <a:buNone/>
              <a:defRPr sz="11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E9E38130-79CA-BB45-8A1B-07A05CD16775}" type="datetime1">
              <a:rPr lang="en-CA" smtClean="0"/>
              <a:t>14-08-21</a:t>
            </a:fld>
            <a:endParaRPr lang="en-US" dirty="0"/>
          </a:p>
        </p:txBody>
      </p:sp>
      <p:sp>
        <p:nvSpPr>
          <p:cNvPr id="6" name="Footer Placeholder 5"/>
          <p:cNvSpPr>
            <a:spLocks noGrp="1"/>
          </p:cNvSpPr>
          <p:nvPr>
            <p:ph type="ftr" sz="quarter" idx="11"/>
          </p:nvPr>
        </p:nvSpPr>
        <p:spPr/>
        <p:txBody>
          <a:bodyPr/>
          <a:lstStyle/>
          <a:p>
            <a:r>
              <a:rPr lang="en-US" dirty="0" smtClean="0"/>
              <a:t>CADL03/6207, HND Stage 1, Final Project</a:t>
            </a:r>
            <a:endParaRPr lang="en-US" dirty="0"/>
          </a:p>
        </p:txBody>
      </p:sp>
      <p:sp>
        <p:nvSpPr>
          <p:cNvPr id="7" name="Slide Number Placeholder 6"/>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24062398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8965" y="2131380"/>
            <a:ext cx="10961370" cy="6028331"/>
          </a:xfrm>
          <a:prstGeom prst="rect">
            <a:avLst/>
          </a:prstGeom>
        </p:spPr>
        <p:txBody>
          <a:bodyPr vert="horz" lIns="121784" tIns="60891" rIns="121784" bIns="60891"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608966" y="8466307"/>
            <a:ext cx="2841837" cy="486326"/>
          </a:xfrm>
          <a:prstGeom prst="rect">
            <a:avLst/>
          </a:prstGeom>
        </p:spPr>
        <p:txBody>
          <a:bodyPr vert="horz" lIns="121784" tIns="60891" rIns="121784" bIns="60891" rtlCol="0" anchor="ctr"/>
          <a:lstStyle>
            <a:lvl1pPr algn="l">
              <a:defRPr sz="1700">
                <a:solidFill>
                  <a:schemeClr val="tx1">
                    <a:tint val="75000"/>
                  </a:schemeClr>
                </a:solidFill>
              </a:defRPr>
            </a:lvl1pPr>
          </a:lstStyle>
          <a:p>
            <a:fld id="{6AD7A9AA-BA9E-944F-A2DE-D109BFA11701}" type="datetime1">
              <a:rPr lang="en-CA" smtClean="0"/>
              <a:t>14-08-21</a:t>
            </a:fld>
            <a:endParaRPr lang="en-US" dirty="0"/>
          </a:p>
        </p:txBody>
      </p:sp>
      <p:sp>
        <p:nvSpPr>
          <p:cNvPr id="5" name="Footer Placeholder 4"/>
          <p:cNvSpPr>
            <a:spLocks noGrp="1"/>
          </p:cNvSpPr>
          <p:nvPr>
            <p:ph type="ftr" sz="quarter" idx="3"/>
          </p:nvPr>
        </p:nvSpPr>
        <p:spPr>
          <a:xfrm>
            <a:off x="4161261" y="8618707"/>
            <a:ext cx="3856778" cy="486326"/>
          </a:xfrm>
          <a:prstGeom prst="rect">
            <a:avLst/>
          </a:prstGeom>
        </p:spPr>
        <p:txBody>
          <a:bodyPr vert="horz" lIns="121784" tIns="60891" rIns="121784" bIns="60891" rtlCol="0" anchor="ctr"/>
          <a:lstStyle>
            <a:lvl1pPr algn="ctr">
              <a:defRPr sz="1400">
                <a:solidFill>
                  <a:schemeClr val="tx1">
                    <a:tint val="75000"/>
                  </a:schemeClr>
                </a:solidFill>
                <a:latin typeface="Eurostile"/>
                <a:cs typeface="Eurostile"/>
              </a:defRPr>
            </a:lvl1pPr>
          </a:lstStyle>
          <a:p>
            <a:r>
              <a:rPr lang="en-US" dirty="0" smtClean="0"/>
              <a:t>CADL03/6207, HND Stage 1, Final Project</a:t>
            </a:r>
            <a:endParaRPr lang="en-US" dirty="0"/>
          </a:p>
        </p:txBody>
      </p:sp>
      <p:sp>
        <p:nvSpPr>
          <p:cNvPr id="6" name="Slide Number Placeholder 5"/>
          <p:cNvSpPr>
            <a:spLocks noGrp="1"/>
          </p:cNvSpPr>
          <p:nvPr>
            <p:ph type="sldNum" sz="quarter" idx="4"/>
          </p:nvPr>
        </p:nvSpPr>
        <p:spPr>
          <a:xfrm>
            <a:off x="9147598" y="8618707"/>
            <a:ext cx="2841837" cy="486326"/>
          </a:xfrm>
          <a:prstGeom prst="rect">
            <a:avLst/>
          </a:prstGeom>
        </p:spPr>
        <p:txBody>
          <a:bodyPr vert="horz" lIns="121784" tIns="60891" rIns="121784" bIns="60891" rtlCol="0" anchor="ctr"/>
          <a:lstStyle>
            <a:lvl1pPr algn="r">
              <a:defRPr sz="1200">
                <a:solidFill>
                  <a:schemeClr val="tx1">
                    <a:tint val="75000"/>
                  </a:schemeClr>
                </a:solidFill>
                <a:latin typeface="Eurostile"/>
                <a:cs typeface="Eurostile"/>
              </a:defRPr>
            </a:lvl1pPr>
          </a:lstStyle>
          <a:p>
            <a:fld id="{D7601A72-B991-454A-943C-82A08AED3DD4}" type="slidenum">
              <a:rPr lang="en-US" smtClean="0"/>
              <a:pPr/>
              <a:t>‹#›</a:t>
            </a:fld>
            <a:endParaRPr lang="en-US" dirty="0"/>
          </a:p>
        </p:txBody>
      </p:sp>
      <p:pic>
        <p:nvPicPr>
          <p:cNvPr id="7" name="Picture 6" descr="good for now.png"/>
          <p:cNvPicPr>
            <a:picLocks noChangeAspect="1"/>
          </p:cNvPicPr>
          <p:nvPr userDrawn="1"/>
        </p:nvPicPr>
        <p:blipFill>
          <a:blip r:embed="rId13">
            <a:grayscl/>
            <a:alphaModFix amt="79000"/>
            <a:extLst>
              <a:ext uri="{BEBA8EAE-BF5A-486C-A8C5-ECC9F3942E4B}">
                <a14:imgProps xmlns:a14="http://schemas.microsoft.com/office/drawing/2010/main">
                  <a14:imgLayer r:embed="rId14">
                    <a14:imgEffect>
                      <a14:artisticGlass/>
                    </a14:imgEffect>
                    <a14:imgEffect>
                      <a14:sharpenSoften amount="100000"/>
                    </a14:imgEffect>
                    <a14:imgEffect>
                      <a14:colorTemperature colorTemp="6609"/>
                    </a14:imgEffect>
                    <a14:imgEffect>
                      <a14:saturation sat="200000"/>
                    </a14:imgEffect>
                    <a14:imgEffect>
                      <a14:brightnessContrast bright="48000" contrast="-70000"/>
                    </a14:imgEffect>
                  </a14:imgLayer>
                </a14:imgProps>
              </a:ext>
              <a:ext uri="{28A0092B-C50C-407E-A947-70E740481C1C}">
                <a14:useLocalDpi xmlns:a14="http://schemas.microsoft.com/office/drawing/2010/main" val="0"/>
              </a:ext>
            </a:extLst>
          </a:blip>
          <a:stretch>
            <a:fillRect/>
          </a:stretch>
        </p:blipFill>
        <p:spPr>
          <a:xfrm>
            <a:off x="334552" y="225864"/>
            <a:ext cx="1872000" cy="986238"/>
          </a:xfrm>
          <a:prstGeom prst="rect">
            <a:avLst/>
          </a:prstGeom>
          <a:effectLst>
            <a:outerShdw blurRad="50800" dist="38100" dir="2700000" algn="tl" rotWithShape="0">
              <a:srgbClr val="000000">
                <a:alpha val="43000"/>
              </a:srgbClr>
            </a:outerShdw>
          </a:effectLst>
        </p:spPr>
      </p:pic>
      <p:sp>
        <p:nvSpPr>
          <p:cNvPr id="8" name="Rectangle 7"/>
          <p:cNvSpPr/>
          <p:nvPr userDrawn="1"/>
        </p:nvSpPr>
        <p:spPr>
          <a:xfrm>
            <a:off x="3687748" y="407319"/>
            <a:ext cx="4618052" cy="415498"/>
          </a:xfrm>
          <a:prstGeom prst="rect">
            <a:avLst/>
          </a:prstGeom>
        </p:spPr>
        <p:txBody>
          <a:bodyPr wrap="square">
            <a:spAutoFit/>
          </a:bodyPr>
          <a:lstStyle/>
          <a:p>
            <a:r>
              <a:rPr lang="en-US" sz="2100" i="1" dirty="0" smtClean="0">
                <a:latin typeface="Eurostile"/>
                <a:cs typeface="Eurostile"/>
              </a:rPr>
              <a:t>PAINTER/DECORATOR SPECIFICATION</a:t>
            </a:r>
            <a:endParaRPr lang="en-US" sz="1600" dirty="0"/>
          </a:p>
        </p:txBody>
      </p:sp>
      <p:sp>
        <p:nvSpPr>
          <p:cNvPr id="9" name="TextBox 8"/>
          <p:cNvSpPr txBox="1"/>
          <p:nvPr userDrawn="1"/>
        </p:nvSpPr>
        <p:spPr>
          <a:xfrm>
            <a:off x="9397191" y="175065"/>
            <a:ext cx="2329142" cy="954107"/>
          </a:xfrm>
          <a:prstGeom prst="rect">
            <a:avLst/>
          </a:prstGeom>
          <a:noFill/>
          <a:ln>
            <a:gradFill flip="none" rotWithShape="1">
              <a:gsLst>
                <a:gs pos="80000">
                  <a:schemeClr val="tx1"/>
                </a:gs>
                <a:gs pos="100000">
                  <a:srgbClr val="FFFFFF"/>
                </a:gs>
              </a:gsLst>
              <a:path path="shape">
                <a:fillToRect l="50000" t="50000" r="50000" b="50000"/>
              </a:path>
              <a:tileRect/>
            </a:gradFill>
          </a:ln>
        </p:spPr>
        <p:txBody>
          <a:bodyPr wrap="square" rtlCol="0">
            <a:spAutoFit/>
          </a:bodyPr>
          <a:lstStyle/>
          <a:p>
            <a:r>
              <a:rPr lang="en-US" sz="1400" b="1" i="1" dirty="0">
                <a:latin typeface="Graphite Std"/>
                <a:cs typeface="Graphite Std"/>
              </a:rPr>
              <a:t>Ria Thompson, </a:t>
            </a:r>
            <a:r>
              <a:rPr lang="en-US" sz="1400" b="1" i="1" dirty="0" smtClean="0">
                <a:latin typeface="Graphite Std"/>
                <a:cs typeface="Graphite Std"/>
              </a:rPr>
              <a:t>DenDesignery</a:t>
            </a:r>
            <a:r>
              <a:rPr lang="en-US" sz="1400" b="1" i="1" dirty="0">
                <a:latin typeface="Graphite Std"/>
                <a:cs typeface="Graphite Std"/>
              </a:rPr>
              <a:t/>
            </a:r>
            <a:br>
              <a:rPr lang="en-US" sz="1400" b="1" i="1" dirty="0">
                <a:latin typeface="Graphite Std"/>
                <a:cs typeface="Graphite Std"/>
              </a:rPr>
            </a:br>
            <a:r>
              <a:rPr lang="en-US" sz="1400" b="1" i="1" dirty="0">
                <a:latin typeface="Graphite Std"/>
                <a:cs typeface="Graphite Std"/>
              </a:rPr>
              <a:t>+647 500 6518</a:t>
            </a:r>
            <a:br>
              <a:rPr lang="en-US" sz="1400" b="1" i="1" dirty="0">
                <a:latin typeface="Graphite Std"/>
                <a:cs typeface="Graphite Std"/>
              </a:rPr>
            </a:br>
            <a:r>
              <a:rPr lang="en-US" sz="1400" b="1" i="1" dirty="0" err="1">
                <a:latin typeface="Graphite Std"/>
                <a:cs typeface="Graphite Std"/>
              </a:rPr>
              <a:t>ria@</a:t>
            </a:r>
            <a:r>
              <a:rPr lang="en-US" sz="1400" b="1" i="1" dirty="0" err="1" smtClean="0">
                <a:latin typeface="Graphite Std"/>
                <a:cs typeface="Graphite Std"/>
              </a:rPr>
              <a:t>dendesignery.com</a:t>
            </a:r>
            <a:r>
              <a:rPr lang="en-US" sz="1400" b="1" i="1" dirty="0">
                <a:latin typeface="Graphite Std"/>
                <a:cs typeface="Graphite Std"/>
              </a:rPr>
              <a:t/>
            </a:r>
            <a:br>
              <a:rPr lang="en-US" sz="1400" b="1" i="1" dirty="0">
                <a:latin typeface="Graphite Std"/>
                <a:cs typeface="Graphite Std"/>
              </a:rPr>
            </a:br>
            <a:r>
              <a:rPr lang="en-US" sz="1400" b="1" i="1" dirty="0" err="1">
                <a:latin typeface="Graphite Std"/>
                <a:cs typeface="Graphite Std"/>
              </a:rPr>
              <a:t>www.dendesignery.com</a:t>
            </a:r>
            <a:endParaRPr lang="en-US" sz="1400" b="1" i="1" dirty="0">
              <a:latin typeface="Graphite Std"/>
              <a:cs typeface="Graphite Std"/>
            </a:endParaRPr>
          </a:p>
        </p:txBody>
      </p:sp>
    </p:spTree>
    <p:extLst>
      <p:ext uri="{BB962C8B-B14F-4D97-AF65-F5344CB8AC3E}">
        <p14:creationId xmlns:p14="http://schemas.microsoft.com/office/powerpoint/2010/main" val="3004999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608918" rtl="0" eaLnBrk="1" latinLnBrk="0" hangingPunct="1">
        <a:spcBef>
          <a:spcPct val="0"/>
        </a:spcBef>
        <a:buNone/>
        <a:defRPr sz="5800" kern="1200">
          <a:solidFill>
            <a:schemeClr val="tx1"/>
          </a:solidFill>
          <a:latin typeface="+mj-lt"/>
          <a:ea typeface="+mj-ea"/>
          <a:cs typeface="+mj-cs"/>
        </a:defRPr>
      </a:lvl1pPr>
    </p:titleStyle>
    <p:bodyStyle>
      <a:lvl1pPr marL="456689" indent="-456689" algn="l" defTabSz="608918" rtl="0" eaLnBrk="1" latinLnBrk="0" hangingPunct="1">
        <a:spcBef>
          <a:spcPct val="20000"/>
        </a:spcBef>
        <a:buFont typeface="Arial"/>
        <a:buChar char="•"/>
        <a:defRPr sz="4300" kern="1200">
          <a:solidFill>
            <a:schemeClr val="tx1"/>
          </a:solidFill>
          <a:latin typeface="+mn-lt"/>
          <a:ea typeface="+mn-ea"/>
          <a:cs typeface="+mn-cs"/>
        </a:defRPr>
      </a:lvl1pPr>
      <a:lvl2pPr marL="989491" indent="-380573" algn="l" defTabSz="608918" rtl="0" eaLnBrk="1" latinLnBrk="0" hangingPunct="1">
        <a:spcBef>
          <a:spcPct val="20000"/>
        </a:spcBef>
        <a:buFont typeface="Arial"/>
        <a:buChar char="–"/>
        <a:defRPr sz="3700" kern="1200">
          <a:solidFill>
            <a:schemeClr val="tx1"/>
          </a:solidFill>
          <a:latin typeface="+mn-lt"/>
          <a:ea typeface="+mn-ea"/>
          <a:cs typeface="+mn-cs"/>
        </a:defRPr>
      </a:lvl2pPr>
      <a:lvl3pPr marL="1522296" indent="-304458" algn="l" defTabSz="608918" rtl="0" eaLnBrk="1" latinLnBrk="0" hangingPunct="1">
        <a:spcBef>
          <a:spcPct val="20000"/>
        </a:spcBef>
        <a:buFont typeface="Arial"/>
        <a:buChar char="•"/>
        <a:defRPr sz="3200" kern="1200">
          <a:solidFill>
            <a:schemeClr val="tx1"/>
          </a:solidFill>
          <a:latin typeface="+mn-lt"/>
          <a:ea typeface="+mn-ea"/>
          <a:cs typeface="+mn-cs"/>
        </a:defRPr>
      </a:lvl3pPr>
      <a:lvl4pPr marL="2131212" indent="-304458" algn="l" defTabSz="608918" rtl="0" eaLnBrk="1" latinLnBrk="0" hangingPunct="1">
        <a:spcBef>
          <a:spcPct val="20000"/>
        </a:spcBef>
        <a:buFont typeface="Arial"/>
        <a:buChar char="–"/>
        <a:defRPr sz="2700" kern="1200">
          <a:solidFill>
            <a:schemeClr val="tx1"/>
          </a:solidFill>
          <a:latin typeface="+mn-lt"/>
          <a:ea typeface="+mn-ea"/>
          <a:cs typeface="+mn-cs"/>
        </a:defRPr>
      </a:lvl4pPr>
      <a:lvl5pPr marL="2740130" indent="-304458" algn="l" defTabSz="608918" rtl="0" eaLnBrk="1" latinLnBrk="0" hangingPunct="1">
        <a:spcBef>
          <a:spcPct val="20000"/>
        </a:spcBef>
        <a:buFont typeface="Arial"/>
        <a:buChar char="»"/>
        <a:defRPr sz="2700" kern="1200">
          <a:solidFill>
            <a:schemeClr val="tx1"/>
          </a:solidFill>
          <a:latin typeface="+mn-lt"/>
          <a:ea typeface="+mn-ea"/>
          <a:cs typeface="+mn-cs"/>
        </a:defRPr>
      </a:lvl5pPr>
      <a:lvl6pPr marL="3349049" indent="-304458" algn="l" defTabSz="608918" rtl="0" eaLnBrk="1" latinLnBrk="0" hangingPunct="1">
        <a:spcBef>
          <a:spcPct val="20000"/>
        </a:spcBef>
        <a:buFont typeface="Arial"/>
        <a:buChar char="•"/>
        <a:defRPr sz="2700" kern="1200">
          <a:solidFill>
            <a:schemeClr val="tx1"/>
          </a:solidFill>
          <a:latin typeface="+mn-lt"/>
          <a:ea typeface="+mn-ea"/>
          <a:cs typeface="+mn-cs"/>
        </a:defRPr>
      </a:lvl6pPr>
      <a:lvl7pPr marL="3957966" indent="-304458" algn="l" defTabSz="608918" rtl="0" eaLnBrk="1" latinLnBrk="0" hangingPunct="1">
        <a:spcBef>
          <a:spcPct val="20000"/>
        </a:spcBef>
        <a:buFont typeface="Arial"/>
        <a:buChar char="•"/>
        <a:defRPr sz="2700" kern="1200">
          <a:solidFill>
            <a:schemeClr val="tx1"/>
          </a:solidFill>
          <a:latin typeface="+mn-lt"/>
          <a:ea typeface="+mn-ea"/>
          <a:cs typeface="+mn-cs"/>
        </a:defRPr>
      </a:lvl7pPr>
      <a:lvl8pPr marL="4566884" indent="-304458" algn="l" defTabSz="608918" rtl="0" eaLnBrk="1" latinLnBrk="0" hangingPunct="1">
        <a:spcBef>
          <a:spcPct val="20000"/>
        </a:spcBef>
        <a:buFont typeface="Arial"/>
        <a:buChar char="•"/>
        <a:defRPr sz="2700" kern="1200">
          <a:solidFill>
            <a:schemeClr val="tx1"/>
          </a:solidFill>
          <a:latin typeface="+mn-lt"/>
          <a:ea typeface="+mn-ea"/>
          <a:cs typeface="+mn-cs"/>
        </a:defRPr>
      </a:lvl8pPr>
      <a:lvl9pPr marL="5175803" indent="-304458" algn="l" defTabSz="608918"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8918" rtl="0" eaLnBrk="1" latinLnBrk="0" hangingPunct="1">
        <a:defRPr sz="2400" kern="1200">
          <a:solidFill>
            <a:schemeClr val="tx1"/>
          </a:solidFill>
          <a:latin typeface="+mn-lt"/>
          <a:ea typeface="+mn-ea"/>
          <a:cs typeface="+mn-cs"/>
        </a:defRPr>
      </a:lvl1pPr>
      <a:lvl2pPr marL="608918" algn="l" defTabSz="608918" rtl="0" eaLnBrk="1" latinLnBrk="0" hangingPunct="1">
        <a:defRPr sz="2400" kern="1200">
          <a:solidFill>
            <a:schemeClr val="tx1"/>
          </a:solidFill>
          <a:latin typeface="+mn-lt"/>
          <a:ea typeface="+mn-ea"/>
          <a:cs typeface="+mn-cs"/>
        </a:defRPr>
      </a:lvl2pPr>
      <a:lvl3pPr marL="1217836" algn="l" defTabSz="608918" rtl="0" eaLnBrk="1" latinLnBrk="0" hangingPunct="1">
        <a:defRPr sz="2400" kern="1200">
          <a:solidFill>
            <a:schemeClr val="tx1"/>
          </a:solidFill>
          <a:latin typeface="+mn-lt"/>
          <a:ea typeface="+mn-ea"/>
          <a:cs typeface="+mn-cs"/>
        </a:defRPr>
      </a:lvl3pPr>
      <a:lvl4pPr marL="1826754" algn="l" defTabSz="608918" rtl="0" eaLnBrk="1" latinLnBrk="0" hangingPunct="1">
        <a:defRPr sz="2400" kern="1200">
          <a:solidFill>
            <a:schemeClr val="tx1"/>
          </a:solidFill>
          <a:latin typeface="+mn-lt"/>
          <a:ea typeface="+mn-ea"/>
          <a:cs typeface="+mn-cs"/>
        </a:defRPr>
      </a:lvl4pPr>
      <a:lvl5pPr marL="2435672" algn="l" defTabSz="608918" rtl="0" eaLnBrk="1" latinLnBrk="0" hangingPunct="1">
        <a:defRPr sz="2400" kern="1200">
          <a:solidFill>
            <a:schemeClr val="tx1"/>
          </a:solidFill>
          <a:latin typeface="+mn-lt"/>
          <a:ea typeface="+mn-ea"/>
          <a:cs typeface="+mn-cs"/>
        </a:defRPr>
      </a:lvl5pPr>
      <a:lvl6pPr marL="3044590" algn="l" defTabSz="608918" rtl="0" eaLnBrk="1" latinLnBrk="0" hangingPunct="1">
        <a:defRPr sz="2400" kern="1200">
          <a:solidFill>
            <a:schemeClr val="tx1"/>
          </a:solidFill>
          <a:latin typeface="+mn-lt"/>
          <a:ea typeface="+mn-ea"/>
          <a:cs typeface="+mn-cs"/>
        </a:defRPr>
      </a:lvl6pPr>
      <a:lvl7pPr marL="3653508" algn="l" defTabSz="608918" rtl="0" eaLnBrk="1" latinLnBrk="0" hangingPunct="1">
        <a:defRPr sz="2400" kern="1200">
          <a:solidFill>
            <a:schemeClr val="tx1"/>
          </a:solidFill>
          <a:latin typeface="+mn-lt"/>
          <a:ea typeface="+mn-ea"/>
          <a:cs typeface="+mn-cs"/>
        </a:defRPr>
      </a:lvl7pPr>
      <a:lvl8pPr marL="4262426" algn="l" defTabSz="608918" rtl="0" eaLnBrk="1" latinLnBrk="0" hangingPunct="1">
        <a:defRPr sz="2400" kern="1200">
          <a:solidFill>
            <a:schemeClr val="tx1"/>
          </a:solidFill>
          <a:latin typeface="+mn-lt"/>
          <a:ea typeface="+mn-ea"/>
          <a:cs typeface="+mn-cs"/>
        </a:defRPr>
      </a:lvl8pPr>
      <a:lvl9pPr marL="4871344" algn="l" defTabSz="608918"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dulux.ca" TargetMode="External"/><Relationship Id="rId4" Type="http://schemas.openxmlformats.org/officeDocument/2006/relationships/hyperlink" Target="http://www.minimoderns.com/product/festival-wallpaper-stone" TargetMode="External"/><Relationship Id="rId5" Type="http://schemas.openxmlformats.org/officeDocument/2006/relationships/hyperlink" Target="http://www.galeriehome.co.uk/international/php/main.php"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www.dulux.c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dulux.ca" TargetMode="External"/><Relationship Id="rId4" Type="http://schemas.openxmlformats.org/officeDocument/2006/relationships/hyperlink" Target="http://www.orlakiely.com/uk.cfm/house/wallpaper/0WALACP501/22070/Ebony/" TargetMode="External"/><Relationship Id="rId5" Type="http://schemas.openxmlformats.org/officeDocument/2006/relationships/hyperlink" Target="http://www.galeriehome.co.uk/international/php/main.php"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www.dulux.ca"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www.dulux.ca"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www.dulux.c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www.dulux.c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dulux.ca" TargetMode="External"/><Relationship Id="rId4" Type="http://schemas.openxmlformats.org/officeDocument/2006/relationships/hyperlink" Target="http://www.galeriehome.co.uk/international/php/main.php" TargetMode="External"/><Relationship Id="rId5" Type="http://schemas.openxmlformats.org/officeDocument/2006/relationships/hyperlink" Target="http://brickellcollection.com/exploding-chandelier/"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www.eco.se/en/collection-graphic/wallpaper-1558/" TargetMode="External"/><Relationship Id="rId4" Type="http://schemas.openxmlformats.org/officeDocument/2006/relationships/hyperlink" Target="http://www.wallpaperdirect.com/products/eco-wallpaper/eco-graphic/89917" TargetMode="External"/><Relationship Id="rId5" Type="http://schemas.openxmlformats.org/officeDocument/2006/relationships/hyperlink" Target="http://advtechnology.com/resource-center/install" TargetMode="External"/><Relationship Id="rId6" Type="http://schemas.openxmlformats.org/officeDocument/2006/relationships/hyperlink" Target="http://www.ceilingsandwalls.com/Browse/Product/96/50/Mirroflex-Rib-2-Wall-Panel-4ft-x-8ft" TargetMode="External"/><Relationship Id="rId7" Type="http://schemas.openxmlformats.org/officeDocument/2006/relationships/hyperlink" Target="http://advtechnology.com/mirroflex/accessories/" TargetMode="External"/><Relationship Id="rId8" Type="http://schemas.openxmlformats.org/officeDocument/2006/relationships/hyperlink" Target="http://www.dulux.ca"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www.dulux.ca" TargetMode="External"/><Relationship Id="rId4" Type="http://schemas.openxmlformats.org/officeDocument/2006/relationships/hyperlink" Target="http://www.modernkaribou.ca/p-1335-ferm-living-wall-sticker-powerpole.aspx" TargetMode="External"/><Relationship Id="rId5" Type="http://schemas.openxmlformats.org/officeDocument/2006/relationships/hyperlink" Target="http://walldecor3d.com/index.php?p=installation" TargetMode="External"/><Relationship Id="rId6" Type="http://schemas.openxmlformats.org/officeDocument/2006/relationships/hyperlink" Target="http://walldecor3d.com/index.php?p=onzedesigns_details&amp;id=36"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www.dulux.ca" TargetMode="External"/><Relationship Id="rId4" Type="http://schemas.openxmlformats.org/officeDocument/2006/relationships/hyperlink" Target="https://store.opusartsupplies.com/sagro/storefront/store.php?mode=showproductdetail&amp;product=36499" TargetMode="External"/><Relationship Id="rId5" Type="http://schemas.openxmlformats.org/officeDocument/2006/relationships/hyperlink" Target="http://brickellcollection.com/exploding-chandelier/"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dulux.ca"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dulux.ca" TargetMode="External"/><Relationship Id="rId4" Type="http://schemas.openxmlformats.org/officeDocument/2006/relationships/hyperlink" Target="http://www.primewalls.com/residential-wallpapers/viewsku/732"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www.dulux.ca" TargetMode="External"/><Relationship Id="rId4" Type="http://schemas.openxmlformats.org/officeDocument/2006/relationships/hyperlink" Target="http://www.grahambrown.ca/us/product/30-232/Dixie:+Silver+&amp;+White+Wallpaper"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CADL03/6207, HND Stage 1, Final Project</a:t>
            </a:r>
            <a:endParaRPr lang="en-US" dirty="0"/>
          </a:p>
        </p:txBody>
      </p:sp>
      <p:sp>
        <p:nvSpPr>
          <p:cNvPr id="5" name="Slide Number Placeholder 4"/>
          <p:cNvSpPr>
            <a:spLocks noGrp="1"/>
          </p:cNvSpPr>
          <p:nvPr>
            <p:ph type="sldNum" sz="quarter" idx="12"/>
          </p:nvPr>
        </p:nvSpPr>
        <p:spPr/>
        <p:txBody>
          <a:bodyPr/>
          <a:lstStyle/>
          <a:p>
            <a:fld id="{A3FA7095-699E-9748-A2EB-6882671471C9}" type="slidenum">
              <a:rPr lang="en-US" smtClean="0"/>
              <a:t>1</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2" name="Table 21"/>
          <p:cNvGraphicFramePr>
            <a:graphicFrameLocks noGrp="1"/>
          </p:cNvGraphicFramePr>
          <p:nvPr>
            <p:extLst>
              <p:ext uri="{D42A27DB-BD31-4B8C-83A1-F6EECF244321}">
                <p14:modId xmlns:p14="http://schemas.microsoft.com/office/powerpoint/2010/main" val="3269619372"/>
              </p:ext>
            </p:extLst>
          </p:nvPr>
        </p:nvGraphicFramePr>
        <p:xfrm>
          <a:off x="558799" y="2002332"/>
          <a:ext cx="11201401" cy="959416"/>
        </p:xfrm>
        <a:graphic>
          <a:graphicData uri="http://schemas.openxmlformats.org/drawingml/2006/table">
            <a:tbl>
              <a:tblPr firstRow="1" bandRow="1">
                <a:tableStyleId>{2D5ABB26-0587-4C30-8999-92F81FD0307C}</a:tableStyleId>
              </a:tblPr>
              <a:tblGrid>
                <a:gridCol w="750894"/>
                <a:gridCol w="907200"/>
                <a:gridCol w="646801"/>
                <a:gridCol w="920706"/>
                <a:gridCol w="825930"/>
                <a:gridCol w="833643"/>
                <a:gridCol w="1076438"/>
                <a:gridCol w="1738367"/>
                <a:gridCol w="896516"/>
                <a:gridCol w="2604906"/>
              </a:tblGrid>
              <a:tr h="365056">
                <a:tc gridSpan="10">
                  <a:txBody>
                    <a:bodyPr/>
                    <a:lstStyle/>
                    <a:p>
                      <a:pPr algn="l">
                        <a:spcAft>
                          <a:spcPts val="0"/>
                        </a:spcAft>
                      </a:pPr>
                      <a:r>
                        <a:rPr lang="en-US" sz="1300" b="1" u="sng" dirty="0" smtClean="0">
                          <a:effectLst/>
                          <a:latin typeface="Eurostile"/>
                          <a:ea typeface="ＭＳ 明朝"/>
                          <a:cs typeface="Eurostile"/>
                        </a:rPr>
                        <a:t>PROJECT DETAILS</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546030">
                <a:tc gridSpan="4">
                  <a:txBody>
                    <a:bodyPr/>
                    <a:lstStyle/>
                    <a:p>
                      <a:pPr algn="l">
                        <a:spcAft>
                          <a:spcPts val="0"/>
                        </a:spcAft>
                      </a:pPr>
                      <a:r>
                        <a:rPr lang="en-US" sz="1300" b="1" dirty="0" smtClean="0">
                          <a:effectLst/>
                          <a:latin typeface="Eurostile"/>
                          <a:ea typeface="ＭＳ 明朝"/>
                          <a:cs typeface="Eurostile"/>
                        </a:rPr>
                        <a:t>NAME: </a:t>
                      </a:r>
                    </a:p>
                    <a:p>
                      <a:pPr algn="l">
                        <a:spcAft>
                          <a:spcPts val="0"/>
                        </a:spcAft>
                      </a:pPr>
                      <a:r>
                        <a:rPr lang="en-US" sz="1300" b="0" dirty="0" smtClean="0">
                          <a:effectLst/>
                          <a:latin typeface="Eurostile"/>
                          <a:ea typeface="ＭＳ 明朝"/>
                          <a:cs typeface="Eurostile"/>
                        </a:rPr>
                        <a:t>3-Bedroom</a:t>
                      </a:r>
                      <a:r>
                        <a:rPr lang="en-US" sz="1300" b="0" baseline="0" dirty="0" smtClean="0">
                          <a:effectLst/>
                          <a:latin typeface="Eurostile"/>
                          <a:ea typeface="ＭＳ 明朝"/>
                          <a:cs typeface="Eurostile"/>
                        </a:rPr>
                        <a:t> Detached House Show Home</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l">
                        <a:spcAft>
                          <a:spcPts val="0"/>
                        </a:spcAft>
                      </a:pPr>
                      <a:r>
                        <a:rPr lang="en-US" sz="1300" b="1" dirty="0" smtClean="0">
                          <a:effectLst/>
                          <a:latin typeface="Eurostile"/>
                          <a:ea typeface="ＭＳ 明朝"/>
                          <a:cs typeface="Eurostile"/>
                        </a:rPr>
                        <a:t>SITE ADDRESS:</a:t>
                      </a:r>
                    </a:p>
                    <a:p>
                      <a:pPr algn="l">
                        <a:spcAft>
                          <a:spcPts val="0"/>
                        </a:spcAft>
                      </a:pPr>
                      <a:r>
                        <a:rPr lang="en-US" sz="1300" b="0" dirty="0" smtClean="0">
                          <a:effectLst/>
                          <a:latin typeface="Eurostile"/>
                          <a:ea typeface="ＭＳ 明朝"/>
                          <a:cs typeface="Eurostile"/>
                        </a:rPr>
                        <a:t>&lt;</a:t>
                      </a:r>
                      <a:r>
                        <a:rPr lang="en-US" sz="1300" b="0" i="1" dirty="0" smtClean="0">
                          <a:effectLst/>
                          <a:latin typeface="Eurostile"/>
                          <a:ea typeface="ＭＳ 明朝"/>
                          <a:cs typeface="Eurostile"/>
                        </a:rPr>
                        <a:t>site</a:t>
                      </a:r>
                      <a:r>
                        <a:rPr lang="en-US" sz="1300" b="0" i="1" baseline="0" dirty="0" smtClean="0">
                          <a:effectLst/>
                          <a:latin typeface="Eurostile"/>
                          <a:ea typeface="ＭＳ 明朝"/>
                          <a:cs typeface="Eurostile"/>
                        </a:rPr>
                        <a:t> address</a:t>
                      </a:r>
                      <a:r>
                        <a:rPr lang="en-US" sz="1300" b="0" dirty="0" smtClean="0">
                          <a:effectLst/>
                          <a:latin typeface="Eurostile"/>
                          <a:ea typeface="ＭＳ 明朝"/>
                          <a:cs typeface="Eurostile"/>
                        </a:rPr>
                        <a:t>&gt;</a:t>
                      </a:r>
                    </a:p>
                    <a:p>
                      <a:pPr algn="l">
                        <a:spcAft>
                          <a:spcPts val="0"/>
                        </a:spcAft>
                      </a:pP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l">
                        <a:spcAft>
                          <a:spcPts val="0"/>
                        </a:spcAft>
                      </a:pPr>
                      <a:r>
                        <a:rPr lang="en-US" sz="1300" b="1" dirty="0" smtClean="0">
                          <a:effectLst/>
                          <a:latin typeface="Eurostile"/>
                          <a:ea typeface="ＭＳ 明朝"/>
                          <a:cs typeface="Eurostile"/>
                        </a:rPr>
                        <a:t>CLIENT NAME:</a:t>
                      </a:r>
                    </a:p>
                    <a:p>
                      <a:pPr algn="l">
                        <a:spcAft>
                          <a:spcPts val="0"/>
                        </a:spcAft>
                      </a:pPr>
                      <a:r>
                        <a:rPr lang="en-US" sz="1300" b="0" dirty="0" smtClean="0">
                          <a:effectLst/>
                          <a:latin typeface="Eurostile"/>
                          <a:ea typeface="ＭＳ 明朝"/>
                          <a:cs typeface="Eurostile"/>
                        </a:rPr>
                        <a:t>&lt;</a:t>
                      </a:r>
                      <a:r>
                        <a:rPr lang="en-US" sz="1300" b="0" i="1" dirty="0" smtClean="0">
                          <a:effectLst/>
                          <a:latin typeface="Eurostile"/>
                          <a:ea typeface="ＭＳ 明朝"/>
                          <a:cs typeface="Eurostile"/>
                        </a:rPr>
                        <a:t>client name</a:t>
                      </a:r>
                      <a:r>
                        <a:rPr lang="en-US" sz="1300" b="0" dirty="0" smtClean="0">
                          <a:effectLst/>
                          <a:latin typeface="Eurostile"/>
                          <a:ea typeface="ＭＳ 明朝"/>
                          <a:cs typeface="Eurostile"/>
                        </a:rPr>
                        <a:t>&gt;</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4142934637"/>
              </p:ext>
            </p:extLst>
          </p:nvPr>
        </p:nvGraphicFramePr>
        <p:xfrm>
          <a:off x="558799" y="3109929"/>
          <a:ext cx="11201401" cy="959416"/>
        </p:xfrm>
        <a:graphic>
          <a:graphicData uri="http://schemas.openxmlformats.org/drawingml/2006/table">
            <a:tbl>
              <a:tblPr firstRow="1" bandRow="1">
                <a:tableStyleId>{2D5ABB26-0587-4C30-8999-92F81FD0307C}</a:tableStyleId>
              </a:tblPr>
              <a:tblGrid>
                <a:gridCol w="2570401"/>
                <a:gridCol w="2597650"/>
                <a:gridCol w="1593870"/>
                <a:gridCol w="1593870"/>
                <a:gridCol w="2845610"/>
              </a:tblGrid>
              <a:tr h="365056">
                <a:tc gridSpan="5">
                  <a:txBody>
                    <a:bodyPr/>
                    <a:lstStyle/>
                    <a:p>
                      <a:pPr algn="l">
                        <a:spcAft>
                          <a:spcPts val="0"/>
                        </a:spcAft>
                      </a:pPr>
                      <a:r>
                        <a:rPr lang="en-US" sz="1300" b="1" u="sng" dirty="0" smtClean="0">
                          <a:effectLst/>
                          <a:latin typeface="Eurostile"/>
                          <a:ea typeface="ＭＳ 明朝"/>
                          <a:cs typeface="Eurostile"/>
                        </a:rPr>
                        <a:t>CONTRACTOR DETAILS</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97180">
                <a:tc rowSpan="2">
                  <a:txBody>
                    <a:bodyPr/>
                    <a:lstStyle/>
                    <a:p>
                      <a:pPr algn="l">
                        <a:spcAft>
                          <a:spcPts val="0"/>
                        </a:spcAft>
                      </a:pPr>
                      <a:r>
                        <a:rPr lang="en-US" sz="1300" b="1" dirty="0" smtClean="0">
                          <a:effectLst/>
                          <a:latin typeface="Eurostile"/>
                          <a:ea typeface="ＭＳ 明朝"/>
                          <a:cs typeface="Eurostile"/>
                        </a:rPr>
                        <a:t>NAME:</a:t>
                      </a:r>
                    </a:p>
                    <a:p>
                      <a:pPr algn="l">
                        <a:spcAft>
                          <a:spcPts val="0"/>
                        </a:spcAft>
                      </a:pPr>
                      <a:r>
                        <a:rPr lang="en-US" sz="1300" b="0" i="1" dirty="0" smtClean="0">
                          <a:effectLst/>
                          <a:latin typeface="Eurostile"/>
                          <a:ea typeface="ＭＳ 明朝"/>
                          <a:cs typeface="Eurostile"/>
                        </a:rPr>
                        <a:t>&lt;contractor’s</a:t>
                      </a:r>
                      <a:r>
                        <a:rPr lang="en-US" sz="1300" b="0" i="1" baseline="0" dirty="0" smtClean="0">
                          <a:effectLst/>
                          <a:latin typeface="Eurostile"/>
                          <a:ea typeface="ＭＳ 明朝"/>
                          <a:cs typeface="Eurostile"/>
                        </a:rPr>
                        <a:t> name</a:t>
                      </a:r>
                      <a:r>
                        <a:rPr lang="en-US" sz="1300" b="0" i="1" dirty="0" smtClean="0">
                          <a:effectLst/>
                          <a:latin typeface="Eurostile"/>
                          <a:ea typeface="ＭＳ 明朝"/>
                          <a:cs typeface="Eurostile"/>
                        </a:rPr>
                        <a:t>&gt;</a:t>
                      </a:r>
                      <a:endParaRPr lang="en-US" sz="1300" b="0" i="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rowSpan="2">
                  <a:txBody>
                    <a:bodyPr/>
                    <a:lstStyle/>
                    <a:p>
                      <a:pPr algn="l">
                        <a:spcAft>
                          <a:spcPts val="0"/>
                        </a:spcAft>
                      </a:pPr>
                      <a:r>
                        <a:rPr lang="en-US" sz="1300" b="1" dirty="0" smtClean="0">
                          <a:effectLst/>
                          <a:latin typeface="Eurostile"/>
                          <a:ea typeface="ＭＳ 明朝"/>
                          <a:cs typeface="Eurostile"/>
                        </a:rPr>
                        <a:t>ADDRESS:</a:t>
                      </a:r>
                    </a:p>
                    <a:p>
                      <a:pPr algn="l">
                        <a:spcAft>
                          <a:spcPts val="0"/>
                        </a:spcAft>
                      </a:pPr>
                      <a:r>
                        <a:rPr lang="en-US" sz="1300" b="0" i="1" dirty="0" smtClean="0">
                          <a:effectLst/>
                          <a:latin typeface="Eurostile"/>
                          <a:ea typeface="ＭＳ 明朝"/>
                          <a:cs typeface="Eurostile"/>
                        </a:rPr>
                        <a:t>&lt;contractor’s address</a:t>
                      </a:r>
                      <a:r>
                        <a:rPr lang="en-US" sz="1300" b="0" i="1" baseline="0" dirty="0" smtClean="0">
                          <a:effectLst/>
                          <a:latin typeface="Eurostile"/>
                          <a:ea typeface="ＭＳ 明朝"/>
                          <a:cs typeface="Eurostile"/>
                        </a:rPr>
                        <a:t> </a:t>
                      </a:r>
                      <a:r>
                        <a:rPr lang="en-US" sz="1300" b="0" i="1" dirty="0" smtClean="0">
                          <a:effectLst/>
                          <a:latin typeface="Eurostile"/>
                          <a:ea typeface="ＭＳ 明朝"/>
                          <a:cs typeface="Eurostile"/>
                        </a:rPr>
                        <a:t>&gt;</a:t>
                      </a:r>
                      <a:endParaRPr lang="en-US" sz="1300" b="1" dirty="0" smtClean="0">
                        <a:effectLst/>
                        <a:latin typeface="Eurostile"/>
                        <a:ea typeface="ＭＳ 明朝"/>
                        <a:cs typeface="Eurostile"/>
                      </a:endParaRPr>
                    </a:p>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r>
                        <a:rPr lang="en-US" sz="1300" b="1" smtClean="0">
                          <a:latin typeface="Eurostile"/>
                          <a:cs typeface="Eurostile"/>
                        </a:rPr>
                        <a:t>PHONE</a:t>
                      </a:r>
                      <a:endParaRPr lang="en-US" sz="1300" b="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rowSpan="2">
                  <a:txBody>
                    <a:bodyPr/>
                    <a:lstStyle/>
                    <a:p>
                      <a:r>
                        <a:rPr lang="en-US" sz="1300" b="1" dirty="0" smtClean="0">
                          <a:latin typeface="Eurostile"/>
                          <a:cs typeface="Eurostile"/>
                        </a:rPr>
                        <a:t>E-MAIL:</a:t>
                      </a:r>
                    </a:p>
                    <a:p>
                      <a:r>
                        <a:rPr lang="en-US" sz="1300" b="0" i="1" dirty="0" smtClean="0">
                          <a:latin typeface="Eurostile"/>
                          <a:cs typeface="Eurostile"/>
                        </a:rPr>
                        <a:t>&lt;contractor’s e-mail&gt;</a:t>
                      </a:r>
                      <a:endParaRPr lang="en-US" sz="1300" b="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vMerge="1">
                  <a:txBody>
                    <a:bodyPr/>
                    <a:lstStyle/>
                    <a:p>
                      <a:endParaRPr lang="en-US"/>
                    </a:p>
                  </a:txBody>
                  <a:tcPr/>
                </a:tc>
                <a:tc vMerge="1">
                  <a:txBody>
                    <a:bodyPr/>
                    <a:lstStyle/>
                    <a:p>
                      <a:endParaRPr lang="en-US"/>
                    </a:p>
                  </a:txBody>
                  <a:tcPr/>
                </a:tc>
                <a:tc>
                  <a:txBody>
                    <a:bodyPr/>
                    <a:lstStyle/>
                    <a:p>
                      <a:r>
                        <a:rPr lang="en-US" sz="1300" b="1" dirty="0" smtClean="0">
                          <a:latin typeface="Eurostile"/>
                          <a:cs typeface="Eurostile"/>
                        </a:rPr>
                        <a:t>office: </a:t>
                      </a:r>
                      <a:r>
                        <a:rPr lang="en-US" sz="1300" b="0" i="1" dirty="0" smtClean="0">
                          <a:latin typeface="Eurostile"/>
                          <a:cs typeface="Eurostile"/>
                        </a:rPr>
                        <a:t>&lt;###&gt;</a:t>
                      </a:r>
                      <a:endParaRPr lang="en-US" sz="1300" b="0" i="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300" b="1" dirty="0" smtClean="0">
                          <a:latin typeface="Eurostile"/>
                          <a:cs typeface="Eurostile"/>
                        </a:rPr>
                        <a:t>mobile: </a:t>
                      </a:r>
                      <a:r>
                        <a:rPr lang="en-US" sz="1300" b="0" i="1" dirty="0" smtClean="0">
                          <a:latin typeface="Eurostile"/>
                          <a:cs typeface="Eurostile"/>
                        </a:rPr>
                        <a:t>&lt;###&gt;</a:t>
                      </a:r>
                      <a:endParaRPr lang="en-US" sz="1300" b="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vMerge="1">
                  <a:txBody>
                    <a:bodyPr/>
                    <a:lstStyle/>
                    <a:p>
                      <a:endParaRPr lang="en-US"/>
                    </a:p>
                  </a:txBody>
                  <a:tcPr/>
                </a:tc>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3213102014"/>
              </p:ext>
            </p:extLst>
          </p:nvPr>
        </p:nvGraphicFramePr>
        <p:xfrm>
          <a:off x="558799" y="4356362"/>
          <a:ext cx="11201401" cy="3286912"/>
        </p:xfrm>
        <a:graphic>
          <a:graphicData uri="http://schemas.openxmlformats.org/drawingml/2006/table">
            <a:tbl>
              <a:tblPr firstRow="1" bandRow="1">
                <a:tableStyleId>{2D5ABB26-0587-4C30-8999-92F81FD0307C}</a:tableStyleId>
              </a:tblPr>
              <a:tblGrid>
                <a:gridCol w="479547"/>
                <a:gridCol w="10721854"/>
              </a:tblGrid>
              <a:tr h="365056">
                <a:tc gridSpan="2">
                  <a:txBody>
                    <a:bodyPr/>
                    <a:lstStyle/>
                    <a:p>
                      <a:pPr algn="l">
                        <a:spcAft>
                          <a:spcPts val="0"/>
                        </a:spcAft>
                      </a:pPr>
                      <a:r>
                        <a:rPr lang="en-US" sz="1300" b="1" u="sng" dirty="0" smtClean="0">
                          <a:effectLst/>
                          <a:latin typeface="Eurostile"/>
                          <a:ea typeface="ＭＳ 明朝"/>
                          <a:cs typeface="Eurostile"/>
                        </a:rPr>
                        <a:t>GENERAL INSTRUCTIONS and PREPATORY</a:t>
                      </a:r>
                      <a:r>
                        <a:rPr lang="en-US" sz="1300" b="1" u="sng" baseline="0" dirty="0" smtClean="0">
                          <a:effectLst/>
                          <a:latin typeface="Eurostile"/>
                          <a:ea typeface="ＭＳ 明朝"/>
                          <a:cs typeface="Eurostile"/>
                        </a:rPr>
                        <a:t> NOTES</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365056">
                <a:tc>
                  <a:txBody>
                    <a:bodyPr/>
                    <a:lstStyle/>
                    <a:p>
                      <a:pPr algn="l">
                        <a:spcAft>
                          <a:spcPts val="0"/>
                        </a:spcAft>
                      </a:pPr>
                      <a:r>
                        <a:rPr lang="en-US" sz="1200" b="1" dirty="0" smtClean="0">
                          <a:effectLst/>
                          <a:latin typeface="Eurostile"/>
                          <a:ea typeface="ＭＳ 明朝"/>
                          <a:cs typeface="Eurostile"/>
                        </a:rPr>
                        <a:t>1/</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Please review this specification,</a:t>
                      </a:r>
                      <a:r>
                        <a:rPr lang="en-US" sz="1200" baseline="0" dirty="0" smtClean="0">
                          <a:latin typeface="Eurostile"/>
                          <a:cs typeface="Eurostile"/>
                        </a:rPr>
                        <a:t> the reference drawings and schedules and contact me as soon as possible with any issues or questions.</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2/</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This specification</a:t>
                      </a:r>
                      <a:r>
                        <a:rPr lang="en-US" sz="1200" baseline="0" dirty="0" smtClean="0">
                          <a:latin typeface="Eurostile"/>
                          <a:cs typeface="Eurostile"/>
                        </a:rPr>
                        <a:t> is organized in a room-by-room format (a separate section is provided for each area).</a:t>
                      </a:r>
                      <a:endParaRPr lang="en-US" sz="12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3/</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Important</a:t>
                      </a:r>
                      <a:r>
                        <a:rPr lang="en-US" sz="1200" baseline="0" dirty="0" smtClean="0">
                          <a:latin typeface="Eurostile"/>
                          <a:cs typeface="Eurostile"/>
                        </a:rPr>
                        <a:t> scheduling note for coordination with the flooring contractors: The </a:t>
                      </a:r>
                      <a:r>
                        <a:rPr lang="en-US" sz="1200" kern="1200" dirty="0" err="1" smtClean="0">
                          <a:solidFill>
                            <a:schemeClr val="tx1"/>
                          </a:solidFill>
                          <a:latin typeface="Eurostile"/>
                          <a:ea typeface="+mn-ea"/>
                          <a:cs typeface="Eurostile"/>
                        </a:rPr>
                        <a:t>Kährs</a:t>
                      </a:r>
                      <a:r>
                        <a:rPr lang="en-US" sz="1200" kern="1200" dirty="0" smtClean="0">
                          <a:solidFill>
                            <a:schemeClr val="tx1"/>
                          </a:solidFill>
                          <a:latin typeface="Eurostile"/>
                          <a:ea typeface="+mn-ea"/>
                          <a:cs typeface="Eurostile"/>
                        </a:rPr>
                        <a:t> wood floors cannot not be laid until all other work, e.g. painting, wallpapering and tiling, is completed. After the </a:t>
                      </a:r>
                      <a:r>
                        <a:rPr lang="en-US" sz="1200" kern="1200" dirty="0" err="1" smtClean="0">
                          <a:solidFill>
                            <a:schemeClr val="tx1"/>
                          </a:solidFill>
                          <a:latin typeface="Eurostile"/>
                          <a:ea typeface="+mn-ea"/>
                          <a:cs typeface="Eurostile"/>
                        </a:rPr>
                        <a:t>Kährs</a:t>
                      </a:r>
                      <a:r>
                        <a:rPr lang="en-US" sz="1200" kern="1200" dirty="0" smtClean="0">
                          <a:solidFill>
                            <a:schemeClr val="tx1"/>
                          </a:solidFill>
                          <a:latin typeface="Eurostile"/>
                          <a:ea typeface="+mn-ea"/>
                          <a:cs typeface="Eurostile"/>
                        </a:rPr>
                        <a:t> wood floors have been</a:t>
                      </a:r>
                      <a:r>
                        <a:rPr lang="en-US" sz="1200" kern="1200" baseline="0" dirty="0" smtClean="0">
                          <a:solidFill>
                            <a:schemeClr val="tx1"/>
                          </a:solidFill>
                          <a:latin typeface="Eurostile"/>
                          <a:ea typeface="+mn-ea"/>
                          <a:cs typeface="Eurostile"/>
                        </a:rPr>
                        <a:t> laid and the paintable skirting boards installed, the painters must return to paint them per the specification tables.</a:t>
                      </a:r>
                      <a:endParaRPr lang="en-US" sz="1200" dirty="0" smtClean="0">
                        <a:latin typeface="Eurostile"/>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4/</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No substitutions</a:t>
                      </a:r>
                      <a:r>
                        <a:rPr lang="en-US" sz="1200" baseline="0" dirty="0" smtClean="0">
                          <a:latin typeface="Eurostile"/>
                          <a:cs typeface="Eurostile"/>
                        </a:rPr>
                        <a:t> are to be made unless agreed upon ahead of time. </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5/</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Please prepare</a:t>
                      </a:r>
                      <a:r>
                        <a:rPr lang="en-US" sz="1200" baseline="0" dirty="0" smtClean="0">
                          <a:latin typeface="Eurostile"/>
                          <a:cs typeface="Eurostile"/>
                        </a:rPr>
                        <a:t> all surfaces appropriately, including any necessary repairs </a:t>
                      </a:r>
                      <a:r>
                        <a:rPr lang="en-US" sz="1200" kern="1200" dirty="0" smtClean="0">
                          <a:solidFill>
                            <a:schemeClr val="tx1"/>
                          </a:solidFill>
                          <a:effectLst/>
                          <a:latin typeface="Eurostile"/>
                          <a:ea typeface="+mn-ea"/>
                          <a:cs typeface="Eurostile"/>
                        </a:rPr>
                        <a:t>to walls and woodwork</a:t>
                      </a:r>
                      <a:r>
                        <a:rPr lang="en-US" sz="1200" baseline="0" dirty="0" smtClean="0">
                          <a:latin typeface="Eurostile"/>
                          <a:cs typeface="Eurostile"/>
                        </a:rPr>
                        <a:t>.</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6/</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kern="1200" dirty="0" smtClean="0">
                          <a:solidFill>
                            <a:schemeClr val="tx1"/>
                          </a:solidFill>
                          <a:effectLst/>
                          <a:latin typeface="Eurostile"/>
                          <a:ea typeface="+mn-ea"/>
                          <a:cs typeface="Eurostile"/>
                        </a:rPr>
                        <a:t>The</a:t>
                      </a:r>
                      <a:r>
                        <a:rPr lang="en-US" sz="1200" kern="1200" baseline="0" dirty="0" smtClean="0">
                          <a:solidFill>
                            <a:schemeClr val="tx1"/>
                          </a:solidFill>
                          <a:effectLst/>
                          <a:latin typeface="Eurostile"/>
                          <a:ea typeface="+mn-ea"/>
                          <a:cs typeface="Eurostile"/>
                        </a:rPr>
                        <a:t> specific manufacturer’s instructions are to be followed in each case.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7/</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As much as possible,</a:t>
                      </a:r>
                      <a:r>
                        <a:rPr lang="en-US" sz="1200" baseline="0" dirty="0" smtClean="0">
                          <a:latin typeface="Eurostile"/>
                          <a:cs typeface="Eurostile"/>
                        </a:rPr>
                        <a:t> please leave the work areas in a tidy fashion at the end of each day. All rubbish is to be promptly removed from the site.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12" name="TextBox 11"/>
          <p:cNvSpPr txBox="1"/>
          <p:nvPr/>
        </p:nvSpPr>
        <p:spPr>
          <a:xfrm>
            <a:off x="423856" y="1407068"/>
            <a:ext cx="4207301" cy="369332"/>
          </a:xfrm>
          <a:prstGeom prst="rect">
            <a:avLst/>
          </a:prstGeom>
          <a:noFill/>
        </p:spPr>
        <p:txBody>
          <a:bodyPr wrap="square" rtlCol="0">
            <a:spAutoFit/>
          </a:bodyPr>
          <a:lstStyle/>
          <a:p>
            <a:pPr marL="342900" indent="-342900">
              <a:buFont typeface="Wingdings" charset="2"/>
              <a:buAutoNum type="arabicPlain"/>
              <a:defRPr/>
            </a:pPr>
            <a:r>
              <a:rPr lang="en-US" sz="1800" b="1" dirty="0" smtClean="0">
                <a:latin typeface="Eurostile"/>
                <a:ea typeface="ＭＳ 明朝"/>
                <a:cs typeface="Eurostile"/>
              </a:rPr>
              <a:t>MAIN DETAILS</a:t>
            </a:r>
            <a:endParaRPr lang="en-US" sz="1800" b="1" dirty="0">
              <a:latin typeface="Eurostile"/>
              <a:ea typeface="ＭＳ 明朝"/>
              <a:cs typeface="Eurostile"/>
            </a:endParaRPr>
          </a:p>
        </p:txBody>
      </p:sp>
    </p:spTree>
    <p:extLst>
      <p:ext uri="{BB962C8B-B14F-4D97-AF65-F5344CB8AC3E}">
        <p14:creationId xmlns:p14="http://schemas.microsoft.com/office/powerpoint/2010/main" val="119301516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10</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3402080583"/>
              </p:ext>
            </p:extLst>
          </p:nvPr>
        </p:nvGraphicFramePr>
        <p:xfrm>
          <a:off x="583033" y="1932840"/>
          <a:ext cx="11126367" cy="6368537"/>
        </p:xfrm>
        <a:graphic>
          <a:graphicData uri="http://schemas.openxmlformats.org/drawingml/2006/table">
            <a:tbl>
              <a:tblPr firstRow="1" bandRow="1">
                <a:tableStyleId>{2D5ABB26-0587-4C30-8999-92F81FD0307C}</a:tableStyleId>
              </a:tblPr>
              <a:tblGrid>
                <a:gridCol w="1388253"/>
                <a:gridCol w="653381"/>
                <a:gridCol w="835325"/>
                <a:gridCol w="916279"/>
                <a:gridCol w="908158"/>
                <a:gridCol w="790117"/>
                <a:gridCol w="766199"/>
                <a:gridCol w="832666"/>
                <a:gridCol w="1749989"/>
                <a:gridCol w="2286000"/>
              </a:tblGrid>
              <a:tr h="365056">
                <a:tc rowSpan="2">
                  <a:txBody>
                    <a:bodyPr/>
                    <a:lstStyle/>
                    <a:p>
                      <a:pPr algn="l">
                        <a:spcAft>
                          <a:spcPts val="0"/>
                        </a:spcAft>
                      </a:pPr>
                      <a:r>
                        <a:rPr lang="en-US" sz="1300" b="1" dirty="0" smtClean="0">
                          <a:effectLst/>
                          <a:latin typeface="Eurostile"/>
                          <a:ea typeface="ＭＳ 明朝"/>
                          <a:cs typeface="Eurostile"/>
                        </a:rPr>
                        <a:t>TYPE</a:t>
                      </a:r>
                      <a:r>
                        <a:rPr lang="en-US" sz="1300" b="1" baseline="0" dirty="0" smtClean="0">
                          <a:effectLst/>
                          <a:latin typeface="Eurostile"/>
                          <a:ea typeface="ＭＳ 明朝"/>
                          <a:cs typeface="Eurostile"/>
                        </a:rPr>
                        <a:t> OF SURFACE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400" b="1" dirty="0" smtClean="0">
                          <a:effectLst/>
                          <a:latin typeface="Eurostile"/>
                          <a:ea typeface="ＭＳ 明朝"/>
                          <a:cs typeface="Eurostile"/>
                        </a:rPr>
                        <a:t>Ref ID within</a:t>
                      </a:r>
                      <a:r>
                        <a:rPr lang="en-US" sz="1400" b="1" baseline="0" dirty="0" smtClean="0">
                          <a:effectLst/>
                          <a:latin typeface="Eurostile"/>
                          <a:ea typeface="ＭＳ 明朝"/>
                          <a:cs typeface="Eurostile"/>
                        </a:rPr>
                        <a:t> room</a:t>
                      </a:r>
                      <a:endParaRPr lang="en-US" sz="1400" b="1" dirty="0" smtClean="0">
                        <a:effectLst/>
                        <a:latin typeface="Eurostile"/>
                        <a:ea typeface="ＭＳ 明朝"/>
                        <a:cs typeface="Eurostile"/>
                      </a:endParaRPr>
                    </a:p>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baseline="0" dirty="0" smtClean="0">
                          <a:effectLst/>
                          <a:latin typeface="Eurostile"/>
                          <a:ea typeface="ＭＳ 明朝"/>
                          <a:cs typeface="Eurostile"/>
                        </a:rPr>
                        <a:t>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FINISH</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a:t>
                      </a:r>
                      <a:r>
                        <a:rPr lang="en-US" sz="1300" b="1" baseline="0" dirty="0" smtClean="0">
                          <a:effectLst/>
                          <a:latin typeface="Eurostile"/>
                          <a:ea typeface="ＭＳ 明朝"/>
                          <a:cs typeface="Eurostile"/>
                        </a:rPr>
                        <a:t> DRAWING and WALL IDENTIFIER(S)</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ADDITIONAL</a:t>
                      </a:r>
                      <a:r>
                        <a:rPr lang="en-US" sz="1300" b="1" baseline="0" dirty="0" smtClean="0">
                          <a:effectLst/>
                          <a:latin typeface="Eurostile"/>
                          <a:ea typeface="ＭＳ 明朝"/>
                          <a:cs typeface="Eurostile"/>
                        </a:rPr>
                        <a:t> INFO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554480">
                <a:tc rowSpan="2">
                  <a:txBody>
                    <a:bodyPr/>
                    <a:lstStyle/>
                    <a:p>
                      <a:pPr algn="l">
                        <a:spcAft>
                          <a:spcPts val="0"/>
                        </a:spcAft>
                      </a:pPr>
                      <a:r>
                        <a:rPr lang="en-US" sz="1200" dirty="0" smtClean="0">
                          <a:effectLst/>
                          <a:latin typeface="Eurostile"/>
                          <a:ea typeface="ＭＳ 明朝"/>
                          <a:cs typeface="Eurostile"/>
                        </a:rPr>
                        <a:t>Walls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effectLst/>
                          <a:latin typeface="Eurostile"/>
                          <a:ea typeface="AppleGothic"/>
                          <a:cs typeface="Eurostile"/>
                        </a:rPr>
                        <a:t>Dulux</a:t>
                      </a:r>
                      <a:r>
                        <a:rPr lang="en-US" sz="1200" dirty="0" smtClean="0">
                          <a:effectLst/>
                          <a:latin typeface="Eurostile"/>
                          <a:ea typeface="AppleGothic"/>
                          <a:cs typeface="Eurostile"/>
                        </a:rPr>
                        <a:t>, </a:t>
                      </a:r>
                      <a:r>
                        <a:rPr lang="en-US" sz="1200" dirty="0" err="1" smtClean="0">
                          <a:effectLst/>
                          <a:latin typeface="Eurostile"/>
                          <a:ea typeface="AppleGothic"/>
                          <a:cs typeface="Eurostile"/>
                        </a:rPr>
                        <a:t>Lifemaster</a:t>
                      </a:r>
                      <a:r>
                        <a:rPr lang="en-US" sz="1200" dirty="0" smtClean="0">
                          <a:effectLst/>
                          <a:latin typeface="Eurostile"/>
                          <a:ea typeface="AppleGothic"/>
                          <a:cs typeface="Eurostile"/>
                        </a:rPr>
                        <a:t> Zero VOC</a:t>
                      </a:r>
                      <a:endParaRPr lang="en-US" sz="1200" dirty="0" smtClean="0">
                        <a:effectLst/>
                        <a:latin typeface="Eurostile"/>
                        <a:ea typeface="ＭＳ 明朝"/>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40YY</a:t>
                      </a:r>
                      <a:r>
                        <a:rPr lang="en-US" sz="1200" baseline="0" dirty="0" smtClean="0">
                          <a:latin typeface="Eurostile"/>
                          <a:cs typeface="Eurostile"/>
                        </a:rPr>
                        <a:t> 83/021</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Minimalist</a:t>
                      </a:r>
                      <a:r>
                        <a:rPr lang="en-US" sz="1200" baseline="0" dirty="0" smtClean="0">
                          <a:latin typeface="Eurostile"/>
                          <a:cs typeface="Eurostile"/>
                        </a:rPr>
                        <a:t> White</a:t>
                      </a:r>
                      <a:endParaRPr lang="en-US" sz="1200" dirty="0" smtClean="0">
                        <a:latin typeface="Eurostile"/>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Eggshell</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(D6) Painter/Decorator/Installer – First Floor </a:t>
                      </a:r>
                      <a:endParaRPr lang="en-US" sz="1200" b="0" baseline="0" dirty="0" smtClean="0">
                        <a:effectLst/>
                        <a:latin typeface="Eurostile"/>
                        <a:ea typeface="ＭＳ 明朝"/>
                        <a:cs typeface="Eurostile"/>
                      </a:endParaRPr>
                    </a:p>
                    <a:p>
                      <a:endParaRPr lang="en-US" sz="1200" dirty="0" smtClean="0">
                        <a:latin typeface="Eurostile"/>
                        <a:cs typeface="Eurostile"/>
                      </a:endParaRPr>
                    </a:p>
                    <a:p>
                      <a:r>
                        <a:rPr lang="en-US" sz="1200" dirty="0" smtClean="0">
                          <a:latin typeface="Eurostile"/>
                          <a:cs typeface="Eurostile"/>
                        </a:rPr>
                        <a:t>All</a:t>
                      </a:r>
                      <a:r>
                        <a:rPr lang="en-US" sz="1200" baseline="0" dirty="0" smtClean="0">
                          <a:latin typeface="Eurostile"/>
                          <a:cs typeface="Eurostile"/>
                        </a:rPr>
                        <a:t> walls not marked.</a:t>
                      </a: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i="1" u="sng" dirty="0">
                          <a:solidFill>
                            <a:srgbClr val="0000FF"/>
                          </a:solidFill>
                          <a:effectLst/>
                          <a:latin typeface="Eurostile"/>
                          <a:ea typeface="ＭＳ 明朝"/>
                          <a:cs typeface="Eurostile"/>
                          <a:hlinkClick r:id="rId3"/>
                        </a:rPr>
                        <a:t>http://www.dulux.ca</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 </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Please use </a:t>
                      </a:r>
                      <a:r>
                        <a:rPr lang="en-US" sz="1200" i="1" dirty="0" err="1">
                          <a:effectLst/>
                          <a:latin typeface="Eurostile"/>
                          <a:ea typeface="ＭＳ 明朝"/>
                          <a:cs typeface="Eurostile"/>
                        </a:rPr>
                        <a:t>Dulux</a:t>
                      </a:r>
                      <a:r>
                        <a:rPr lang="en-US" sz="1200" i="1" dirty="0">
                          <a:effectLst/>
                          <a:latin typeface="Eurostile"/>
                          <a:ea typeface="ＭＳ 明朝"/>
                          <a:cs typeface="Eurostile"/>
                        </a:rPr>
                        <a:t> brand primer appropriate for the condition of the surface, preferably the zero VOC </a:t>
                      </a:r>
                      <a:r>
                        <a:rPr lang="en-US" sz="1200" i="1" dirty="0" err="1">
                          <a:effectLst/>
                          <a:latin typeface="Eurostile"/>
                          <a:ea typeface="ＭＳ 明朝"/>
                          <a:cs typeface="Eurostile"/>
                        </a:rPr>
                        <a:t>Lifemaster</a:t>
                      </a:r>
                      <a:r>
                        <a:rPr lang="en-US" sz="1200" i="1" dirty="0">
                          <a:effectLst/>
                          <a:latin typeface="Eurostile"/>
                          <a:ea typeface="ＭＳ 明朝"/>
                          <a:cs typeface="Eurostile"/>
                        </a:rPr>
                        <a:t>.</a:t>
                      </a:r>
                      <a:endParaRPr lang="en-US" sz="1200" dirty="0">
                        <a:effectLst/>
                        <a:latin typeface="Eurostile"/>
                        <a:ea typeface="ＭＳ 明朝"/>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3</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Wallpaper</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Mini</a:t>
                      </a:r>
                      <a:r>
                        <a:rPr lang="en-US" sz="1200" baseline="0" dirty="0" smtClean="0">
                          <a:latin typeface="Eurostile"/>
                          <a:cs typeface="Eurostile"/>
                        </a:rPr>
                        <a:t> Moderns</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Festival -Stone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N/A</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Multi</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(D6) Painter/Decorator/Installer – First Floor </a:t>
                      </a:r>
                      <a:endParaRPr lang="en-US" sz="1200" b="0" baseline="0" dirty="0" smtClean="0">
                        <a:effectLst/>
                        <a:latin typeface="Eurostile"/>
                        <a:ea typeface="ＭＳ 明朝"/>
                        <a:cs typeface="Eurostile"/>
                      </a:endParaRPr>
                    </a:p>
                    <a:p>
                      <a:endParaRPr lang="en-US" sz="1200" dirty="0" smtClean="0">
                        <a:latin typeface="Eurostile"/>
                        <a:cs typeface="Eurostile"/>
                      </a:endParaRPr>
                    </a:p>
                    <a:p>
                      <a:r>
                        <a:rPr lang="en-US" sz="1200" dirty="0" smtClean="0">
                          <a:latin typeface="Eurostile"/>
                          <a:cs typeface="Eurostile"/>
                        </a:rPr>
                        <a:t>Wall</a:t>
                      </a:r>
                      <a:r>
                        <a:rPr lang="en-US" sz="1200" baseline="0" dirty="0" smtClean="0">
                          <a:latin typeface="Eurostile"/>
                          <a:cs typeface="Eurostile"/>
                        </a:rPr>
                        <a:t> CB1</a:t>
                      </a: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rPr>
                        <a:t>Width: 0.52 m</a:t>
                      </a:r>
                      <a:endParaRPr lang="en-US" sz="1200" kern="1200" baseline="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rPr>
                        <a:t>Roll length: 10m,</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rPr>
                        <a:t>0.52</a:t>
                      </a:r>
                      <a:r>
                        <a:rPr lang="en-US" sz="1200" kern="1200" baseline="0" dirty="0" smtClean="0">
                          <a:solidFill>
                            <a:schemeClr val="tx1"/>
                          </a:solidFill>
                          <a:latin typeface="Eurostile"/>
                          <a:ea typeface="+mn-ea"/>
                          <a:cs typeface="Eurostile"/>
                        </a:rPr>
                        <a:t> Repeat – Half Drop</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rPr>
                        <a:t>Product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hlinkClick r:id="rId4"/>
                        </a:rPr>
                        <a:t>http://www.minimoderns.com/product/festival-wallpaper-stone</a:t>
                      </a:r>
                      <a:r>
                        <a:rPr lang="en-US" sz="1200" kern="1200" dirty="0" smtClean="0">
                          <a:solidFill>
                            <a:schemeClr val="tx1"/>
                          </a:solidFill>
                          <a:latin typeface="Eurostile"/>
                          <a:ea typeface="+mn-ea"/>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smtClean="0">
                        <a:latin typeface="Eurostile"/>
                        <a:cs typeface="Eurostile"/>
                        <a:hlinkClick r:id="rId5"/>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200" dirty="0" smtClean="0">
                          <a:effectLst/>
                          <a:latin typeface="Eurostile"/>
                          <a:ea typeface="ＭＳ 明朝"/>
                          <a:cs typeface="Eurostile"/>
                        </a:rPr>
                        <a:t>Ceiling</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smtClean="0">
                          <a:effectLst/>
                          <a:latin typeface="Eurostile"/>
                          <a:ea typeface="AppleGothic"/>
                          <a:cs typeface="Eurostile"/>
                        </a:rPr>
                        <a:t>Dulux, Lifemaster Zero VOC</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Ceiling Flat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Standard White (</a:t>
                      </a:r>
                      <a:r>
                        <a:rPr lang="en-US" sz="1200" dirty="0" err="1" smtClean="0">
                          <a:effectLst/>
                          <a:latin typeface="Eurostile"/>
                          <a:ea typeface="AppleGothic"/>
                          <a:cs typeface="Eurostile"/>
                        </a:rPr>
                        <a:t>Untinted</a:t>
                      </a:r>
                      <a:r>
                        <a:rPr lang="en-US" sz="1200" dirty="0" smtClean="0">
                          <a:effectLst/>
                          <a:latin typeface="Eurostile"/>
                          <a:ea typeface="AppleGothic"/>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Flat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3">
                  <a:txBody>
                    <a:bodyPr/>
                    <a:lstStyle/>
                    <a:p>
                      <a:pPr algn="l">
                        <a:spcAft>
                          <a:spcPts val="0"/>
                        </a:spcAft>
                      </a:pPr>
                      <a:r>
                        <a:rPr lang="en-US" sz="1200" i="1" u="sng" dirty="0" smtClean="0">
                          <a:solidFill>
                            <a:srgbClr val="0000FF"/>
                          </a:solidFill>
                          <a:effectLst/>
                          <a:latin typeface="Eurostile"/>
                          <a:ea typeface="ＭＳ 明朝"/>
                          <a:cs typeface="Eurostile"/>
                          <a:hlinkClick r:id="rId3"/>
                        </a:rPr>
                        <a:t>http://www.dulux.ca</a:t>
                      </a:r>
                      <a:endParaRPr lang="en-US" sz="1200" dirty="0" smtClean="0">
                        <a:effectLst/>
                        <a:latin typeface="Eurostile"/>
                        <a:ea typeface="ＭＳ 明朝"/>
                        <a:cs typeface="Eurostile"/>
                      </a:endParaRPr>
                    </a:p>
                    <a:p>
                      <a:pPr algn="l">
                        <a:spcAft>
                          <a:spcPts val="0"/>
                        </a:spcAft>
                      </a:pPr>
                      <a:r>
                        <a:rPr lang="en-US" sz="1200" i="1" dirty="0" smtClean="0">
                          <a:effectLst/>
                          <a:latin typeface="Eurostile"/>
                          <a:ea typeface="ＭＳ 明朝"/>
                          <a:cs typeface="Eurostile"/>
                        </a:rPr>
                        <a:t> </a:t>
                      </a:r>
                      <a:endParaRPr lang="en-US" sz="1200" dirty="0" smtClean="0">
                        <a:effectLst/>
                        <a:latin typeface="Eurostile"/>
                        <a:ea typeface="ＭＳ 明朝"/>
                        <a:cs typeface="Eurostile"/>
                      </a:endParaRPr>
                    </a:p>
                    <a:p>
                      <a:pPr algn="l">
                        <a:spcAft>
                          <a:spcPts val="0"/>
                        </a:spcAft>
                      </a:pPr>
                      <a:r>
                        <a:rPr lang="en-US" sz="1200" i="1" dirty="0" smtClean="0">
                          <a:effectLst/>
                          <a:latin typeface="Eurostile"/>
                          <a:ea typeface="ＭＳ 明朝"/>
                          <a:cs typeface="Eurostile"/>
                        </a:rPr>
                        <a:t>Please use </a:t>
                      </a:r>
                      <a:r>
                        <a:rPr lang="en-US" sz="1200" i="1" dirty="0" err="1" smtClean="0">
                          <a:effectLst/>
                          <a:latin typeface="Eurostile"/>
                          <a:ea typeface="ＭＳ 明朝"/>
                          <a:cs typeface="Eurostile"/>
                        </a:rPr>
                        <a:t>Dulux</a:t>
                      </a:r>
                      <a:r>
                        <a:rPr lang="en-US" sz="1200" i="1" dirty="0" smtClean="0">
                          <a:effectLst/>
                          <a:latin typeface="Eurostile"/>
                          <a:ea typeface="ＭＳ 明朝"/>
                          <a:cs typeface="Eurostile"/>
                        </a:rPr>
                        <a:t> brand primer appropriate for the condition of the surface, preferably the zero VOC </a:t>
                      </a:r>
                      <a:r>
                        <a:rPr lang="en-US" sz="1200" i="1" dirty="0" err="1" smtClean="0">
                          <a:effectLst/>
                          <a:latin typeface="Eurostile"/>
                          <a:ea typeface="ＭＳ 明朝"/>
                          <a:cs typeface="Eurostile"/>
                        </a:rPr>
                        <a:t>Lifemaster</a:t>
                      </a:r>
                      <a:r>
                        <a:rPr lang="en-US" sz="1200" i="1" dirty="0" smtClean="0">
                          <a:effectLst/>
                          <a:latin typeface="Eurostile"/>
                          <a:ea typeface="ＭＳ 明朝"/>
                          <a:cs typeface="Eurostile"/>
                        </a:rPr>
                        <a:t>.</a:t>
                      </a:r>
                      <a:endParaRPr lang="en-US" sz="12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200" dirty="0" smtClean="0">
                          <a:effectLst/>
                          <a:latin typeface="Eurostile"/>
                          <a:ea typeface="ＭＳ 明朝"/>
                          <a:cs typeface="Eurostile"/>
                        </a:rPr>
                        <a:t>Skirtings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smtClean="0">
                          <a:effectLst/>
                          <a:latin typeface="Eurostile"/>
                          <a:ea typeface="AppleGothic"/>
                          <a:cs typeface="Eurostile"/>
                        </a:rPr>
                        <a:t>Dulux, Lifemaster Zero VOC</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40YY</a:t>
                      </a:r>
                      <a:r>
                        <a:rPr lang="en-US" sz="1200" baseline="0" dirty="0" smtClean="0">
                          <a:latin typeface="Eurostile"/>
                          <a:cs typeface="Eurostile"/>
                        </a:rPr>
                        <a:t> 83/021</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Minimalist</a:t>
                      </a:r>
                      <a:r>
                        <a:rPr lang="en-US" sz="1200" baseline="0" dirty="0" smtClean="0">
                          <a:latin typeface="Eurostile"/>
                          <a:cs typeface="Eurostile"/>
                        </a:rPr>
                        <a:t> White</a:t>
                      </a:r>
                      <a:endParaRPr lang="en-US" sz="12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200" dirty="0" smtClean="0">
                          <a:effectLst/>
                          <a:latin typeface="Eurostile"/>
                          <a:ea typeface="ＭＳ 明朝"/>
                          <a:cs typeface="Eurostile"/>
                        </a:rPr>
                        <a:t>Woodwork</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r>
                        <a:rPr lang="en-US" sz="1200" dirty="0" smtClean="0">
                          <a:effectLst/>
                          <a:latin typeface="Eurostile"/>
                          <a:ea typeface="AppleGothic"/>
                          <a:cs typeface="Eurostile"/>
                        </a:rPr>
                        <a:t>, </a:t>
                      </a:r>
                      <a:r>
                        <a:rPr lang="en-US" sz="1200" dirty="0" err="1" smtClean="0">
                          <a:effectLst/>
                          <a:latin typeface="Eurostile"/>
                          <a:ea typeface="AppleGothic"/>
                          <a:cs typeface="Eurostile"/>
                        </a:rPr>
                        <a:t>Lifemaster</a:t>
                      </a:r>
                      <a:r>
                        <a:rPr lang="en-US" sz="1200" dirty="0" smtClean="0">
                          <a:effectLst/>
                          <a:latin typeface="Eurostile"/>
                          <a:ea typeface="AppleGothic"/>
                          <a:cs typeface="Eurostile"/>
                        </a:rPr>
                        <a:t> Zero VOC</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40YY</a:t>
                      </a:r>
                      <a:r>
                        <a:rPr lang="en-US" sz="1200" baseline="0" dirty="0" smtClean="0">
                          <a:latin typeface="Eurostile"/>
                          <a:cs typeface="Eurostile"/>
                        </a:rPr>
                        <a:t> 83/021</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Minimalist</a:t>
                      </a:r>
                      <a:r>
                        <a:rPr lang="en-US" sz="1200" baseline="0" dirty="0" smtClean="0">
                          <a:latin typeface="Eurostile"/>
                          <a:cs typeface="Eurostile"/>
                        </a:rPr>
                        <a:t> White</a:t>
                      </a:r>
                      <a:endParaRPr lang="en-US" sz="12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10"/>
              <a:defRPr/>
            </a:pPr>
            <a:r>
              <a:rPr lang="en-US" sz="1800" b="1" dirty="0">
                <a:latin typeface="Eurostile"/>
                <a:ea typeface="ＭＳ 明朝"/>
                <a:cs typeface="Eurostile"/>
              </a:rPr>
              <a:t> </a:t>
            </a:r>
            <a:r>
              <a:rPr lang="en-US" sz="1800" b="1" dirty="0" smtClean="0">
                <a:latin typeface="Eurostile"/>
                <a:ea typeface="ＭＳ 明朝"/>
                <a:cs typeface="Eurostile"/>
              </a:rPr>
              <a:t>CHILDREN’S BEDROOM</a:t>
            </a:r>
            <a:endParaRPr lang="en-US" sz="1800" b="1" dirty="0">
              <a:latin typeface="Eurostile"/>
              <a:ea typeface="ＭＳ 明朝"/>
              <a:cs typeface="Eurostile"/>
            </a:endParaRPr>
          </a:p>
        </p:txBody>
      </p:sp>
    </p:spTree>
    <p:extLst>
      <p:ext uri="{BB962C8B-B14F-4D97-AF65-F5344CB8AC3E}">
        <p14:creationId xmlns:p14="http://schemas.microsoft.com/office/powerpoint/2010/main" val="33938251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11</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3520812267"/>
              </p:ext>
            </p:extLst>
          </p:nvPr>
        </p:nvGraphicFramePr>
        <p:xfrm>
          <a:off x="583033" y="1932840"/>
          <a:ext cx="11100967" cy="6416629"/>
        </p:xfrm>
        <a:graphic>
          <a:graphicData uri="http://schemas.openxmlformats.org/drawingml/2006/table">
            <a:tbl>
              <a:tblPr firstRow="1" bandRow="1">
                <a:tableStyleId>{2D5ABB26-0587-4C30-8999-92F81FD0307C}</a:tableStyleId>
              </a:tblPr>
              <a:tblGrid>
                <a:gridCol w="872263"/>
                <a:gridCol w="568237"/>
                <a:gridCol w="1024467"/>
                <a:gridCol w="997530"/>
                <a:gridCol w="1096766"/>
                <a:gridCol w="1017800"/>
                <a:gridCol w="892637"/>
                <a:gridCol w="787400"/>
                <a:gridCol w="1353352"/>
                <a:gridCol w="2490515"/>
              </a:tblGrid>
              <a:tr h="365056">
                <a:tc rowSpan="2">
                  <a:txBody>
                    <a:bodyPr/>
                    <a:lstStyle/>
                    <a:p>
                      <a:pPr algn="l">
                        <a:spcAft>
                          <a:spcPts val="0"/>
                        </a:spcAft>
                      </a:pPr>
                      <a:r>
                        <a:rPr lang="en-US" sz="1300" b="1" dirty="0" smtClean="0">
                          <a:effectLst/>
                          <a:latin typeface="Eurostile"/>
                          <a:ea typeface="ＭＳ 明朝"/>
                          <a:cs typeface="Eurostile"/>
                        </a:rPr>
                        <a:t>TYPE</a:t>
                      </a:r>
                      <a:r>
                        <a:rPr lang="en-US" sz="1300" b="1" baseline="0" dirty="0" smtClean="0">
                          <a:effectLst/>
                          <a:latin typeface="Eurostile"/>
                          <a:ea typeface="ＭＳ 明朝"/>
                          <a:cs typeface="Eurostile"/>
                        </a:rPr>
                        <a:t> OF SURFACE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1" dirty="0" smtClean="0">
                          <a:effectLst/>
                          <a:latin typeface="Eurostile"/>
                          <a:ea typeface="ＭＳ 明朝"/>
                          <a:cs typeface="Eurostile"/>
                        </a:rPr>
                        <a:t>Ref ID within</a:t>
                      </a:r>
                      <a:r>
                        <a:rPr lang="en-US" sz="1200" b="1" baseline="0" dirty="0" smtClean="0">
                          <a:effectLst/>
                          <a:latin typeface="Eurostile"/>
                          <a:ea typeface="ＭＳ 明朝"/>
                          <a:cs typeface="Eurostile"/>
                        </a:rPr>
                        <a:t> room</a:t>
                      </a:r>
                      <a:endParaRPr lang="en-US" sz="1200" b="1" dirty="0" smtClean="0">
                        <a:effectLst/>
                        <a:latin typeface="Eurostile"/>
                        <a:ea typeface="ＭＳ 明朝"/>
                        <a:cs typeface="Eurostile"/>
                      </a:endParaRPr>
                    </a:p>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baseline="0" dirty="0" smtClean="0">
                          <a:effectLst/>
                          <a:latin typeface="Eurostile"/>
                          <a:ea typeface="ＭＳ 明朝"/>
                          <a:cs typeface="Eurostile"/>
                        </a:rPr>
                        <a:t>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FINISH</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a:t>
                      </a:r>
                      <a:r>
                        <a:rPr lang="en-US" sz="1300" b="1" baseline="0" dirty="0" smtClean="0">
                          <a:effectLst/>
                          <a:latin typeface="Eurostile"/>
                          <a:ea typeface="ＭＳ 明朝"/>
                          <a:cs typeface="Eurostile"/>
                        </a:rPr>
                        <a:t> DRAWING and WALL IDENTIFIER(S)</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ADDITIONAL</a:t>
                      </a:r>
                      <a:r>
                        <a:rPr lang="en-US" sz="1300" b="1" baseline="0" dirty="0" smtClean="0">
                          <a:effectLst/>
                          <a:latin typeface="Eurostile"/>
                          <a:ea typeface="ＭＳ 明朝"/>
                          <a:cs typeface="Eurostile"/>
                        </a:rPr>
                        <a:t> INFO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554480">
                <a:tc rowSpan="2">
                  <a:txBody>
                    <a:bodyPr/>
                    <a:lstStyle/>
                    <a:p>
                      <a:pPr algn="l">
                        <a:spcAft>
                          <a:spcPts val="0"/>
                        </a:spcAft>
                      </a:pPr>
                      <a:r>
                        <a:rPr lang="en-US" sz="1200" dirty="0" smtClean="0">
                          <a:effectLst/>
                          <a:latin typeface="Eurostile"/>
                          <a:ea typeface="ＭＳ 明朝"/>
                          <a:cs typeface="Eurostile"/>
                        </a:rPr>
                        <a:t>Walls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effectLst/>
                          <a:latin typeface="Eurostile"/>
                          <a:ea typeface="AppleGothic"/>
                          <a:cs typeface="Eurostile"/>
                        </a:rPr>
                        <a:t>Dulux, </a:t>
                      </a:r>
                      <a:r>
                        <a:rPr lang="en-US" sz="1200" dirty="0" err="1" smtClean="0">
                          <a:effectLst/>
                          <a:latin typeface="Eurostile"/>
                          <a:ea typeface="AppleGothic"/>
                          <a:cs typeface="Eurostile"/>
                        </a:rPr>
                        <a:t>Lifemaster</a:t>
                      </a:r>
                      <a:r>
                        <a:rPr lang="en-US" sz="1200" dirty="0" smtClean="0">
                          <a:effectLst/>
                          <a:latin typeface="Eurostile"/>
                          <a:ea typeface="AppleGothic"/>
                          <a:cs typeface="Eurostile"/>
                        </a:rPr>
                        <a:t> Zero VOC</a:t>
                      </a:r>
                      <a:endParaRPr lang="en-US" sz="1200" dirty="0" smtClean="0">
                        <a:effectLst/>
                        <a:latin typeface="Eurostile"/>
                        <a:ea typeface="ＭＳ 明朝"/>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56BG 81/023</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Chilly Morning</a:t>
                      </a: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Eggshell</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(D6) Painter/Decorator/Installer – First Floor </a:t>
                      </a:r>
                      <a:endParaRPr lang="en-US" sz="1200" b="0" baseline="0" dirty="0" smtClean="0">
                        <a:effectLst/>
                        <a:latin typeface="Eurostile"/>
                        <a:ea typeface="ＭＳ 明朝"/>
                        <a:cs typeface="Eurostile"/>
                      </a:endParaRPr>
                    </a:p>
                    <a:p>
                      <a:endParaRPr lang="en-US" sz="1200" dirty="0" smtClean="0">
                        <a:latin typeface="Eurostile"/>
                        <a:cs typeface="Eurostile"/>
                      </a:endParaRPr>
                    </a:p>
                    <a:p>
                      <a:r>
                        <a:rPr lang="en-US" sz="1200" dirty="0" smtClean="0">
                          <a:latin typeface="Eurostile"/>
                          <a:cs typeface="Eurostile"/>
                        </a:rPr>
                        <a:t>All</a:t>
                      </a:r>
                      <a:r>
                        <a:rPr lang="en-US" sz="1200" baseline="0" dirty="0" smtClean="0">
                          <a:latin typeface="Eurostile"/>
                          <a:cs typeface="Eurostile"/>
                        </a:rPr>
                        <a:t> walls not marked, and the wall areas of wall GR1 that are not labeled otherwise.</a:t>
                      </a:r>
                      <a:endParaRPr lang="en-US" sz="12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5">
                  <a:txBody>
                    <a:bodyPr/>
                    <a:lstStyle/>
                    <a:p>
                      <a:pPr algn="l">
                        <a:spcAft>
                          <a:spcPts val="0"/>
                        </a:spcAft>
                      </a:pPr>
                      <a:r>
                        <a:rPr lang="en-US" sz="1200" i="1" u="sng" dirty="0" smtClean="0">
                          <a:solidFill>
                            <a:srgbClr val="0000FF"/>
                          </a:solidFill>
                          <a:effectLst/>
                          <a:latin typeface="Eurostile"/>
                          <a:ea typeface="ＭＳ 明朝"/>
                          <a:cs typeface="Eurostile"/>
                          <a:hlinkClick r:id="rId3"/>
                        </a:rPr>
                        <a:t>http://www.dulux.ca</a:t>
                      </a:r>
                      <a:endParaRPr lang="en-US" sz="1200" dirty="0" smtClean="0">
                        <a:effectLst/>
                        <a:latin typeface="Eurostile"/>
                        <a:ea typeface="ＭＳ 明朝"/>
                        <a:cs typeface="Eurostile"/>
                      </a:endParaRPr>
                    </a:p>
                    <a:p>
                      <a:pPr algn="l">
                        <a:spcAft>
                          <a:spcPts val="0"/>
                        </a:spcAft>
                      </a:pPr>
                      <a:r>
                        <a:rPr lang="en-US" sz="1200" i="1" dirty="0" smtClean="0">
                          <a:effectLst/>
                          <a:latin typeface="Eurostile"/>
                          <a:ea typeface="ＭＳ 明朝"/>
                          <a:cs typeface="Eurostile"/>
                        </a:rPr>
                        <a:t> </a:t>
                      </a:r>
                      <a:endParaRPr lang="en-US" sz="1200" dirty="0" smtClean="0">
                        <a:effectLst/>
                        <a:latin typeface="Eurostile"/>
                        <a:ea typeface="ＭＳ 明朝"/>
                        <a:cs typeface="Eurostile"/>
                      </a:endParaRPr>
                    </a:p>
                    <a:p>
                      <a:pPr algn="l">
                        <a:spcAft>
                          <a:spcPts val="0"/>
                        </a:spcAft>
                      </a:pPr>
                      <a:r>
                        <a:rPr lang="en-US" sz="1200" i="1" dirty="0" smtClean="0">
                          <a:effectLst/>
                          <a:latin typeface="Eurostile"/>
                          <a:ea typeface="ＭＳ 明朝"/>
                          <a:cs typeface="Eurostile"/>
                        </a:rPr>
                        <a:t>Please use </a:t>
                      </a:r>
                      <a:r>
                        <a:rPr lang="en-US" sz="1200" i="1" dirty="0" err="1" smtClean="0">
                          <a:effectLst/>
                          <a:latin typeface="Eurostile"/>
                          <a:ea typeface="ＭＳ 明朝"/>
                          <a:cs typeface="Eurostile"/>
                        </a:rPr>
                        <a:t>Dulux</a:t>
                      </a:r>
                      <a:r>
                        <a:rPr lang="en-US" sz="1200" i="1" dirty="0" smtClean="0">
                          <a:effectLst/>
                          <a:latin typeface="Eurostile"/>
                          <a:ea typeface="ＭＳ 明朝"/>
                          <a:cs typeface="Eurostile"/>
                        </a:rPr>
                        <a:t> brand primer appropriate for the condition of the surface, preferably the zero VOC </a:t>
                      </a:r>
                      <a:r>
                        <a:rPr lang="en-US" sz="1200" i="1" dirty="0" err="1" smtClean="0">
                          <a:effectLst/>
                          <a:latin typeface="Eurostile"/>
                          <a:ea typeface="ＭＳ 明朝"/>
                          <a:cs typeface="Eurostile"/>
                        </a:rPr>
                        <a:t>Lifemaster</a:t>
                      </a:r>
                      <a:r>
                        <a:rPr lang="en-US" sz="1200" i="1" dirty="0" smtClean="0">
                          <a:effectLst/>
                          <a:latin typeface="Eurostile"/>
                          <a:ea typeface="ＭＳ 明朝"/>
                          <a:cs typeface="Eurostile"/>
                        </a:rPr>
                        <a:t>.</a:t>
                      </a:r>
                      <a:endParaRPr lang="en-US" sz="12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554480">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3</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effectLst/>
                          <a:latin typeface="Eurostile"/>
                          <a:ea typeface="AppleGothic"/>
                          <a:cs typeface="Eurostile"/>
                        </a:rPr>
                        <a:t>Dulux</a:t>
                      </a:r>
                      <a:r>
                        <a:rPr lang="en-US" sz="1200" dirty="0" smtClean="0">
                          <a:effectLst/>
                          <a:latin typeface="Eurostile"/>
                          <a:ea typeface="AppleGothic"/>
                          <a:cs typeface="Eurostile"/>
                        </a:rPr>
                        <a:t>, </a:t>
                      </a:r>
                      <a:r>
                        <a:rPr lang="en-US" sz="1200" dirty="0" err="1" smtClean="0">
                          <a:effectLst/>
                          <a:latin typeface="Eurostile"/>
                          <a:ea typeface="AppleGothic"/>
                          <a:cs typeface="Eurostile"/>
                        </a:rPr>
                        <a:t>Lifemaster</a:t>
                      </a:r>
                      <a:r>
                        <a:rPr lang="en-US" sz="1200" dirty="0" smtClean="0">
                          <a:effectLst/>
                          <a:latin typeface="Eurostile"/>
                          <a:ea typeface="AppleGothic"/>
                          <a:cs typeface="Eurostile"/>
                        </a:rPr>
                        <a:t> Zero VOC</a:t>
                      </a:r>
                      <a:endParaRPr lang="en-US" sz="1200" dirty="0" smtClean="0">
                        <a:effectLst/>
                        <a:latin typeface="Eurostile"/>
                        <a:ea typeface="ＭＳ 明朝"/>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30BG 76/107</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latin typeface="Eurostile"/>
                          <a:cs typeface="Eurostile"/>
                        </a:rPr>
                        <a:t>Winterscape</a:t>
                      </a:r>
                      <a:endParaRPr lang="en-US" sz="1200" dirty="0" smtClean="0">
                        <a:latin typeface="Eurostile"/>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Light Teal</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Eggshell</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(D6) Painter/Decorator/Installer – First Floor </a:t>
                      </a:r>
                      <a:endParaRPr lang="en-US" sz="1200" b="0" baseline="0" dirty="0" smtClean="0">
                        <a:effectLst/>
                        <a:latin typeface="Eurostile"/>
                        <a:ea typeface="ＭＳ 明朝"/>
                        <a:cs typeface="Eurostile"/>
                      </a:endParaRPr>
                    </a:p>
                    <a:p>
                      <a:endParaRPr lang="en-US" sz="1200" dirty="0" smtClean="0">
                        <a:latin typeface="Eurostile"/>
                        <a:cs typeface="Eurostile"/>
                      </a:endParaRPr>
                    </a:p>
                    <a:p>
                      <a:r>
                        <a:rPr lang="en-US" sz="1200" dirty="0" smtClean="0">
                          <a:latin typeface="Eurostile"/>
                          <a:cs typeface="Eurostile"/>
                        </a:rPr>
                        <a:t>Wall</a:t>
                      </a:r>
                      <a:r>
                        <a:rPr lang="en-US" sz="1200" baseline="0" dirty="0" smtClean="0">
                          <a:latin typeface="Eurostile"/>
                          <a:cs typeface="Eurostile"/>
                        </a:rPr>
                        <a:t> GR1-A</a:t>
                      </a:r>
                      <a:endParaRPr lang="en-US" sz="1200" dirty="0" smtClean="0">
                        <a:latin typeface="Eurostile"/>
                        <a:cs typeface="Eurostile"/>
                      </a:endParaRPr>
                    </a:p>
                    <a:p>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endParaRPr lang="en-US"/>
                    </a:p>
                  </a:txBody>
                  <a:tcPr/>
                </a:tc>
              </a:tr>
              <a:tr h="593281">
                <a:tc>
                  <a:txBody>
                    <a:bodyPr/>
                    <a:lstStyle/>
                    <a:p>
                      <a:pPr algn="l">
                        <a:spcAft>
                          <a:spcPts val="0"/>
                        </a:spcAft>
                      </a:pPr>
                      <a:r>
                        <a:rPr lang="en-US" sz="1200" dirty="0" smtClean="0">
                          <a:effectLst/>
                          <a:latin typeface="Eurostile"/>
                          <a:ea typeface="ＭＳ 明朝"/>
                          <a:cs typeface="Eurostile"/>
                        </a:rPr>
                        <a:t>Ceiling</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smtClean="0">
                          <a:effectLst/>
                          <a:latin typeface="Eurostile"/>
                          <a:ea typeface="AppleGothic"/>
                          <a:cs typeface="Eurostile"/>
                        </a:rPr>
                        <a:t>Dulux, Lifemaster Zero VOC</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Ceiling Flat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Standard White (</a:t>
                      </a:r>
                      <a:r>
                        <a:rPr lang="en-US" sz="1200" dirty="0" err="1" smtClean="0">
                          <a:effectLst/>
                          <a:latin typeface="Eurostile"/>
                          <a:ea typeface="AppleGothic"/>
                          <a:cs typeface="Eurostile"/>
                        </a:rPr>
                        <a:t>Untinted</a:t>
                      </a:r>
                      <a:r>
                        <a:rPr lang="en-US" sz="1200" dirty="0" smtClean="0">
                          <a:effectLst/>
                          <a:latin typeface="Eurostile"/>
                          <a:ea typeface="AppleGothic"/>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Flat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200" dirty="0" smtClean="0">
                          <a:effectLst/>
                          <a:latin typeface="Eurostile"/>
                          <a:ea typeface="ＭＳ 明朝"/>
                          <a:cs typeface="Eurostile"/>
                        </a:rPr>
                        <a:t>Skirtings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smtClean="0">
                          <a:effectLst/>
                          <a:latin typeface="Eurostile"/>
                          <a:ea typeface="AppleGothic"/>
                          <a:cs typeface="Eurostile"/>
                        </a:rPr>
                        <a:t>Dulux, Lifemaster Zero VOC</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56BG 81/023</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Chilly Morning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200" dirty="0" smtClean="0">
                          <a:effectLst/>
                          <a:latin typeface="Eurostile"/>
                          <a:ea typeface="ＭＳ 明朝"/>
                          <a:cs typeface="Eurostile"/>
                        </a:rPr>
                        <a:t>Woodwork</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r>
                        <a:rPr lang="en-US" sz="1200" dirty="0" smtClean="0">
                          <a:effectLst/>
                          <a:latin typeface="Eurostile"/>
                          <a:ea typeface="AppleGothic"/>
                          <a:cs typeface="Eurostile"/>
                        </a:rPr>
                        <a:t>, </a:t>
                      </a:r>
                      <a:r>
                        <a:rPr lang="en-US" sz="1200" dirty="0" err="1" smtClean="0">
                          <a:effectLst/>
                          <a:latin typeface="Eurostile"/>
                          <a:ea typeface="AppleGothic"/>
                          <a:cs typeface="Eurostile"/>
                        </a:rPr>
                        <a:t>Lifemaster</a:t>
                      </a:r>
                      <a:r>
                        <a:rPr lang="en-US" sz="1200" dirty="0" smtClean="0">
                          <a:effectLst/>
                          <a:latin typeface="Eurostile"/>
                          <a:ea typeface="AppleGothic"/>
                          <a:cs typeface="Eurostile"/>
                        </a:rPr>
                        <a:t> Zero VOC</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56BG 81/023</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Chilly Morning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11"/>
              <a:defRPr/>
            </a:pPr>
            <a:r>
              <a:rPr lang="en-US" sz="1800" b="1" dirty="0">
                <a:latin typeface="Eurostile"/>
                <a:ea typeface="ＭＳ 明朝"/>
                <a:cs typeface="Eurostile"/>
              </a:rPr>
              <a:t> </a:t>
            </a:r>
            <a:r>
              <a:rPr lang="en-US" sz="1800" b="1" dirty="0" smtClean="0">
                <a:latin typeface="Eurostile"/>
                <a:ea typeface="ＭＳ 明朝"/>
                <a:cs typeface="Eurostile"/>
              </a:rPr>
              <a:t>GUEST ROOM</a:t>
            </a:r>
            <a:endParaRPr lang="en-US" sz="1800" b="1" dirty="0">
              <a:latin typeface="Eurostile"/>
              <a:ea typeface="ＭＳ 明朝"/>
              <a:cs typeface="Eurostile"/>
            </a:endParaRPr>
          </a:p>
        </p:txBody>
      </p:sp>
    </p:spTree>
    <p:extLst>
      <p:ext uri="{BB962C8B-B14F-4D97-AF65-F5344CB8AC3E}">
        <p14:creationId xmlns:p14="http://schemas.microsoft.com/office/powerpoint/2010/main" val="35875620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CADL03/6207, HND Stage 1, Final Project</a:t>
            </a:r>
            <a:endParaRPr lang="en-US" dirty="0"/>
          </a:p>
        </p:txBody>
      </p:sp>
      <p:sp>
        <p:nvSpPr>
          <p:cNvPr id="5" name="Slide Number Placeholder 4"/>
          <p:cNvSpPr>
            <a:spLocks noGrp="1"/>
          </p:cNvSpPr>
          <p:nvPr>
            <p:ph type="sldNum" sz="quarter" idx="12"/>
          </p:nvPr>
        </p:nvSpPr>
        <p:spPr/>
        <p:txBody>
          <a:bodyPr/>
          <a:lstStyle/>
          <a:p>
            <a:fld id="{A3FA7095-699E-9748-A2EB-6882671471C9}" type="slidenum">
              <a:rPr lang="en-US" smtClean="0"/>
              <a:t>12</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1608728303"/>
              </p:ext>
            </p:extLst>
          </p:nvPr>
        </p:nvGraphicFramePr>
        <p:xfrm>
          <a:off x="583033" y="1894740"/>
          <a:ext cx="11100967" cy="6220560"/>
        </p:xfrm>
        <a:graphic>
          <a:graphicData uri="http://schemas.openxmlformats.org/drawingml/2006/table">
            <a:tbl>
              <a:tblPr firstRow="1" bandRow="1">
                <a:tableStyleId>{2D5ABB26-0587-4C30-8999-92F81FD0307C}</a:tableStyleId>
              </a:tblPr>
              <a:tblGrid>
                <a:gridCol w="870433"/>
                <a:gridCol w="671667"/>
                <a:gridCol w="982134"/>
                <a:gridCol w="889000"/>
                <a:gridCol w="855133"/>
                <a:gridCol w="1236133"/>
                <a:gridCol w="837080"/>
                <a:gridCol w="818247"/>
                <a:gridCol w="1756740"/>
                <a:gridCol w="2184400"/>
              </a:tblGrid>
              <a:tr h="238860">
                <a:tc rowSpan="2">
                  <a:txBody>
                    <a:bodyPr/>
                    <a:lstStyle/>
                    <a:p>
                      <a:pPr algn="l">
                        <a:spcAft>
                          <a:spcPts val="0"/>
                        </a:spcAft>
                      </a:pPr>
                      <a:r>
                        <a:rPr lang="en-US" sz="1300" b="1" dirty="0" smtClean="0">
                          <a:effectLst/>
                          <a:latin typeface="Eurostile"/>
                          <a:ea typeface="ＭＳ 明朝"/>
                          <a:cs typeface="Eurostile"/>
                        </a:rPr>
                        <a:t>TYPE</a:t>
                      </a:r>
                      <a:r>
                        <a:rPr lang="en-US" sz="1300" b="1" baseline="0" dirty="0" smtClean="0">
                          <a:effectLst/>
                          <a:latin typeface="Eurostile"/>
                          <a:ea typeface="ＭＳ 明朝"/>
                          <a:cs typeface="Eurostile"/>
                        </a:rPr>
                        <a:t> OF SURFACE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661204">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400" b="1" dirty="0" smtClean="0">
                          <a:effectLst/>
                          <a:latin typeface="Eurostile"/>
                          <a:ea typeface="ＭＳ 明朝"/>
                          <a:cs typeface="Eurostile"/>
                        </a:rPr>
                        <a:t>Ref ID within</a:t>
                      </a:r>
                      <a:r>
                        <a:rPr lang="en-US" sz="1400" b="1" baseline="0" dirty="0" smtClean="0">
                          <a:effectLst/>
                          <a:latin typeface="Eurostile"/>
                          <a:ea typeface="ＭＳ 明朝"/>
                          <a:cs typeface="Eurostile"/>
                        </a:rPr>
                        <a:t> </a:t>
                      </a:r>
                      <a:r>
                        <a:rPr lang="en-US" sz="1400" b="1" baseline="0" dirty="0" smtClean="0">
                          <a:effectLst/>
                          <a:latin typeface="Eurostile"/>
                          <a:ea typeface="ＭＳ 明朝"/>
                          <a:cs typeface="Eurostile"/>
                        </a:rPr>
                        <a:t>room</a:t>
                      </a:r>
                      <a:endParaRPr lang="en-US" sz="14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baseline="0" dirty="0" smtClean="0">
                          <a:effectLst/>
                          <a:latin typeface="Eurostile"/>
                          <a:ea typeface="ＭＳ 明朝"/>
                          <a:cs typeface="Eurostile"/>
                        </a:rPr>
                        <a:t>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FINISH</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a:t>
                      </a:r>
                      <a:r>
                        <a:rPr lang="en-US" sz="1300" b="1" baseline="0" dirty="0" smtClean="0">
                          <a:effectLst/>
                          <a:latin typeface="Eurostile"/>
                          <a:ea typeface="ＭＳ 明朝"/>
                          <a:cs typeface="Eurostile"/>
                        </a:rPr>
                        <a:t> DRAWING and WALL IDENTIFIER(S)</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ADDITIONAL</a:t>
                      </a:r>
                      <a:r>
                        <a:rPr lang="en-US" sz="1300" b="1" baseline="0" dirty="0" smtClean="0">
                          <a:effectLst/>
                          <a:latin typeface="Eurostile"/>
                          <a:ea typeface="ＭＳ 明朝"/>
                          <a:cs typeface="Eurostile"/>
                        </a:rPr>
                        <a:t> INFO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554480">
                <a:tc rowSpan="2">
                  <a:txBody>
                    <a:bodyPr/>
                    <a:lstStyle/>
                    <a:p>
                      <a:pPr algn="l">
                        <a:spcAft>
                          <a:spcPts val="0"/>
                        </a:spcAft>
                      </a:pPr>
                      <a:r>
                        <a:rPr lang="en-US" sz="1200" dirty="0" smtClean="0">
                          <a:effectLst/>
                          <a:latin typeface="Eurostile"/>
                          <a:ea typeface="ＭＳ 明朝"/>
                          <a:cs typeface="Eurostile"/>
                        </a:rPr>
                        <a:t>Walls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smtClean="0">
                          <a:effectLst/>
                          <a:latin typeface="Eurostile"/>
                          <a:ea typeface="AppleGothic"/>
                          <a:cs typeface="Eurostile"/>
                        </a:rPr>
                        <a:t>Paint, Water-based</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err="1" smtClean="0">
                          <a:effectLst/>
                          <a:latin typeface="Eurostile"/>
                          <a:ea typeface="AppleGothic"/>
                          <a:cs typeface="Eurostile"/>
                        </a:rPr>
                        <a:t>Dulux</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err="1" smtClean="0">
                          <a:effectLst/>
                          <a:latin typeface="Eurostile"/>
                          <a:ea typeface="AppleGothic"/>
                          <a:cs typeface="Eurostile"/>
                        </a:rPr>
                        <a:t>Dulux</a:t>
                      </a:r>
                      <a:r>
                        <a:rPr lang="en-US" sz="1000" dirty="0" smtClean="0">
                          <a:effectLst/>
                          <a:latin typeface="Eurostile"/>
                          <a:ea typeface="AppleGothic"/>
                          <a:cs typeface="Eurostile"/>
                        </a:rPr>
                        <a:t>, </a:t>
                      </a:r>
                      <a:r>
                        <a:rPr lang="en-US" sz="1000" dirty="0" err="1" smtClean="0">
                          <a:effectLst/>
                          <a:latin typeface="Eurostile"/>
                          <a:ea typeface="AppleGothic"/>
                          <a:cs typeface="Eurostile"/>
                        </a:rPr>
                        <a:t>Lifemaster</a:t>
                      </a:r>
                      <a:r>
                        <a:rPr lang="en-US" sz="1000" dirty="0" smtClean="0">
                          <a:effectLst/>
                          <a:latin typeface="Eurostile"/>
                          <a:ea typeface="AppleGothic"/>
                          <a:cs typeface="Eurostile"/>
                        </a:rPr>
                        <a:t> Zero VOC</a:t>
                      </a:r>
                      <a:endParaRPr lang="en-US" sz="1000" dirty="0" smtClean="0">
                        <a:effectLst/>
                        <a:latin typeface="Eurostile"/>
                        <a:ea typeface="ＭＳ 明朝"/>
                        <a:cs typeface="Eurostile"/>
                      </a:endParaRPr>
                    </a:p>
                    <a:p>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63GY</a:t>
                      </a:r>
                      <a:r>
                        <a:rPr lang="en-US" sz="1100" baseline="0" dirty="0" smtClean="0">
                          <a:latin typeface="Eurostile"/>
                          <a:cs typeface="Eurostile"/>
                        </a:rPr>
                        <a:t> 83/021</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Wish Upon a Star</a:t>
                      </a: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Eggshell</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(D6) Painter/Decorator/Installer – First Floor </a:t>
                      </a:r>
                      <a:endParaRPr lang="en-US" sz="1200" b="0" baseline="0" dirty="0" smtClean="0">
                        <a:effectLst/>
                        <a:latin typeface="Eurostile"/>
                        <a:ea typeface="ＭＳ 明朝"/>
                        <a:cs typeface="Eurostile"/>
                      </a:endParaRPr>
                    </a:p>
                    <a:p>
                      <a:endParaRPr lang="en-US" sz="1200" dirty="0">
                        <a:latin typeface="Eurostile"/>
                        <a:cs typeface="Eurostile"/>
                      </a:endParaRPr>
                    </a:p>
                    <a:p>
                      <a:r>
                        <a:rPr lang="en-US" sz="1200" dirty="0" smtClean="0">
                          <a:latin typeface="Eurostile"/>
                          <a:cs typeface="Eurostile"/>
                        </a:rPr>
                        <a:t>All</a:t>
                      </a:r>
                      <a:r>
                        <a:rPr lang="en-US" sz="1200" baseline="0" dirty="0" smtClean="0">
                          <a:latin typeface="Eurostile"/>
                          <a:cs typeface="Eurostile"/>
                        </a:rPr>
                        <a:t> walls not marked</a:t>
                      </a:r>
                      <a:endParaRPr lang="en-US" sz="12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i="1" u="sng" dirty="0">
                          <a:solidFill>
                            <a:srgbClr val="0000FF"/>
                          </a:solidFill>
                          <a:effectLst/>
                          <a:latin typeface="Eurostile"/>
                          <a:ea typeface="ＭＳ 明朝"/>
                          <a:cs typeface="Eurostile"/>
                          <a:hlinkClick r:id="rId3"/>
                        </a:rPr>
                        <a:t>http://www.dulux.ca</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 </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Please use </a:t>
                      </a:r>
                      <a:r>
                        <a:rPr lang="en-US" sz="1200" i="1" dirty="0" err="1">
                          <a:effectLst/>
                          <a:latin typeface="Eurostile"/>
                          <a:ea typeface="ＭＳ 明朝"/>
                          <a:cs typeface="Eurostile"/>
                        </a:rPr>
                        <a:t>Dulux</a:t>
                      </a:r>
                      <a:r>
                        <a:rPr lang="en-US" sz="1200" i="1" dirty="0">
                          <a:effectLst/>
                          <a:latin typeface="Eurostile"/>
                          <a:ea typeface="ＭＳ 明朝"/>
                          <a:cs typeface="Eurostile"/>
                        </a:rPr>
                        <a:t> brand primer appropriate for the condition of the surface, preferably the zero VOC </a:t>
                      </a:r>
                      <a:r>
                        <a:rPr lang="en-US" sz="1200" i="1" dirty="0" err="1">
                          <a:effectLst/>
                          <a:latin typeface="Eurostile"/>
                          <a:ea typeface="ＭＳ 明朝"/>
                          <a:cs typeface="Eurostile"/>
                        </a:rPr>
                        <a:t>Lifemaster</a:t>
                      </a:r>
                      <a:r>
                        <a:rPr lang="en-US" sz="1200" i="1" dirty="0">
                          <a:effectLst/>
                          <a:latin typeface="Eurostile"/>
                          <a:ea typeface="ＭＳ 明朝"/>
                          <a:cs typeface="Eurostile"/>
                        </a:rPr>
                        <a:t>.</a:t>
                      </a:r>
                      <a:endParaRPr lang="en-US" sz="1200" dirty="0">
                        <a:effectLst/>
                        <a:latin typeface="Eurostile"/>
                        <a:ea typeface="ＭＳ 明朝"/>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3</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smtClean="0">
                          <a:effectLst/>
                          <a:latin typeface="Eurostile"/>
                          <a:ea typeface="ＭＳ 明朝"/>
                          <a:cs typeface="Eurostile"/>
                        </a:rPr>
                        <a:t>Wallpaper</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err="1" smtClean="0">
                          <a:latin typeface="Eurostile"/>
                          <a:cs typeface="Eurostile"/>
                        </a:rPr>
                        <a:t>Orla</a:t>
                      </a:r>
                      <a:r>
                        <a:rPr lang="en-US" sz="1000" dirty="0" smtClean="0">
                          <a:latin typeface="Eurostile"/>
                          <a:cs typeface="Eurostile"/>
                        </a:rPr>
                        <a:t> </a:t>
                      </a:r>
                      <a:r>
                        <a:rPr lang="en-US" sz="1000" dirty="0" err="1" smtClean="0">
                          <a:latin typeface="Eurostile"/>
                          <a:cs typeface="Eurostile"/>
                        </a:rPr>
                        <a:t>Kiely</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Small Acorn Cup</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900" kern="1200" dirty="0" smtClean="0">
                          <a:solidFill>
                            <a:schemeClr val="tx1"/>
                          </a:solidFill>
                          <a:latin typeface="Eurostile"/>
                          <a:ea typeface="+mn-ea"/>
                          <a:cs typeface="Eurostile"/>
                        </a:rPr>
                        <a:t>0WALACP501</a:t>
                      </a:r>
                      <a:endParaRPr lang="en-US" sz="9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Ebony (Black</a:t>
                      </a:r>
                      <a:r>
                        <a:rPr lang="en-US" sz="1200" baseline="0" dirty="0" smtClean="0">
                          <a:latin typeface="Eurostile"/>
                          <a:cs typeface="Eurostile"/>
                        </a:rPr>
                        <a:t> &amp; 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(D6) Painter/Decorator/Installer – First Floor </a:t>
                      </a:r>
                      <a:endParaRPr lang="en-US" sz="1200" b="0" baseline="0" dirty="0" smtClean="0">
                        <a:effectLst/>
                        <a:latin typeface="Eurostile"/>
                        <a:ea typeface="ＭＳ 明朝"/>
                        <a:cs typeface="Eurostile"/>
                      </a:endParaRPr>
                    </a:p>
                    <a:p>
                      <a:endParaRPr lang="en-US" sz="1200" dirty="0" smtClean="0">
                        <a:latin typeface="Eurostile"/>
                        <a:cs typeface="Eurostile"/>
                      </a:endParaRPr>
                    </a:p>
                    <a:p>
                      <a:r>
                        <a:rPr lang="en-US" sz="1200" dirty="0" smtClean="0">
                          <a:latin typeface="Eurostile"/>
                          <a:cs typeface="Eurostile"/>
                        </a:rPr>
                        <a:t>Wall MB1</a:t>
                      </a: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rPr>
                        <a:t>Width: 0.52 m</a:t>
                      </a:r>
                      <a:endParaRPr lang="en-US" sz="1200" kern="1200" baseline="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rPr>
                        <a:t>Roll length: 10.05 m,</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Eurostile"/>
                          <a:ea typeface="+mn-ea"/>
                          <a:cs typeface="Eurostile"/>
                        </a:rPr>
                        <a:t>Repeat: 17.7 cm</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rPr>
                        <a:t>Hanging</a:t>
                      </a:r>
                      <a:r>
                        <a:rPr lang="en-US" sz="1200" kern="1200" baseline="0" dirty="0" smtClean="0">
                          <a:solidFill>
                            <a:schemeClr val="tx1"/>
                          </a:solidFill>
                          <a:latin typeface="Eurostile"/>
                          <a:ea typeface="+mn-ea"/>
                          <a:cs typeface="Eurostile"/>
                        </a:rPr>
                        <a:t> instructions on packaging.</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rPr>
                        <a:t>Product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hlinkClick r:id="rId4"/>
                        </a:rPr>
                        <a:t>http://www.orlakiely.com/uk.cfm/house/wallpaper/0WALACP501/22070/Ebony/</a:t>
                      </a:r>
                      <a:r>
                        <a:rPr lang="en-US" sz="1200" kern="1200" dirty="0" smtClean="0">
                          <a:solidFill>
                            <a:schemeClr val="tx1"/>
                          </a:solidFill>
                          <a:latin typeface="Eurostile"/>
                          <a:ea typeface="+mn-ea"/>
                          <a:cs typeface="Eurostile"/>
                        </a:rPr>
                        <a:t> </a:t>
                      </a:r>
                      <a:endParaRPr lang="en-US" sz="1200" dirty="0" smtClean="0">
                        <a:latin typeface="Eurostile"/>
                        <a:cs typeface="Eurostile"/>
                        <a:hlinkClick r:id="rId5"/>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200" dirty="0" smtClean="0">
                          <a:effectLst/>
                          <a:latin typeface="Eurostile"/>
                          <a:ea typeface="ＭＳ 明朝"/>
                          <a:cs typeface="Eurostile"/>
                        </a:rPr>
                        <a:t>Ceiling</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a:effectLst/>
                          <a:latin typeface="Eurostile"/>
                          <a:ea typeface="AppleGothic"/>
                          <a:cs typeface="Eurostile"/>
                        </a:rPr>
                        <a:t>Paint, Water-based</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err="1" smtClean="0">
                          <a:effectLst/>
                          <a:latin typeface="Eurostile"/>
                          <a:ea typeface="AppleGothic"/>
                          <a:cs typeface="Eurostile"/>
                        </a:rPr>
                        <a:t>Dulux</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smtClean="0">
                          <a:effectLst/>
                          <a:latin typeface="Eurostile"/>
                          <a:ea typeface="AppleGothic"/>
                          <a:cs typeface="Eurostile"/>
                        </a:rPr>
                        <a:t>Dulux, Lifemaster Zero VOC</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Ceiling Flat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Standard White (</a:t>
                      </a:r>
                      <a:r>
                        <a:rPr lang="en-US" sz="1200" dirty="0" err="1" smtClean="0">
                          <a:effectLst/>
                          <a:latin typeface="Eurostile"/>
                          <a:ea typeface="AppleGothic"/>
                          <a:cs typeface="Eurostile"/>
                        </a:rPr>
                        <a:t>Untinted</a:t>
                      </a:r>
                      <a:r>
                        <a:rPr lang="en-US" sz="1200" dirty="0" smtClean="0">
                          <a:effectLst/>
                          <a:latin typeface="Eurostile"/>
                          <a:ea typeface="AppleGothic"/>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Flat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3">
                  <a:txBody>
                    <a:bodyPr/>
                    <a:lstStyle/>
                    <a:p>
                      <a:pPr algn="l">
                        <a:spcAft>
                          <a:spcPts val="0"/>
                        </a:spcAft>
                      </a:pPr>
                      <a:r>
                        <a:rPr lang="en-US" sz="1200" i="1" u="sng" dirty="0" smtClean="0">
                          <a:solidFill>
                            <a:srgbClr val="0000FF"/>
                          </a:solidFill>
                          <a:effectLst/>
                          <a:latin typeface="Eurostile"/>
                          <a:ea typeface="ＭＳ 明朝"/>
                          <a:cs typeface="Eurostile"/>
                          <a:hlinkClick r:id="rId3"/>
                        </a:rPr>
                        <a:t>http://www.dulux.ca</a:t>
                      </a:r>
                      <a:endParaRPr lang="en-US" sz="1200" dirty="0" smtClean="0">
                        <a:effectLst/>
                        <a:latin typeface="Eurostile"/>
                        <a:ea typeface="ＭＳ 明朝"/>
                        <a:cs typeface="Eurostile"/>
                      </a:endParaRPr>
                    </a:p>
                    <a:p>
                      <a:pPr algn="l">
                        <a:spcAft>
                          <a:spcPts val="0"/>
                        </a:spcAft>
                      </a:pPr>
                      <a:r>
                        <a:rPr lang="en-US" sz="1200" i="1" dirty="0" smtClean="0">
                          <a:effectLst/>
                          <a:latin typeface="Eurostile"/>
                          <a:ea typeface="ＭＳ 明朝"/>
                          <a:cs typeface="Eurostile"/>
                        </a:rPr>
                        <a:t> </a:t>
                      </a:r>
                      <a:endParaRPr lang="en-US" sz="1200" dirty="0" smtClean="0">
                        <a:effectLst/>
                        <a:latin typeface="Eurostile"/>
                        <a:ea typeface="ＭＳ 明朝"/>
                        <a:cs typeface="Eurostile"/>
                      </a:endParaRPr>
                    </a:p>
                    <a:p>
                      <a:pPr algn="l">
                        <a:spcAft>
                          <a:spcPts val="0"/>
                        </a:spcAft>
                      </a:pPr>
                      <a:r>
                        <a:rPr lang="en-US" sz="1200" i="1" dirty="0" smtClean="0">
                          <a:effectLst/>
                          <a:latin typeface="Eurostile"/>
                          <a:ea typeface="ＭＳ 明朝"/>
                          <a:cs typeface="Eurostile"/>
                        </a:rPr>
                        <a:t>Please use </a:t>
                      </a:r>
                      <a:r>
                        <a:rPr lang="en-US" sz="1200" i="1" dirty="0" err="1" smtClean="0">
                          <a:effectLst/>
                          <a:latin typeface="Eurostile"/>
                          <a:ea typeface="ＭＳ 明朝"/>
                          <a:cs typeface="Eurostile"/>
                        </a:rPr>
                        <a:t>Dulux</a:t>
                      </a:r>
                      <a:r>
                        <a:rPr lang="en-US" sz="1200" i="1" dirty="0" smtClean="0">
                          <a:effectLst/>
                          <a:latin typeface="Eurostile"/>
                          <a:ea typeface="ＭＳ 明朝"/>
                          <a:cs typeface="Eurostile"/>
                        </a:rPr>
                        <a:t> brand primer appropriate for the condition of the surface, preferably the zero VOC </a:t>
                      </a:r>
                      <a:r>
                        <a:rPr lang="en-US" sz="1200" i="1" dirty="0" err="1" smtClean="0">
                          <a:effectLst/>
                          <a:latin typeface="Eurostile"/>
                          <a:ea typeface="ＭＳ 明朝"/>
                          <a:cs typeface="Eurostile"/>
                        </a:rPr>
                        <a:t>Lifemaster</a:t>
                      </a:r>
                      <a:r>
                        <a:rPr lang="en-US" sz="1200" i="1" dirty="0" smtClean="0">
                          <a:effectLst/>
                          <a:latin typeface="Eurostile"/>
                          <a:ea typeface="ＭＳ 明朝"/>
                          <a:cs typeface="Eurostile"/>
                        </a:rPr>
                        <a:t>.</a:t>
                      </a:r>
                      <a:endParaRPr lang="en-US" sz="12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200" dirty="0" smtClean="0">
                          <a:effectLst/>
                          <a:latin typeface="Eurostile"/>
                          <a:ea typeface="ＭＳ 明朝"/>
                          <a:cs typeface="Eurostile"/>
                        </a:rPr>
                        <a:t>Skirtings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err="1" smtClean="0">
                          <a:effectLst/>
                          <a:latin typeface="Eurostile"/>
                          <a:ea typeface="AppleGothic"/>
                          <a:cs typeface="Eurostile"/>
                        </a:rPr>
                        <a:t>Dulux</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smtClean="0">
                          <a:effectLst/>
                          <a:latin typeface="Eurostile"/>
                          <a:ea typeface="AppleGothic"/>
                          <a:cs typeface="Eurostile"/>
                        </a:rPr>
                        <a:t>Dulux, Lifemaster Zero VOC</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63GY</a:t>
                      </a:r>
                      <a:r>
                        <a:rPr lang="en-US" sz="1100" baseline="0" dirty="0" smtClean="0">
                          <a:latin typeface="Eurostile"/>
                          <a:cs typeface="Eurostile"/>
                        </a:rPr>
                        <a:t> 83/021</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Wish Upon a Star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74069">
                <a:tc>
                  <a:txBody>
                    <a:bodyPr/>
                    <a:lstStyle/>
                    <a:p>
                      <a:pPr algn="l">
                        <a:spcAft>
                          <a:spcPts val="0"/>
                        </a:spcAft>
                      </a:pPr>
                      <a:r>
                        <a:rPr lang="en-US" sz="1200" dirty="0" smtClean="0">
                          <a:effectLst/>
                          <a:latin typeface="Eurostile"/>
                          <a:ea typeface="ＭＳ 明朝"/>
                          <a:cs typeface="Eurostile"/>
                        </a:rPr>
                        <a:t>Woodwork</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err="1" smtClean="0">
                          <a:effectLst/>
                          <a:latin typeface="Eurostile"/>
                          <a:ea typeface="AppleGothic"/>
                          <a:cs typeface="Eurostile"/>
                        </a:rPr>
                        <a:t>Dulux</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err="1" smtClean="0">
                          <a:effectLst/>
                          <a:latin typeface="Eurostile"/>
                          <a:ea typeface="AppleGothic"/>
                          <a:cs typeface="Eurostile"/>
                        </a:rPr>
                        <a:t>Dulux</a:t>
                      </a:r>
                      <a:r>
                        <a:rPr lang="en-US" sz="1000" dirty="0" smtClean="0">
                          <a:effectLst/>
                          <a:latin typeface="Eurostile"/>
                          <a:ea typeface="AppleGothic"/>
                          <a:cs typeface="Eurostile"/>
                        </a:rPr>
                        <a:t>, </a:t>
                      </a:r>
                      <a:r>
                        <a:rPr lang="en-US" sz="1000" dirty="0" err="1" smtClean="0">
                          <a:effectLst/>
                          <a:latin typeface="Eurostile"/>
                          <a:ea typeface="AppleGothic"/>
                          <a:cs typeface="Eurostile"/>
                        </a:rPr>
                        <a:t>Lifemaster</a:t>
                      </a:r>
                      <a:r>
                        <a:rPr lang="en-US" sz="1000" dirty="0" smtClean="0">
                          <a:effectLst/>
                          <a:latin typeface="Eurostile"/>
                          <a:ea typeface="AppleGothic"/>
                          <a:cs typeface="Eurostile"/>
                        </a:rPr>
                        <a:t> Zero VOC</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63GY</a:t>
                      </a:r>
                      <a:r>
                        <a:rPr lang="en-US" sz="1100" baseline="0" dirty="0" smtClean="0">
                          <a:latin typeface="Eurostile"/>
                          <a:cs typeface="Eurostile"/>
                        </a:rPr>
                        <a:t> 83/021</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Wish Upon a Star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12"/>
              <a:defRPr/>
            </a:pPr>
            <a:r>
              <a:rPr lang="en-US" sz="1800" b="1" dirty="0">
                <a:latin typeface="Eurostile"/>
                <a:ea typeface="ＭＳ 明朝"/>
                <a:cs typeface="Eurostile"/>
              </a:rPr>
              <a:t> </a:t>
            </a:r>
            <a:r>
              <a:rPr lang="en-US" sz="1800" b="1" dirty="0" smtClean="0">
                <a:latin typeface="Eurostile"/>
                <a:ea typeface="ＭＳ 明朝"/>
                <a:cs typeface="Eurostile"/>
              </a:rPr>
              <a:t> MASTER BEDROOM</a:t>
            </a:r>
            <a:endParaRPr lang="en-US" sz="1800" b="1" dirty="0">
              <a:latin typeface="Eurostile"/>
              <a:ea typeface="ＭＳ 明朝"/>
              <a:cs typeface="Eurostile"/>
            </a:endParaRPr>
          </a:p>
        </p:txBody>
      </p:sp>
      <p:sp>
        <p:nvSpPr>
          <p:cNvPr id="8" name="TextBox 7"/>
          <p:cNvSpPr txBox="1"/>
          <p:nvPr/>
        </p:nvSpPr>
        <p:spPr>
          <a:xfrm>
            <a:off x="519533" y="8166904"/>
            <a:ext cx="11164467" cy="707886"/>
          </a:xfrm>
          <a:prstGeom prst="rect">
            <a:avLst/>
          </a:prstGeom>
          <a:noFill/>
        </p:spPr>
        <p:txBody>
          <a:bodyPr wrap="square" rtlCol="0">
            <a:spAutoFit/>
          </a:bodyPr>
          <a:lstStyle/>
          <a:p>
            <a:r>
              <a:rPr lang="en-US" sz="1000" i="1" u="sng" dirty="0" smtClean="0">
                <a:latin typeface="Eurostile"/>
                <a:cs typeface="Eurostile"/>
              </a:rPr>
              <a:t>Note</a:t>
            </a:r>
            <a:r>
              <a:rPr lang="en-US" sz="1000" dirty="0" smtClean="0">
                <a:latin typeface="Eurostile"/>
                <a:cs typeface="Eurostile"/>
              </a:rPr>
              <a:t>: For </a:t>
            </a:r>
            <a:r>
              <a:rPr lang="en-US" sz="1000" dirty="0" smtClean="0">
                <a:latin typeface="Eurostile"/>
                <a:cs typeface="Eurostile"/>
              </a:rPr>
              <a:t>the </a:t>
            </a:r>
            <a:r>
              <a:rPr lang="en-US" sz="1000" b="1" dirty="0" smtClean="0">
                <a:latin typeface="Eurostile"/>
                <a:cs typeface="Eurostile"/>
              </a:rPr>
              <a:t>mirrored wall sections </a:t>
            </a:r>
            <a:r>
              <a:rPr lang="en-US" sz="1000" dirty="0" smtClean="0">
                <a:latin typeface="Eurostile"/>
                <a:cs typeface="Eurostile"/>
              </a:rPr>
              <a:t>as marked </a:t>
            </a:r>
            <a:r>
              <a:rPr lang="en-US" sz="1000" dirty="0">
                <a:latin typeface="Eurostile"/>
                <a:cs typeface="Eurostile"/>
              </a:rPr>
              <a:t>on the </a:t>
            </a:r>
            <a:r>
              <a:rPr lang="en-US" sz="1000" i="1" dirty="0" smtClean="0">
                <a:latin typeface="Eurostile"/>
                <a:cs typeface="Eurostile"/>
              </a:rPr>
              <a:t>(</a:t>
            </a:r>
            <a:r>
              <a:rPr lang="en-US" sz="1000" i="1" dirty="0">
                <a:latin typeface="Eurostile"/>
                <a:cs typeface="Eurostile"/>
              </a:rPr>
              <a:t>D2) </a:t>
            </a:r>
            <a:r>
              <a:rPr lang="en-US" sz="1000" i="1" dirty="0" smtClean="0">
                <a:latin typeface="Eurostile"/>
                <a:cs typeface="Eurostile"/>
              </a:rPr>
              <a:t>Furnishing Layout </a:t>
            </a:r>
            <a:r>
              <a:rPr lang="en-US" sz="1000" i="1" dirty="0">
                <a:latin typeface="Eurostile"/>
                <a:cs typeface="Eurostile"/>
              </a:rPr>
              <a:t>- First </a:t>
            </a:r>
            <a:r>
              <a:rPr lang="en-US" sz="1000" i="1" dirty="0" smtClean="0">
                <a:latin typeface="Eurostile"/>
                <a:cs typeface="Eurostile"/>
              </a:rPr>
              <a:t>Floor </a:t>
            </a:r>
            <a:r>
              <a:rPr lang="en-US" sz="1000" dirty="0" smtClean="0">
                <a:latin typeface="Eurostile"/>
                <a:cs typeface="Eurostile"/>
              </a:rPr>
              <a:t>drawing, wardrobe height standard mirrors are to be installed after all other wall and ceiling finishes are applied.</a:t>
            </a:r>
          </a:p>
          <a:p>
            <a:r>
              <a:rPr lang="en-US" sz="1000" b="1" i="1" u="sng" dirty="0" smtClean="0">
                <a:latin typeface="Eurostile"/>
                <a:cs typeface="Eurostile"/>
              </a:rPr>
              <a:t>To measure for ordering</a:t>
            </a:r>
            <a:r>
              <a:rPr lang="en-US" sz="1000" dirty="0" smtClean="0">
                <a:latin typeface="Eurostile"/>
                <a:cs typeface="Eurostile"/>
              </a:rPr>
              <a:t>: (1) Height is to be measured </a:t>
            </a:r>
            <a:r>
              <a:rPr lang="en-US" sz="1000" i="1" u="sng" dirty="0">
                <a:latin typeface="Eurostile"/>
                <a:cs typeface="Eurostile"/>
              </a:rPr>
              <a:t>from top </a:t>
            </a:r>
            <a:r>
              <a:rPr lang="en-US" sz="1000" i="1" u="sng" dirty="0" smtClean="0">
                <a:latin typeface="Eurostile"/>
                <a:cs typeface="Eurostile"/>
              </a:rPr>
              <a:t>edge of skirting to top wardrobe edge</a:t>
            </a:r>
            <a:r>
              <a:rPr lang="en-US" sz="1000" i="1" dirty="0" smtClean="0">
                <a:latin typeface="Eurostile"/>
                <a:cs typeface="Eurostile"/>
              </a:rPr>
              <a:t>.</a:t>
            </a:r>
            <a:r>
              <a:rPr lang="en-US" sz="1000" dirty="0" smtClean="0">
                <a:latin typeface="Eurostile"/>
                <a:cs typeface="Eurostile"/>
              </a:rPr>
              <a:t> (2)</a:t>
            </a:r>
            <a:r>
              <a:rPr lang="en-US" sz="1000" dirty="0">
                <a:latin typeface="Eurostile"/>
                <a:cs typeface="Eurostile"/>
              </a:rPr>
              <a:t> </a:t>
            </a:r>
            <a:r>
              <a:rPr lang="en-US" sz="1000" dirty="0" smtClean="0">
                <a:latin typeface="Eurostile"/>
                <a:cs typeface="Eurostile"/>
              </a:rPr>
              <a:t>Please obtain exact widths for each of the two sections between the specified wardrobe edges and wall corner / window frame edge, respectively, as marked on the furnishing layout drawing. (Measuring would be best </a:t>
            </a:r>
            <a:r>
              <a:rPr lang="en-US" sz="1000" dirty="0">
                <a:latin typeface="Eurostile"/>
                <a:cs typeface="Eurostile"/>
              </a:rPr>
              <a:t>done </a:t>
            </a:r>
            <a:r>
              <a:rPr lang="en-US" sz="1000" dirty="0" smtClean="0">
                <a:latin typeface="Eurostile"/>
                <a:cs typeface="Eurostile"/>
              </a:rPr>
              <a:t>with </a:t>
            </a:r>
            <a:r>
              <a:rPr lang="en-US" sz="1000" dirty="0">
                <a:latin typeface="Eurostile"/>
                <a:cs typeface="Eurostile"/>
              </a:rPr>
              <a:t>the wardrobe </a:t>
            </a:r>
            <a:r>
              <a:rPr lang="en-US" sz="1000" dirty="0" smtClean="0">
                <a:latin typeface="Eurostile"/>
                <a:cs typeface="Eurostile"/>
              </a:rPr>
              <a:t>already in its </a:t>
            </a:r>
            <a:r>
              <a:rPr lang="en-US" sz="1000" dirty="0">
                <a:latin typeface="Eurostile"/>
                <a:cs typeface="Eurostile"/>
              </a:rPr>
              <a:t>proper </a:t>
            </a:r>
            <a:r>
              <a:rPr lang="en-US" sz="1000" dirty="0" smtClean="0">
                <a:latin typeface="Eurostile"/>
                <a:cs typeface="Eurostile"/>
              </a:rPr>
              <a:t>position.) </a:t>
            </a:r>
            <a:r>
              <a:rPr lang="en-US" sz="1000" dirty="0">
                <a:latin typeface="Eurostile"/>
                <a:cs typeface="Eurostile"/>
              </a:rPr>
              <a:t>Please also see (D6) Painter/Decorator/Installer - First Floor drawing for wall sectioning reference.</a:t>
            </a:r>
            <a:endParaRPr lang="en-US" sz="1000" i="1" u="sng" dirty="0">
              <a:latin typeface="Eurostile"/>
              <a:cs typeface="Eurostile"/>
            </a:endParaRPr>
          </a:p>
        </p:txBody>
      </p:sp>
    </p:spTree>
    <p:extLst>
      <p:ext uri="{BB962C8B-B14F-4D97-AF65-F5344CB8AC3E}">
        <p14:creationId xmlns:p14="http://schemas.microsoft.com/office/powerpoint/2010/main" val="419417079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13</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1937730308"/>
              </p:ext>
            </p:extLst>
          </p:nvPr>
        </p:nvGraphicFramePr>
        <p:xfrm>
          <a:off x="663465" y="2167466"/>
          <a:ext cx="11096735" cy="3621532"/>
        </p:xfrm>
        <a:graphic>
          <a:graphicData uri="http://schemas.openxmlformats.org/drawingml/2006/table">
            <a:tbl>
              <a:tblPr firstRow="1" bandRow="1">
                <a:tableStyleId>{2D5ABB26-0587-4C30-8999-92F81FD0307C}</a:tableStyleId>
              </a:tblPr>
              <a:tblGrid>
                <a:gridCol w="1387538"/>
                <a:gridCol w="615997"/>
                <a:gridCol w="711200"/>
                <a:gridCol w="1016000"/>
                <a:gridCol w="802666"/>
                <a:gridCol w="955281"/>
                <a:gridCol w="765804"/>
                <a:gridCol w="832238"/>
                <a:gridCol w="1681646"/>
                <a:gridCol w="2328365"/>
              </a:tblGrid>
              <a:tr h="335800">
                <a:tc rowSpan="2">
                  <a:txBody>
                    <a:bodyPr/>
                    <a:lstStyle/>
                    <a:p>
                      <a:pPr algn="l">
                        <a:spcAft>
                          <a:spcPts val="0"/>
                        </a:spcAft>
                      </a:pPr>
                      <a:r>
                        <a:rPr lang="en-US" sz="1300" b="1" dirty="0" smtClean="0">
                          <a:effectLst/>
                          <a:latin typeface="Eurostile"/>
                          <a:ea typeface="ＭＳ 明朝"/>
                          <a:cs typeface="Eurostile"/>
                        </a:rPr>
                        <a:t>TYPE</a:t>
                      </a:r>
                      <a:r>
                        <a:rPr lang="en-US" sz="1300" b="1" baseline="0" dirty="0" smtClean="0">
                          <a:effectLst/>
                          <a:latin typeface="Eurostile"/>
                          <a:ea typeface="ＭＳ 明朝"/>
                          <a:cs typeface="Eurostile"/>
                        </a:rPr>
                        <a:t> OF SURFACE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1" dirty="0" smtClean="0">
                          <a:effectLst/>
                          <a:latin typeface="Eurostile"/>
                          <a:ea typeface="ＭＳ 明朝"/>
                          <a:cs typeface="Eurostile"/>
                        </a:rPr>
                        <a:t>Ref ID within</a:t>
                      </a:r>
                      <a:r>
                        <a:rPr lang="en-US" sz="1200" b="1" baseline="0" dirty="0" smtClean="0">
                          <a:effectLst/>
                          <a:latin typeface="Eurostile"/>
                          <a:ea typeface="ＭＳ 明朝"/>
                          <a:cs typeface="Eurostile"/>
                        </a:rPr>
                        <a:t> room</a:t>
                      </a:r>
                      <a:endParaRPr lang="en-US" sz="1200" b="1" dirty="0" smtClean="0">
                        <a:effectLst/>
                        <a:latin typeface="Eurostile"/>
                        <a:ea typeface="ＭＳ 明朝"/>
                        <a:cs typeface="Eurostile"/>
                      </a:endParaRPr>
                    </a:p>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baseline="0" dirty="0" smtClean="0">
                          <a:effectLst/>
                          <a:latin typeface="Eurostile"/>
                          <a:ea typeface="ＭＳ 明朝"/>
                          <a:cs typeface="Eurostile"/>
                        </a:rPr>
                        <a:t>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FINISH</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a:t>
                      </a:r>
                      <a:r>
                        <a:rPr lang="en-US" sz="1300" b="1" baseline="0" dirty="0" smtClean="0">
                          <a:effectLst/>
                          <a:latin typeface="Eurostile"/>
                          <a:ea typeface="ＭＳ 明朝"/>
                          <a:cs typeface="Eurostile"/>
                        </a:rPr>
                        <a:t> DRAWING and WALL IDENTIFIER(S)</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ADDITIONAL</a:t>
                      </a:r>
                      <a:r>
                        <a:rPr lang="en-US" sz="1300" b="1" baseline="0" dirty="0" smtClean="0">
                          <a:effectLst/>
                          <a:latin typeface="Eurostile"/>
                          <a:ea typeface="ＭＳ 明朝"/>
                          <a:cs typeface="Eurostile"/>
                        </a:rPr>
                        <a:t> INFO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pPr algn="l">
                        <a:spcAft>
                          <a:spcPts val="0"/>
                        </a:spcAft>
                      </a:pPr>
                      <a:r>
                        <a:rPr lang="en-US" sz="1200" dirty="0" smtClean="0">
                          <a:effectLst/>
                          <a:latin typeface="Eurostile"/>
                          <a:ea typeface="ＭＳ 明朝"/>
                          <a:cs typeface="Eurostile"/>
                        </a:rPr>
                        <a:t>Walls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Eurostile"/>
                          <a:ea typeface="+mn-ea"/>
                          <a:cs typeface="Eurostile"/>
                        </a:rPr>
                        <a:t>Dulux</a:t>
                      </a:r>
                      <a:r>
                        <a:rPr lang="en-US" sz="1200" kern="1200" dirty="0" smtClean="0">
                          <a:solidFill>
                            <a:schemeClr val="tx1"/>
                          </a:solidFill>
                          <a:effectLst/>
                          <a:latin typeface="Eurostile"/>
                          <a:ea typeface="+mn-ea"/>
                          <a:cs typeface="Eurostile"/>
                        </a:rPr>
                        <a:t>, Kitchen &amp; Bath</a:t>
                      </a:r>
                      <a:r>
                        <a:rPr lang="en-US" sz="1200" dirty="0" smtClean="0">
                          <a:effectLst/>
                          <a:latin typeface="Eurostile"/>
                          <a:cs typeface="Eurostile"/>
                        </a:rPr>
                        <a:t> </a:t>
                      </a:r>
                      <a:endParaRPr lang="en-US" sz="1200" dirty="0" smtClean="0">
                        <a:effectLst/>
                        <a:latin typeface="Eurostile"/>
                        <a:ea typeface="ＭＳ 明朝"/>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30GG 83/013</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Winter Walk</a:t>
                      </a: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Eggshell</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(D6) Painter/Decorator/Installer – First Floor </a:t>
                      </a:r>
                      <a:endParaRPr lang="en-US" sz="1200" b="0" baseline="0" dirty="0" smtClean="0">
                        <a:effectLst/>
                        <a:latin typeface="Eurostile"/>
                        <a:ea typeface="ＭＳ 明朝"/>
                        <a:cs typeface="Eurostile"/>
                      </a:endParaRPr>
                    </a:p>
                    <a:p>
                      <a:endParaRPr lang="en-US" sz="1200" dirty="0" smtClean="0">
                        <a:latin typeface="Eurostile"/>
                        <a:cs typeface="Eurostile"/>
                      </a:endParaRPr>
                    </a:p>
                    <a:p>
                      <a:r>
                        <a:rPr lang="en-US" sz="1200" dirty="0" smtClean="0">
                          <a:latin typeface="Eurostile"/>
                          <a:cs typeface="Eurostile"/>
                        </a:rPr>
                        <a:t>All</a:t>
                      </a:r>
                      <a:r>
                        <a:rPr lang="en-US" sz="1200" baseline="0" dirty="0" smtClean="0">
                          <a:latin typeface="Eurostile"/>
                          <a:cs typeface="Eurostile"/>
                        </a:rPr>
                        <a:t> walls not marked</a:t>
                      </a:r>
                    </a:p>
                    <a:p>
                      <a:r>
                        <a:rPr lang="en-US" sz="1200" baseline="0" dirty="0" smtClean="0">
                          <a:latin typeface="Eurostile"/>
                          <a:cs typeface="Eurostile"/>
                        </a:rPr>
                        <a:t>(See note below)</a:t>
                      </a:r>
                      <a:endParaRPr lang="en-US" sz="12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3">
                  <a:txBody>
                    <a:bodyPr/>
                    <a:lstStyle/>
                    <a:p>
                      <a:pPr algn="l">
                        <a:spcAft>
                          <a:spcPts val="0"/>
                        </a:spcAft>
                      </a:pPr>
                      <a:r>
                        <a:rPr lang="en-US" sz="1200" i="1" u="sng" dirty="0">
                          <a:solidFill>
                            <a:srgbClr val="0000FF"/>
                          </a:solidFill>
                          <a:effectLst/>
                          <a:latin typeface="Eurostile"/>
                          <a:ea typeface="ＭＳ 明朝"/>
                          <a:cs typeface="Eurostile"/>
                          <a:hlinkClick r:id="rId3"/>
                        </a:rPr>
                        <a:t>http://www.dulux.ca</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 </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Please use </a:t>
                      </a:r>
                      <a:r>
                        <a:rPr lang="en-US" sz="1200" i="1" dirty="0" err="1">
                          <a:effectLst/>
                          <a:latin typeface="Eurostile"/>
                          <a:ea typeface="ＭＳ 明朝"/>
                          <a:cs typeface="Eurostile"/>
                        </a:rPr>
                        <a:t>Dulux</a:t>
                      </a:r>
                      <a:r>
                        <a:rPr lang="en-US" sz="1200" i="1" dirty="0">
                          <a:effectLst/>
                          <a:latin typeface="Eurostile"/>
                          <a:ea typeface="ＭＳ 明朝"/>
                          <a:cs typeface="Eurostile"/>
                        </a:rPr>
                        <a:t> brand primer appropriate for the condition of the surface, preferably the zero VOC </a:t>
                      </a:r>
                      <a:r>
                        <a:rPr lang="en-US" sz="1200" i="1" dirty="0" err="1">
                          <a:effectLst/>
                          <a:latin typeface="Eurostile"/>
                          <a:ea typeface="ＭＳ 明朝"/>
                          <a:cs typeface="Eurostile"/>
                        </a:rPr>
                        <a:t>Lifemaster</a:t>
                      </a:r>
                      <a:r>
                        <a:rPr lang="en-US" sz="1200" i="1" dirty="0">
                          <a:effectLst/>
                          <a:latin typeface="Eurostile"/>
                          <a:ea typeface="ＭＳ 明朝"/>
                          <a:cs typeface="Eurostile"/>
                        </a:rPr>
                        <a:t>.</a:t>
                      </a:r>
                      <a:endParaRPr lang="en-US" sz="1200" dirty="0">
                        <a:effectLst/>
                        <a:latin typeface="Eurostile"/>
                        <a:ea typeface="ＭＳ 明朝"/>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200" dirty="0" smtClean="0">
                          <a:effectLst/>
                          <a:latin typeface="Eurostile"/>
                          <a:ea typeface="ＭＳ 明朝"/>
                          <a:cs typeface="Eurostile"/>
                        </a:rPr>
                        <a:t>Ceiling</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r>
                        <a:rPr lang="en-US" sz="1200" kern="1200" dirty="0" smtClean="0">
                          <a:solidFill>
                            <a:schemeClr val="tx1"/>
                          </a:solidFill>
                          <a:effectLst/>
                          <a:latin typeface="Eurostile"/>
                          <a:ea typeface="+mn-ea"/>
                          <a:cs typeface="Eurostile"/>
                        </a:rPr>
                        <a:t>, Kitchen &amp; Bath</a:t>
                      </a:r>
                      <a:r>
                        <a:rPr lang="en-US" sz="1200" dirty="0" smtClean="0">
                          <a:effectLst/>
                          <a:latin typeface="Eurostile"/>
                          <a:cs typeface="Eurostile"/>
                        </a:rPr>
                        <a:t> </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30GG 83/013</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Winter Walk</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Eggshell</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200" dirty="0" smtClean="0">
                          <a:effectLst/>
                          <a:latin typeface="Eurostile"/>
                          <a:ea typeface="ＭＳ 明朝"/>
                          <a:cs typeface="Eurostile"/>
                        </a:rPr>
                        <a:t>Woodwork</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r>
                        <a:rPr lang="en-US" sz="1200" kern="1200" dirty="0" smtClean="0">
                          <a:solidFill>
                            <a:schemeClr val="tx1"/>
                          </a:solidFill>
                          <a:effectLst/>
                          <a:latin typeface="Eurostile"/>
                          <a:ea typeface="+mn-ea"/>
                          <a:cs typeface="Eurostile"/>
                        </a:rPr>
                        <a:t>, Kitchen &amp; Bath</a:t>
                      </a:r>
                      <a:r>
                        <a:rPr lang="en-US" sz="1200" dirty="0" smtClean="0">
                          <a:effectLst/>
                          <a:latin typeface="Eurostile"/>
                          <a:cs typeface="Eurostile"/>
                        </a:rPr>
                        <a:t> </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30GG 83/013</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Winter Walk</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546510" y="1527207"/>
            <a:ext cx="3631685" cy="369332"/>
          </a:xfrm>
          <a:prstGeom prst="rect">
            <a:avLst/>
          </a:prstGeom>
          <a:noFill/>
        </p:spPr>
        <p:txBody>
          <a:bodyPr wrap="square" rtlCol="0">
            <a:spAutoFit/>
          </a:bodyPr>
          <a:lstStyle/>
          <a:p>
            <a:pPr marL="342900" indent="-342900">
              <a:buFont typeface="Wingdings" charset="2"/>
              <a:buAutoNum type="arabicPlain" startAt="13"/>
              <a:defRPr/>
            </a:pPr>
            <a:r>
              <a:rPr lang="en-US" sz="1800" b="1" dirty="0" smtClean="0">
                <a:latin typeface="Eurostile"/>
                <a:ea typeface="ＭＳ 明朝"/>
                <a:cs typeface="Eurostile"/>
              </a:rPr>
              <a:t> ENSUITE BATHROOM</a:t>
            </a:r>
            <a:endParaRPr lang="en-US" sz="1800" b="1" dirty="0">
              <a:latin typeface="Eurostile"/>
              <a:ea typeface="ＭＳ 明朝"/>
              <a:cs typeface="Eurostile"/>
            </a:endParaRPr>
          </a:p>
        </p:txBody>
      </p:sp>
      <p:sp>
        <p:nvSpPr>
          <p:cNvPr id="12" name="TextBox 11"/>
          <p:cNvSpPr txBox="1"/>
          <p:nvPr/>
        </p:nvSpPr>
        <p:spPr>
          <a:xfrm>
            <a:off x="474652" y="6324599"/>
            <a:ext cx="11412548" cy="461665"/>
          </a:xfrm>
          <a:prstGeom prst="rect">
            <a:avLst/>
          </a:prstGeom>
          <a:noFill/>
        </p:spPr>
        <p:txBody>
          <a:bodyPr wrap="square" rtlCol="0">
            <a:spAutoFit/>
          </a:bodyPr>
          <a:lstStyle/>
          <a:p>
            <a:r>
              <a:rPr lang="en-US" sz="1200" i="1" u="sng" dirty="0" smtClean="0">
                <a:latin typeface="Eurostile"/>
                <a:cs typeface="Eurostile"/>
              </a:rPr>
              <a:t>Note 1</a:t>
            </a:r>
            <a:r>
              <a:rPr lang="en-US" sz="1200" dirty="0" smtClean="0">
                <a:latin typeface="Eurostile"/>
                <a:cs typeface="Eurostile"/>
              </a:rPr>
              <a:t>: </a:t>
            </a:r>
            <a:r>
              <a:rPr lang="en-US" sz="1200" i="1" dirty="0" smtClean="0">
                <a:latin typeface="Eurostile"/>
                <a:cs typeface="Eurostile"/>
              </a:rPr>
              <a:t>Walls with IDs EB1 &amp; EB2 in the Ensuite Bathroom are over the bathtub corner and are to be covered with Showerwall panels which are to be installed by the bathroom contractors before any of the paint applications. Please see Bathroom Installers Specification </a:t>
            </a:r>
            <a:r>
              <a:rPr lang="en-US" sz="1200" i="1" dirty="0">
                <a:latin typeface="Eurostile"/>
                <a:cs typeface="Eurostile"/>
              </a:rPr>
              <a:t>d</a:t>
            </a:r>
            <a:r>
              <a:rPr lang="en-US" sz="1200" i="1" dirty="0" smtClean="0">
                <a:latin typeface="Eurostile"/>
                <a:cs typeface="Eurostile"/>
              </a:rPr>
              <a:t>ocument for details .</a:t>
            </a:r>
            <a:endParaRPr lang="en-US" sz="1200" i="1" dirty="0">
              <a:latin typeface="Eurostile"/>
              <a:cs typeface="Eurostile"/>
            </a:endParaRPr>
          </a:p>
        </p:txBody>
      </p:sp>
      <p:sp>
        <p:nvSpPr>
          <p:cNvPr id="9" name="TextBox 8"/>
          <p:cNvSpPr txBox="1"/>
          <p:nvPr/>
        </p:nvSpPr>
        <p:spPr>
          <a:xfrm>
            <a:off x="474652" y="7062567"/>
            <a:ext cx="11164467" cy="830997"/>
          </a:xfrm>
          <a:prstGeom prst="rect">
            <a:avLst/>
          </a:prstGeom>
          <a:noFill/>
        </p:spPr>
        <p:txBody>
          <a:bodyPr wrap="square" rtlCol="0">
            <a:spAutoFit/>
          </a:bodyPr>
          <a:lstStyle/>
          <a:p>
            <a:r>
              <a:rPr lang="en-US" sz="1200" i="1" u="sng" dirty="0" smtClean="0">
                <a:latin typeface="Eurostile"/>
                <a:cs typeface="Eurostile"/>
              </a:rPr>
              <a:t>Note 2</a:t>
            </a:r>
            <a:r>
              <a:rPr lang="en-US" sz="1200" dirty="0" smtClean="0">
                <a:latin typeface="Eurostile"/>
                <a:cs typeface="Eurostile"/>
              </a:rPr>
              <a:t>: For </a:t>
            </a:r>
            <a:r>
              <a:rPr lang="en-US" sz="1200" dirty="0" smtClean="0">
                <a:latin typeface="Eurostile"/>
                <a:cs typeface="Eurostile"/>
              </a:rPr>
              <a:t>the </a:t>
            </a:r>
            <a:r>
              <a:rPr lang="en-US" sz="1200" b="1" dirty="0" smtClean="0">
                <a:latin typeface="Eurostile"/>
                <a:cs typeface="Eurostile"/>
              </a:rPr>
              <a:t>mirrored wall section </a:t>
            </a:r>
            <a:r>
              <a:rPr lang="en-US" sz="1200" dirty="0" smtClean="0">
                <a:latin typeface="Eurostile"/>
                <a:cs typeface="Eurostile"/>
              </a:rPr>
              <a:t>as marked </a:t>
            </a:r>
            <a:r>
              <a:rPr lang="en-US" sz="1200" dirty="0">
                <a:latin typeface="Eurostile"/>
                <a:cs typeface="Eurostile"/>
              </a:rPr>
              <a:t>on the </a:t>
            </a:r>
            <a:r>
              <a:rPr lang="en-US" sz="1200" i="1" dirty="0" smtClean="0">
                <a:latin typeface="Eurostile"/>
                <a:cs typeface="Eurostile"/>
              </a:rPr>
              <a:t>(</a:t>
            </a:r>
            <a:r>
              <a:rPr lang="en-US" sz="1200" i="1" dirty="0">
                <a:latin typeface="Eurostile"/>
                <a:cs typeface="Eurostile"/>
              </a:rPr>
              <a:t>D2) </a:t>
            </a:r>
            <a:r>
              <a:rPr lang="en-US" sz="1200" i="1" dirty="0" smtClean="0">
                <a:latin typeface="Eurostile"/>
                <a:cs typeface="Eurostile"/>
              </a:rPr>
              <a:t>Furnishing Layout </a:t>
            </a:r>
            <a:r>
              <a:rPr lang="en-US" sz="1200" i="1" dirty="0">
                <a:latin typeface="Eurostile"/>
                <a:cs typeface="Eurostile"/>
              </a:rPr>
              <a:t>- First </a:t>
            </a:r>
            <a:r>
              <a:rPr lang="en-US" sz="1200" i="1" dirty="0" smtClean="0">
                <a:latin typeface="Eurostile"/>
                <a:cs typeface="Eurostile"/>
              </a:rPr>
              <a:t>Floor </a:t>
            </a:r>
            <a:r>
              <a:rPr lang="en-US" sz="1200" dirty="0" smtClean="0">
                <a:latin typeface="Eurostile"/>
                <a:cs typeface="Eurostile"/>
              </a:rPr>
              <a:t>drawing, full wall height standard mirror is to be installed after all other wall and ceiling finishes are applied. </a:t>
            </a:r>
            <a:r>
              <a:rPr lang="en-US" sz="1200" b="1" i="1" u="sng" dirty="0" smtClean="0">
                <a:latin typeface="Eurostile"/>
                <a:cs typeface="Eurostile"/>
              </a:rPr>
              <a:t>To measure for ordering</a:t>
            </a:r>
            <a:r>
              <a:rPr lang="en-US" sz="1200" dirty="0" smtClean="0">
                <a:latin typeface="Eurostile"/>
                <a:cs typeface="Eurostile"/>
              </a:rPr>
              <a:t>: (1) Full wall height is to be measured </a:t>
            </a:r>
            <a:r>
              <a:rPr lang="en-US" sz="1200" i="1" u="sng" dirty="0">
                <a:latin typeface="Eurostile"/>
                <a:cs typeface="Eurostile"/>
              </a:rPr>
              <a:t>from top </a:t>
            </a:r>
            <a:r>
              <a:rPr lang="en-US" sz="1200" i="1" u="sng" dirty="0" smtClean="0">
                <a:latin typeface="Eurostile"/>
                <a:cs typeface="Eurostile"/>
              </a:rPr>
              <a:t>edge of skirting to ceiling</a:t>
            </a:r>
            <a:r>
              <a:rPr lang="en-US" sz="1200" dirty="0" smtClean="0">
                <a:latin typeface="Eurostile"/>
                <a:cs typeface="Eurostile"/>
              </a:rPr>
              <a:t>; (2)</a:t>
            </a:r>
            <a:r>
              <a:rPr lang="en-US" sz="1200" dirty="0">
                <a:latin typeface="Eurostile"/>
                <a:cs typeface="Eurostile"/>
              </a:rPr>
              <a:t> </a:t>
            </a:r>
            <a:r>
              <a:rPr lang="en-US" sz="1200" dirty="0" smtClean="0">
                <a:latin typeface="Eurostile"/>
                <a:cs typeface="Eurostile"/>
              </a:rPr>
              <a:t>Please obtain an exact width measuring from the towel warmer divider to the projection of the sinks’ front edge onto that wall, as marked on the relevant furnishing layout drawing. </a:t>
            </a:r>
            <a:r>
              <a:rPr lang="en-US" sz="1200" dirty="0">
                <a:latin typeface="Eurostile"/>
                <a:cs typeface="Eurostile"/>
              </a:rPr>
              <a:t>Please also see </a:t>
            </a:r>
            <a:r>
              <a:rPr lang="en-US" sz="1200" dirty="0" smtClean="0">
                <a:latin typeface="Eurostile"/>
                <a:cs typeface="Eurostile"/>
              </a:rPr>
              <a:t>(D6</a:t>
            </a:r>
            <a:r>
              <a:rPr lang="en-US" sz="1200" dirty="0">
                <a:latin typeface="Eurostile"/>
                <a:cs typeface="Eurostile"/>
              </a:rPr>
              <a:t>) Painter/Decorator/Installer - First Floor </a:t>
            </a:r>
            <a:r>
              <a:rPr lang="en-US" sz="1200" dirty="0" smtClean="0">
                <a:latin typeface="Eurostile"/>
                <a:cs typeface="Eurostile"/>
              </a:rPr>
              <a:t>drawing </a:t>
            </a:r>
            <a:r>
              <a:rPr lang="en-US" sz="1200" dirty="0">
                <a:latin typeface="Eurostile"/>
                <a:cs typeface="Eurostile"/>
              </a:rPr>
              <a:t>for wall sectioning reference.</a:t>
            </a:r>
            <a:endParaRPr lang="en-US" sz="1200" i="1" u="sng" dirty="0">
              <a:latin typeface="Eurostile"/>
              <a:cs typeface="Eurostile"/>
            </a:endParaRPr>
          </a:p>
        </p:txBody>
      </p:sp>
    </p:spTree>
    <p:extLst>
      <p:ext uri="{BB962C8B-B14F-4D97-AF65-F5344CB8AC3E}">
        <p14:creationId xmlns:p14="http://schemas.microsoft.com/office/powerpoint/2010/main" val="323941739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14</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1085033578"/>
              </p:ext>
            </p:extLst>
          </p:nvPr>
        </p:nvGraphicFramePr>
        <p:xfrm>
          <a:off x="663465" y="2167466"/>
          <a:ext cx="11033235" cy="3469132"/>
        </p:xfrm>
        <a:graphic>
          <a:graphicData uri="http://schemas.openxmlformats.org/drawingml/2006/table">
            <a:tbl>
              <a:tblPr firstRow="1" bandRow="1">
                <a:tableStyleId>{2D5ABB26-0587-4C30-8999-92F81FD0307C}</a:tableStyleId>
              </a:tblPr>
              <a:tblGrid>
                <a:gridCol w="1115157"/>
                <a:gridCol w="621678"/>
                <a:gridCol w="994516"/>
                <a:gridCol w="863015"/>
                <a:gridCol w="721795"/>
                <a:gridCol w="1207030"/>
                <a:gridCol w="761023"/>
                <a:gridCol w="827042"/>
                <a:gridCol w="1671148"/>
                <a:gridCol w="2250831"/>
              </a:tblGrid>
              <a:tr h="335800">
                <a:tc rowSpan="2">
                  <a:txBody>
                    <a:bodyPr/>
                    <a:lstStyle/>
                    <a:p>
                      <a:pPr algn="l">
                        <a:spcAft>
                          <a:spcPts val="0"/>
                        </a:spcAft>
                      </a:pPr>
                      <a:r>
                        <a:rPr lang="en-US" sz="1300" b="1" dirty="0" smtClean="0">
                          <a:effectLst/>
                          <a:latin typeface="Eurostile"/>
                          <a:ea typeface="ＭＳ 明朝"/>
                          <a:cs typeface="Eurostile"/>
                        </a:rPr>
                        <a:t>TYPE</a:t>
                      </a:r>
                      <a:r>
                        <a:rPr lang="en-US" sz="1300" b="1" baseline="0" dirty="0" smtClean="0">
                          <a:effectLst/>
                          <a:latin typeface="Eurostile"/>
                          <a:ea typeface="ＭＳ 明朝"/>
                          <a:cs typeface="Eurostile"/>
                        </a:rPr>
                        <a:t> OF SURFACE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 ID within</a:t>
                      </a:r>
                      <a:r>
                        <a:rPr lang="en-US" sz="1300" b="1" baseline="0" dirty="0" smtClean="0">
                          <a:effectLst/>
                          <a:latin typeface="Eurostile"/>
                          <a:ea typeface="ＭＳ 明朝"/>
                          <a:cs typeface="Eurostile"/>
                        </a:rPr>
                        <a:t> room</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baseline="0" dirty="0" smtClean="0">
                          <a:effectLst/>
                          <a:latin typeface="Eurostile"/>
                          <a:ea typeface="ＭＳ 明朝"/>
                          <a:cs typeface="Eurostile"/>
                        </a:rPr>
                        <a:t>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FINISH</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a:t>
                      </a:r>
                      <a:r>
                        <a:rPr lang="en-US" sz="1300" b="1" baseline="0" dirty="0" smtClean="0">
                          <a:effectLst/>
                          <a:latin typeface="Eurostile"/>
                          <a:ea typeface="ＭＳ 明朝"/>
                          <a:cs typeface="Eurostile"/>
                        </a:rPr>
                        <a:t> DRAWING and WALL IDENTIFIER(S)</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ADDITIONAL</a:t>
                      </a:r>
                      <a:r>
                        <a:rPr lang="en-US" sz="1300" b="1" baseline="0" dirty="0" smtClean="0">
                          <a:effectLst/>
                          <a:latin typeface="Eurostile"/>
                          <a:ea typeface="ＭＳ 明朝"/>
                          <a:cs typeface="Eurostile"/>
                        </a:rPr>
                        <a:t> INFO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pPr algn="l">
                        <a:spcAft>
                          <a:spcPts val="0"/>
                        </a:spcAft>
                      </a:pPr>
                      <a:r>
                        <a:rPr lang="en-US" sz="1200" dirty="0" smtClean="0">
                          <a:effectLst/>
                          <a:latin typeface="Eurostile"/>
                          <a:ea typeface="ＭＳ 明朝"/>
                          <a:cs typeface="Eurostile"/>
                        </a:rPr>
                        <a:t>Walls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Exterior Paint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kern="1200" dirty="0" smtClean="0">
                          <a:solidFill>
                            <a:schemeClr val="tx1"/>
                          </a:solidFill>
                          <a:effectLst/>
                          <a:latin typeface="Eurostile"/>
                          <a:ea typeface="+mn-ea"/>
                          <a:cs typeface="Eurostile"/>
                        </a:rPr>
                        <a:t>Diamond Exterior</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30 GY 83/021</a:t>
                      </a:r>
                    </a:p>
                    <a:p>
                      <a:r>
                        <a:rPr lang="en-US" sz="1200" dirty="0" smtClean="0">
                          <a:latin typeface="Eurostile"/>
                          <a:cs typeface="Eurostile"/>
                        </a:rPr>
                        <a:t>Extreme 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Satin</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(D5) Painter/Decorator/Installer – Ground Floor </a:t>
                      </a:r>
                      <a:endParaRPr lang="en-US" sz="1200" b="0" baseline="0" dirty="0" smtClean="0">
                        <a:effectLst/>
                        <a:latin typeface="Eurostile"/>
                        <a:ea typeface="ＭＳ 明朝"/>
                        <a:cs typeface="Eurostile"/>
                      </a:endParaRPr>
                    </a:p>
                    <a:p>
                      <a:endParaRPr lang="en-US" sz="1200" dirty="0" smtClean="0">
                        <a:latin typeface="Eurostile"/>
                        <a:cs typeface="Eurostile"/>
                      </a:endParaRPr>
                    </a:p>
                    <a:p>
                      <a:r>
                        <a:rPr lang="en-US" sz="1200" dirty="0" smtClean="0">
                          <a:latin typeface="Eurostile"/>
                          <a:cs typeface="Eurostile"/>
                        </a:rPr>
                        <a:t>All</a:t>
                      </a:r>
                      <a:r>
                        <a:rPr lang="en-US" sz="1200" baseline="0" dirty="0" smtClean="0">
                          <a:latin typeface="Eurostile"/>
                          <a:cs typeface="Eurostile"/>
                        </a:rPr>
                        <a:t> walls</a:t>
                      </a:r>
                      <a:endParaRPr lang="en-US" sz="12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3">
                  <a:txBody>
                    <a:bodyPr/>
                    <a:lstStyle/>
                    <a:p>
                      <a:pPr algn="l">
                        <a:spcAft>
                          <a:spcPts val="0"/>
                        </a:spcAft>
                      </a:pPr>
                      <a:r>
                        <a:rPr lang="en-US" sz="1200" i="1" u="sng" dirty="0">
                          <a:solidFill>
                            <a:srgbClr val="0000FF"/>
                          </a:solidFill>
                          <a:effectLst/>
                          <a:latin typeface="Eurostile"/>
                          <a:ea typeface="ＭＳ 明朝"/>
                          <a:cs typeface="Eurostile"/>
                          <a:hlinkClick r:id="rId3"/>
                        </a:rPr>
                        <a:t>http://www.dulux.ca</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 </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Please use </a:t>
                      </a:r>
                      <a:r>
                        <a:rPr lang="en-US" sz="1200" i="1" dirty="0" err="1">
                          <a:effectLst/>
                          <a:latin typeface="Eurostile"/>
                          <a:ea typeface="ＭＳ 明朝"/>
                          <a:cs typeface="Eurostile"/>
                        </a:rPr>
                        <a:t>Dulux</a:t>
                      </a:r>
                      <a:r>
                        <a:rPr lang="en-US" sz="1200" i="1" dirty="0">
                          <a:effectLst/>
                          <a:latin typeface="Eurostile"/>
                          <a:ea typeface="ＭＳ 明朝"/>
                          <a:cs typeface="Eurostile"/>
                        </a:rPr>
                        <a:t> brand primer appropriate for the condition of the surface, preferably the zero VOC </a:t>
                      </a:r>
                      <a:r>
                        <a:rPr lang="en-US" sz="1200" i="1" dirty="0" err="1">
                          <a:effectLst/>
                          <a:latin typeface="Eurostile"/>
                          <a:ea typeface="ＭＳ 明朝"/>
                          <a:cs typeface="Eurostile"/>
                        </a:rPr>
                        <a:t>Lifemaster</a:t>
                      </a:r>
                      <a:r>
                        <a:rPr lang="en-US" sz="1200" i="1" dirty="0">
                          <a:effectLst/>
                          <a:latin typeface="Eurostile"/>
                          <a:ea typeface="ＭＳ 明朝"/>
                          <a:cs typeface="Eurostile"/>
                        </a:rPr>
                        <a:t>.</a:t>
                      </a:r>
                      <a:endParaRPr lang="en-US" sz="1200" dirty="0">
                        <a:effectLst/>
                        <a:latin typeface="Eurostile"/>
                        <a:ea typeface="ＭＳ 明朝"/>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200" dirty="0" smtClean="0">
                          <a:effectLst/>
                          <a:latin typeface="Eurostile"/>
                          <a:ea typeface="ＭＳ 明朝"/>
                          <a:cs typeface="Eurostile"/>
                        </a:rPr>
                        <a:t>Ceiling</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smtClean="0">
                          <a:effectLst/>
                          <a:latin typeface="Eurostile"/>
                          <a:ea typeface="AppleGothic"/>
                          <a:cs typeface="Eurostile"/>
                        </a:rPr>
                        <a:t>Exterior Paint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kern="1200" dirty="0" smtClean="0">
                          <a:solidFill>
                            <a:schemeClr val="tx1"/>
                          </a:solidFill>
                          <a:effectLst/>
                          <a:latin typeface="Eurostile"/>
                          <a:ea typeface="+mn-ea"/>
                          <a:cs typeface="Eurostile"/>
                        </a:rPr>
                        <a:t>Diamond Exterior</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smtClean="0">
                          <a:latin typeface="Eurostile"/>
                          <a:cs typeface="Eurostile"/>
                        </a:rPr>
                        <a:t>30 GY 83/021</a:t>
                      </a:r>
                    </a:p>
                    <a:p>
                      <a:r>
                        <a:rPr lang="en-US" sz="1200" smtClean="0">
                          <a:latin typeface="Eurostile"/>
                          <a:cs typeface="Eurostile"/>
                        </a:rPr>
                        <a:t>Extreme 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Flat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200" dirty="0" smtClean="0">
                          <a:effectLst/>
                          <a:latin typeface="Eurostile"/>
                          <a:ea typeface="ＭＳ 明朝"/>
                          <a:cs typeface="Eurostile"/>
                        </a:rPr>
                        <a:t>Woodwork</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Exterior Paint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kern="1200" dirty="0" smtClean="0">
                          <a:solidFill>
                            <a:schemeClr val="tx1"/>
                          </a:solidFill>
                          <a:effectLst/>
                          <a:latin typeface="Eurostile"/>
                          <a:ea typeface="+mn-ea"/>
                          <a:cs typeface="Eurostile"/>
                        </a:rPr>
                        <a:t>Diamond Exterior</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30 GY 83/021</a:t>
                      </a:r>
                    </a:p>
                    <a:p>
                      <a:r>
                        <a:rPr lang="en-US" sz="1200" dirty="0" smtClean="0">
                          <a:latin typeface="Eurostile"/>
                          <a:cs typeface="Eurostile"/>
                        </a:rPr>
                        <a:t>Extreme 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546510" y="1527207"/>
            <a:ext cx="1595557" cy="369332"/>
          </a:xfrm>
          <a:prstGeom prst="rect">
            <a:avLst/>
          </a:prstGeom>
          <a:noFill/>
        </p:spPr>
        <p:txBody>
          <a:bodyPr wrap="square" rtlCol="0">
            <a:spAutoFit/>
          </a:bodyPr>
          <a:lstStyle/>
          <a:p>
            <a:pPr marL="342900" indent="-342900">
              <a:buFont typeface="Wingdings" charset="2"/>
              <a:buAutoNum type="arabicPlain" startAt="14"/>
              <a:defRPr/>
            </a:pPr>
            <a:r>
              <a:rPr lang="en-US" sz="1800" b="1" dirty="0" smtClean="0">
                <a:latin typeface="Eurostile"/>
                <a:ea typeface="ＭＳ 明朝"/>
                <a:cs typeface="Eurostile"/>
              </a:rPr>
              <a:t> PATIO</a:t>
            </a:r>
            <a:endParaRPr lang="en-US" sz="1800" b="1" dirty="0">
              <a:latin typeface="Eurostile"/>
              <a:ea typeface="ＭＳ 明朝"/>
              <a:cs typeface="Eurostile"/>
            </a:endParaRPr>
          </a:p>
        </p:txBody>
      </p:sp>
    </p:spTree>
    <p:extLst>
      <p:ext uri="{BB962C8B-B14F-4D97-AF65-F5344CB8AC3E}">
        <p14:creationId xmlns:p14="http://schemas.microsoft.com/office/powerpoint/2010/main" val="307157866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15</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46510" y="1527207"/>
            <a:ext cx="1595557" cy="369332"/>
          </a:xfrm>
          <a:prstGeom prst="rect">
            <a:avLst/>
          </a:prstGeom>
          <a:noFill/>
        </p:spPr>
        <p:txBody>
          <a:bodyPr wrap="square" rtlCol="0">
            <a:spAutoFit/>
          </a:bodyPr>
          <a:lstStyle/>
          <a:p>
            <a:pPr marL="342900" indent="-342900">
              <a:buFont typeface="Wingdings" charset="2"/>
              <a:buAutoNum type="arabicPlain" startAt="15"/>
              <a:defRPr/>
            </a:pPr>
            <a:r>
              <a:rPr lang="en-US" sz="1800" b="1" dirty="0" smtClean="0">
                <a:latin typeface="Eurostile"/>
                <a:ea typeface="ＭＳ 明朝"/>
                <a:cs typeface="Eurostile"/>
              </a:rPr>
              <a:t> BALCONY</a:t>
            </a:r>
            <a:endParaRPr lang="en-US" sz="1800" b="1" dirty="0">
              <a:latin typeface="Eurostile"/>
              <a:ea typeface="ＭＳ 明朝"/>
              <a:cs typeface="Eurostile"/>
            </a:endParaRPr>
          </a:p>
        </p:txBody>
      </p:sp>
      <p:graphicFrame>
        <p:nvGraphicFramePr>
          <p:cNvPr id="14" name="Table 13"/>
          <p:cNvGraphicFramePr>
            <a:graphicFrameLocks noGrp="1"/>
          </p:cNvGraphicFramePr>
          <p:nvPr>
            <p:extLst>
              <p:ext uri="{D42A27DB-BD31-4B8C-83A1-F6EECF244321}">
                <p14:modId xmlns:p14="http://schemas.microsoft.com/office/powerpoint/2010/main" val="149796982"/>
              </p:ext>
            </p:extLst>
          </p:nvPr>
        </p:nvGraphicFramePr>
        <p:xfrm>
          <a:off x="660400" y="2167466"/>
          <a:ext cx="11032066" cy="3469132"/>
        </p:xfrm>
        <a:graphic>
          <a:graphicData uri="http://schemas.openxmlformats.org/drawingml/2006/table">
            <a:tbl>
              <a:tblPr firstRow="1" bandRow="1">
                <a:tableStyleId>{2D5ABB26-0587-4C30-8999-92F81FD0307C}</a:tableStyleId>
              </a:tblPr>
              <a:tblGrid>
                <a:gridCol w="1130922"/>
                <a:gridCol w="587811"/>
                <a:gridCol w="1028383"/>
                <a:gridCol w="863015"/>
                <a:gridCol w="721795"/>
                <a:gridCol w="1207030"/>
                <a:gridCol w="761023"/>
                <a:gridCol w="827042"/>
                <a:gridCol w="1671148"/>
                <a:gridCol w="2233897"/>
              </a:tblGrid>
              <a:tr h="335800">
                <a:tc rowSpan="2">
                  <a:txBody>
                    <a:bodyPr/>
                    <a:lstStyle/>
                    <a:p>
                      <a:pPr algn="l">
                        <a:spcAft>
                          <a:spcPts val="0"/>
                        </a:spcAft>
                      </a:pPr>
                      <a:r>
                        <a:rPr lang="en-US" sz="1300" b="1" dirty="0" smtClean="0">
                          <a:effectLst/>
                          <a:latin typeface="Eurostile"/>
                          <a:ea typeface="ＭＳ 明朝"/>
                          <a:cs typeface="Eurostile"/>
                        </a:rPr>
                        <a:t>TYPE</a:t>
                      </a:r>
                      <a:r>
                        <a:rPr lang="en-US" sz="1300" b="1" baseline="0" dirty="0" smtClean="0">
                          <a:effectLst/>
                          <a:latin typeface="Eurostile"/>
                          <a:ea typeface="ＭＳ 明朝"/>
                          <a:cs typeface="Eurostile"/>
                        </a:rPr>
                        <a:t> OF SURFACE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 ID within room</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baseline="0" dirty="0" smtClean="0">
                          <a:effectLst/>
                          <a:latin typeface="Eurostile"/>
                          <a:ea typeface="ＭＳ 明朝"/>
                          <a:cs typeface="Eurostile"/>
                        </a:rPr>
                        <a:t>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FINISH</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a:t>
                      </a:r>
                      <a:r>
                        <a:rPr lang="en-US" sz="1300" b="1" baseline="0" dirty="0" smtClean="0">
                          <a:effectLst/>
                          <a:latin typeface="Eurostile"/>
                          <a:ea typeface="ＭＳ 明朝"/>
                          <a:cs typeface="Eurostile"/>
                        </a:rPr>
                        <a:t> DRAWING and WALL IDENTIFIER(S)</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ADDITIONAL</a:t>
                      </a:r>
                      <a:r>
                        <a:rPr lang="en-US" sz="1300" b="1" baseline="0" dirty="0" smtClean="0">
                          <a:effectLst/>
                          <a:latin typeface="Eurostile"/>
                          <a:ea typeface="ＭＳ 明朝"/>
                          <a:cs typeface="Eurostile"/>
                        </a:rPr>
                        <a:t> INFO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pPr algn="l">
                        <a:spcAft>
                          <a:spcPts val="0"/>
                        </a:spcAft>
                      </a:pPr>
                      <a:r>
                        <a:rPr lang="en-US" sz="1200" dirty="0" smtClean="0">
                          <a:effectLst/>
                          <a:latin typeface="Eurostile"/>
                          <a:ea typeface="ＭＳ 明朝"/>
                          <a:cs typeface="Eurostile"/>
                        </a:rPr>
                        <a:t>Walls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Exterior Paint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kern="1200" dirty="0" smtClean="0">
                          <a:solidFill>
                            <a:schemeClr val="tx1"/>
                          </a:solidFill>
                          <a:effectLst/>
                          <a:latin typeface="Eurostile"/>
                          <a:ea typeface="+mn-ea"/>
                          <a:cs typeface="Eurostile"/>
                        </a:rPr>
                        <a:t>Diamond Exterior</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30 GY 83/021</a:t>
                      </a:r>
                    </a:p>
                    <a:p>
                      <a:r>
                        <a:rPr lang="en-US" sz="1200" dirty="0" smtClean="0">
                          <a:latin typeface="Eurostile"/>
                          <a:cs typeface="Eurostile"/>
                        </a:rPr>
                        <a:t>Extreme 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Satin</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(D6) Painter/Decorator/Installer – First Floor </a:t>
                      </a:r>
                      <a:endParaRPr lang="en-US" sz="1200" b="0" baseline="0" dirty="0" smtClean="0">
                        <a:effectLst/>
                        <a:latin typeface="Eurostile"/>
                        <a:ea typeface="ＭＳ 明朝"/>
                        <a:cs typeface="Eurostile"/>
                      </a:endParaRPr>
                    </a:p>
                    <a:p>
                      <a:endParaRPr lang="en-US" sz="1200" dirty="0" smtClean="0">
                        <a:latin typeface="Eurostile"/>
                        <a:cs typeface="Eurostile"/>
                      </a:endParaRPr>
                    </a:p>
                    <a:p>
                      <a:r>
                        <a:rPr lang="en-US" sz="1200" dirty="0" smtClean="0">
                          <a:latin typeface="Eurostile"/>
                          <a:cs typeface="Eurostile"/>
                        </a:rPr>
                        <a:t>All</a:t>
                      </a:r>
                      <a:r>
                        <a:rPr lang="en-US" sz="1200" baseline="0" dirty="0" smtClean="0">
                          <a:latin typeface="Eurostile"/>
                          <a:cs typeface="Eurostile"/>
                        </a:rPr>
                        <a:t> walls</a:t>
                      </a:r>
                      <a:endParaRPr lang="en-US" sz="12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3">
                  <a:txBody>
                    <a:bodyPr/>
                    <a:lstStyle/>
                    <a:p>
                      <a:pPr algn="l">
                        <a:spcAft>
                          <a:spcPts val="0"/>
                        </a:spcAft>
                      </a:pPr>
                      <a:r>
                        <a:rPr lang="en-US" sz="1200" i="1" u="sng" dirty="0">
                          <a:solidFill>
                            <a:srgbClr val="0000FF"/>
                          </a:solidFill>
                          <a:effectLst/>
                          <a:latin typeface="Eurostile"/>
                          <a:ea typeface="ＭＳ 明朝"/>
                          <a:cs typeface="Eurostile"/>
                          <a:hlinkClick r:id="rId3"/>
                        </a:rPr>
                        <a:t>http://www.dulux.ca</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 </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Please use </a:t>
                      </a:r>
                      <a:r>
                        <a:rPr lang="en-US" sz="1200" i="1" dirty="0" err="1">
                          <a:effectLst/>
                          <a:latin typeface="Eurostile"/>
                          <a:ea typeface="ＭＳ 明朝"/>
                          <a:cs typeface="Eurostile"/>
                        </a:rPr>
                        <a:t>Dulux</a:t>
                      </a:r>
                      <a:r>
                        <a:rPr lang="en-US" sz="1200" i="1" dirty="0">
                          <a:effectLst/>
                          <a:latin typeface="Eurostile"/>
                          <a:ea typeface="ＭＳ 明朝"/>
                          <a:cs typeface="Eurostile"/>
                        </a:rPr>
                        <a:t> brand primer appropriate for the condition of the surface, preferably the zero VOC </a:t>
                      </a:r>
                      <a:r>
                        <a:rPr lang="en-US" sz="1200" i="1" dirty="0" err="1">
                          <a:effectLst/>
                          <a:latin typeface="Eurostile"/>
                          <a:ea typeface="ＭＳ 明朝"/>
                          <a:cs typeface="Eurostile"/>
                        </a:rPr>
                        <a:t>Lifemaster</a:t>
                      </a:r>
                      <a:r>
                        <a:rPr lang="en-US" sz="1200" i="1" dirty="0">
                          <a:effectLst/>
                          <a:latin typeface="Eurostile"/>
                          <a:ea typeface="ＭＳ 明朝"/>
                          <a:cs typeface="Eurostile"/>
                        </a:rPr>
                        <a:t>.</a:t>
                      </a:r>
                      <a:endParaRPr lang="en-US" sz="1200" dirty="0">
                        <a:effectLst/>
                        <a:latin typeface="Eurostile"/>
                        <a:ea typeface="ＭＳ 明朝"/>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200" dirty="0" smtClean="0">
                          <a:effectLst/>
                          <a:latin typeface="Eurostile"/>
                          <a:ea typeface="ＭＳ 明朝"/>
                          <a:cs typeface="Eurostile"/>
                        </a:rPr>
                        <a:t>Ceiling</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Exterior Paint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kern="1200" dirty="0" smtClean="0">
                          <a:solidFill>
                            <a:schemeClr val="tx1"/>
                          </a:solidFill>
                          <a:effectLst/>
                          <a:latin typeface="Eurostile"/>
                          <a:ea typeface="+mn-ea"/>
                          <a:cs typeface="Eurostile"/>
                        </a:rPr>
                        <a:t>Diamond Exterior</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smtClean="0">
                          <a:latin typeface="Eurostile"/>
                          <a:cs typeface="Eurostile"/>
                        </a:rPr>
                        <a:t>30 GY 83/021</a:t>
                      </a:r>
                    </a:p>
                    <a:p>
                      <a:r>
                        <a:rPr lang="en-US" sz="1200" smtClean="0">
                          <a:latin typeface="Eurostile"/>
                          <a:cs typeface="Eurostile"/>
                        </a:rPr>
                        <a:t>Extreme 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Flat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200" dirty="0" smtClean="0">
                          <a:effectLst/>
                          <a:latin typeface="Eurostile"/>
                          <a:ea typeface="ＭＳ 明朝"/>
                          <a:cs typeface="Eurostile"/>
                        </a:rPr>
                        <a:t>Woodwork</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Exterior Paint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kern="1200" dirty="0" smtClean="0">
                          <a:solidFill>
                            <a:schemeClr val="tx1"/>
                          </a:solidFill>
                          <a:effectLst/>
                          <a:latin typeface="Eurostile"/>
                          <a:ea typeface="+mn-ea"/>
                          <a:cs typeface="Eurostile"/>
                        </a:rPr>
                        <a:t>Diamond Exterior</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30 GY 83/021</a:t>
                      </a:r>
                    </a:p>
                    <a:p>
                      <a:r>
                        <a:rPr lang="en-US" sz="1200" dirty="0" smtClean="0">
                          <a:latin typeface="Eurostile"/>
                          <a:cs typeface="Eurostile"/>
                        </a:rPr>
                        <a:t>Extreme 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146346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2</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263257484"/>
              </p:ext>
            </p:extLst>
          </p:nvPr>
        </p:nvGraphicFramePr>
        <p:xfrm>
          <a:off x="676165" y="2167466"/>
          <a:ext cx="11071335" cy="5089601"/>
        </p:xfrm>
        <a:graphic>
          <a:graphicData uri="http://schemas.openxmlformats.org/drawingml/2006/table">
            <a:tbl>
              <a:tblPr firstRow="1" bandRow="1">
                <a:tableStyleId>{2D5ABB26-0587-4C30-8999-92F81FD0307C}</a:tableStyleId>
              </a:tblPr>
              <a:tblGrid>
                <a:gridCol w="1387001"/>
                <a:gridCol w="743681"/>
                <a:gridCol w="743681"/>
                <a:gridCol w="970672"/>
                <a:gridCol w="876300"/>
                <a:gridCol w="927100"/>
                <a:gridCol w="800100"/>
                <a:gridCol w="787400"/>
                <a:gridCol w="1663700"/>
                <a:gridCol w="2171700"/>
              </a:tblGrid>
              <a:tr h="335800">
                <a:tc rowSpan="2">
                  <a:txBody>
                    <a:bodyPr/>
                    <a:lstStyle/>
                    <a:p>
                      <a:pPr algn="l">
                        <a:spcAft>
                          <a:spcPts val="0"/>
                        </a:spcAft>
                      </a:pPr>
                      <a:r>
                        <a:rPr lang="en-US" sz="1300" b="1" dirty="0" smtClean="0">
                          <a:effectLst/>
                          <a:latin typeface="Eurostile"/>
                          <a:ea typeface="ＭＳ 明朝"/>
                          <a:cs typeface="Eurostile"/>
                        </a:rPr>
                        <a:t>TYPE</a:t>
                      </a:r>
                      <a:r>
                        <a:rPr lang="en-US" sz="1300" b="1" baseline="0" dirty="0" smtClean="0">
                          <a:effectLst/>
                          <a:latin typeface="Eurostile"/>
                          <a:ea typeface="ＭＳ 明朝"/>
                          <a:cs typeface="Eurostile"/>
                        </a:rPr>
                        <a:t> OF SURFACE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 ID within room</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baseline="0" dirty="0" smtClean="0">
                          <a:effectLst/>
                          <a:latin typeface="Eurostile"/>
                          <a:ea typeface="ＭＳ 明朝"/>
                          <a:cs typeface="Eurostile"/>
                        </a:rPr>
                        <a:t>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FINISH</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a:t>
                      </a:r>
                      <a:r>
                        <a:rPr lang="en-US" sz="1300" b="1" baseline="0" dirty="0" smtClean="0">
                          <a:effectLst/>
                          <a:latin typeface="Eurostile"/>
                          <a:ea typeface="ＭＳ 明朝"/>
                          <a:cs typeface="Eurostile"/>
                        </a:rPr>
                        <a:t> DRAWING and WALL IDENTIFIER(S)</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ADDITIONAL</a:t>
                      </a:r>
                      <a:r>
                        <a:rPr lang="en-US" sz="1300" b="1" baseline="0" dirty="0" smtClean="0">
                          <a:effectLst/>
                          <a:latin typeface="Eurostile"/>
                          <a:ea typeface="ＭＳ 明朝"/>
                          <a:cs typeface="Eurostile"/>
                        </a:rPr>
                        <a:t> INFO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pPr algn="l">
                        <a:spcAft>
                          <a:spcPts val="0"/>
                        </a:spcAft>
                      </a:pPr>
                      <a:r>
                        <a:rPr lang="en-US" sz="1200" dirty="0" smtClean="0">
                          <a:effectLst/>
                          <a:latin typeface="Eurostile"/>
                          <a:ea typeface="ＭＳ 明朝"/>
                          <a:cs typeface="Eurostile"/>
                        </a:rPr>
                        <a:t>Walls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effectLst/>
                          <a:latin typeface="Eurostile"/>
                          <a:ea typeface="AppleGothic"/>
                          <a:cs typeface="Eurostile"/>
                        </a:rPr>
                        <a:t>Dulux</a:t>
                      </a:r>
                      <a:endParaRPr lang="en-US" sz="12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effectLst/>
                          <a:latin typeface="Eurostile"/>
                          <a:ea typeface="AppleGothic"/>
                          <a:cs typeface="Eurostile"/>
                        </a:rPr>
                        <a:t>Lifemaster</a:t>
                      </a:r>
                      <a:r>
                        <a:rPr lang="en-US" sz="1200" dirty="0" smtClean="0">
                          <a:effectLst/>
                          <a:latin typeface="Eurostile"/>
                          <a:ea typeface="AppleGothic"/>
                          <a:cs typeface="Eurostile"/>
                        </a:rPr>
                        <a:t> Zero VOC</a:t>
                      </a:r>
                      <a:endParaRPr lang="en-US" sz="1200" dirty="0" smtClean="0">
                        <a:effectLst/>
                        <a:latin typeface="Eurostile"/>
                        <a:ea typeface="ＭＳ 明朝"/>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50YY 83/029</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Natural White</a:t>
                      </a: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Eggshell</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(D5) Painter/Decorator/Installer – Ground Floor </a:t>
                      </a:r>
                      <a:endParaRPr lang="en-US" sz="1200" b="0" baseline="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b="0" baseline="0" dirty="0" smtClean="0">
                          <a:effectLst/>
                          <a:latin typeface="Eurostile"/>
                          <a:ea typeface="ＭＳ 明朝"/>
                          <a:cs typeface="Eurostile"/>
                        </a:rPr>
                        <a:t>(D6) Painter/Decorator/Installer – First Floor </a:t>
                      </a:r>
                      <a:endParaRPr lang="en-US" sz="1200" b="0" dirty="0" smtClean="0">
                        <a:effectLst/>
                        <a:latin typeface="Eurostile"/>
                        <a:ea typeface="ＭＳ 明朝"/>
                        <a:cs typeface="Eurostile"/>
                      </a:endParaRPr>
                    </a:p>
                    <a:p>
                      <a:endParaRPr lang="en-US" sz="1200" dirty="0" smtClean="0">
                        <a:latin typeface="Eurostile"/>
                        <a:cs typeface="Eurostile"/>
                      </a:endParaRPr>
                    </a:p>
                    <a:p>
                      <a:r>
                        <a:rPr lang="en-US" sz="1200" dirty="0" smtClean="0">
                          <a:latin typeface="Eurostile"/>
                          <a:cs typeface="Eurostile"/>
                        </a:rPr>
                        <a:t>All walls, including</a:t>
                      </a:r>
                      <a:r>
                        <a:rPr lang="en-US" sz="1200" baseline="0" dirty="0" smtClean="0">
                          <a:latin typeface="Eurostile"/>
                          <a:cs typeface="Eurostile"/>
                        </a:rPr>
                        <a:t> staircase</a:t>
                      </a: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4">
                  <a:txBody>
                    <a:bodyPr/>
                    <a:lstStyle/>
                    <a:p>
                      <a:pPr algn="l">
                        <a:spcAft>
                          <a:spcPts val="0"/>
                        </a:spcAft>
                      </a:pPr>
                      <a:r>
                        <a:rPr lang="en-US" sz="1200" i="1" u="sng" dirty="0">
                          <a:solidFill>
                            <a:srgbClr val="0000FF"/>
                          </a:solidFill>
                          <a:effectLst/>
                          <a:latin typeface="Eurostile"/>
                          <a:ea typeface="ＭＳ 明朝"/>
                          <a:cs typeface="Eurostile"/>
                          <a:hlinkClick r:id="rId3"/>
                        </a:rPr>
                        <a:t>http://www.dulux.ca</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 </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Please use </a:t>
                      </a:r>
                      <a:r>
                        <a:rPr lang="en-US" sz="1200" i="1" dirty="0" err="1">
                          <a:effectLst/>
                          <a:latin typeface="Eurostile"/>
                          <a:ea typeface="ＭＳ 明朝"/>
                          <a:cs typeface="Eurostile"/>
                        </a:rPr>
                        <a:t>Dulux</a:t>
                      </a:r>
                      <a:r>
                        <a:rPr lang="en-US" sz="1200" i="1" dirty="0">
                          <a:effectLst/>
                          <a:latin typeface="Eurostile"/>
                          <a:ea typeface="ＭＳ 明朝"/>
                          <a:cs typeface="Eurostile"/>
                        </a:rPr>
                        <a:t> brand primer appropriate for the condition of the surface, preferably the zero VOC </a:t>
                      </a:r>
                      <a:r>
                        <a:rPr lang="en-US" sz="1200" i="1" dirty="0" err="1">
                          <a:effectLst/>
                          <a:latin typeface="Eurostile"/>
                          <a:ea typeface="ＭＳ 明朝"/>
                          <a:cs typeface="Eurostile"/>
                        </a:rPr>
                        <a:t>Lifemaster</a:t>
                      </a:r>
                      <a:r>
                        <a:rPr lang="en-US" sz="1200" i="1" dirty="0">
                          <a:effectLst/>
                          <a:latin typeface="Eurostile"/>
                          <a:ea typeface="ＭＳ 明朝"/>
                          <a:cs typeface="Eurostile"/>
                        </a:rPr>
                        <a:t>.</a:t>
                      </a:r>
                      <a:endParaRPr lang="en-US" sz="1200" dirty="0">
                        <a:effectLst/>
                        <a:latin typeface="Eurostile"/>
                        <a:ea typeface="ＭＳ 明朝"/>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200" dirty="0" smtClean="0">
                          <a:effectLst/>
                          <a:latin typeface="Eurostile"/>
                          <a:ea typeface="ＭＳ 明朝"/>
                          <a:cs typeface="Eurostile"/>
                        </a:rPr>
                        <a:t>Ceilings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smtClean="0">
                          <a:effectLst/>
                          <a:latin typeface="Eurostile"/>
                          <a:ea typeface="AppleGothic"/>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effectLst/>
                          <a:latin typeface="Eurostile"/>
                          <a:ea typeface="AppleGothic"/>
                          <a:cs typeface="Eurostile"/>
                        </a:rPr>
                        <a:t>Dulux</a:t>
                      </a:r>
                      <a:endParaRPr lang="en-US" sz="12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effectLst/>
                          <a:latin typeface="Eurostile"/>
                          <a:ea typeface="AppleGothic"/>
                          <a:cs typeface="Eurostile"/>
                        </a:rPr>
                        <a:t>Lifemaster</a:t>
                      </a:r>
                      <a:r>
                        <a:rPr lang="en-US" sz="1200" dirty="0" smtClean="0">
                          <a:effectLst/>
                          <a:latin typeface="Eurostile"/>
                          <a:ea typeface="AppleGothic"/>
                          <a:cs typeface="Eurostile"/>
                        </a:rPr>
                        <a:t> Zero VOC</a:t>
                      </a: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Ceiling Flat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Standard White (</a:t>
                      </a:r>
                      <a:r>
                        <a:rPr lang="en-US" sz="1200" dirty="0" err="1" smtClean="0">
                          <a:effectLst/>
                          <a:latin typeface="Eurostile"/>
                          <a:ea typeface="AppleGothic"/>
                          <a:cs typeface="Eurostile"/>
                        </a:rPr>
                        <a:t>Untinted</a:t>
                      </a:r>
                      <a:r>
                        <a:rPr lang="en-US" sz="1200" dirty="0" smtClean="0">
                          <a:effectLst/>
                          <a:latin typeface="Eurostile"/>
                          <a:ea typeface="AppleGothic"/>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Flat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200" dirty="0" smtClean="0">
                          <a:effectLst/>
                          <a:latin typeface="Eurostile"/>
                          <a:ea typeface="ＭＳ 明朝"/>
                          <a:cs typeface="Eurostile"/>
                        </a:rPr>
                        <a:t>Skirtings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smtClean="0">
                          <a:effectLst/>
                          <a:latin typeface="Eurostile"/>
                          <a:ea typeface="AppleGothic"/>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effectLst/>
                          <a:latin typeface="Eurostile"/>
                          <a:ea typeface="AppleGothic"/>
                          <a:cs typeface="Eurostile"/>
                        </a:rPr>
                        <a:t>Dulux</a:t>
                      </a:r>
                      <a:endParaRPr lang="en-US" sz="12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effectLst/>
                          <a:latin typeface="Eurostile"/>
                          <a:ea typeface="AppleGothic"/>
                          <a:cs typeface="Eurostile"/>
                        </a:rPr>
                        <a:t>Lifemaster</a:t>
                      </a:r>
                      <a:r>
                        <a:rPr lang="en-US" sz="1200" dirty="0" smtClean="0">
                          <a:effectLst/>
                          <a:latin typeface="Eurostile"/>
                          <a:ea typeface="AppleGothic"/>
                          <a:cs typeface="Eurostile"/>
                        </a:rPr>
                        <a:t> Zero VOC</a:t>
                      </a: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50YY 83/029</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Natural White</a:t>
                      </a: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200" dirty="0" smtClean="0">
                          <a:effectLst/>
                          <a:latin typeface="Eurostile"/>
                          <a:ea typeface="ＭＳ 明朝"/>
                          <a:cs typeface="Eurostile"/>
                        </a:rPr>
                        <a:t>Woodwork (including</a:t>
                      </a:r>
                      <a:r>
                        <a:rPr lang="en-US" sz="1200" baseline="0" dirty="0" smtClean="0">
                          <a:effectLst/>
                          <a:latin typeface="Eurostile"/>
                          <a:ea typeface="ＭＳ 明朝"/>
                          <a:cs typeface="Eurostile"/>
                        </a:rPr>
                        <a:t> built-in under-stairs storage cabinets</a:t>
                      </a: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effectLst/>
                          <a:latin typeface="Eurostile"/>
                          <a:ea typeface="AppleGothic"/>
                          <a:cs typeface="Eurostile"/>
                        </a:rPr>
                        <a:t>Dulux</a:t>
                      </a:r>
                      <a:endParaRPr lang="en-US" sz="12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effectLst/>
                          <a:latin typeface="Eurostile"/>
                          <a:ea typeface="AppleGothic"/>
                          <a:cs typeface="Eurostile"/>
                        </a:rPr>
                        <a:t>Lifemaster</a:t>
                      </a:r>
                      <a:r>
                        <a:rPr lang="en-US" sz="1200" dirty="0" smtClean="0">
                          <a:effectLst/>
                          <a:latin typeface="Eurostile"/>
                          <a:ea typeface="AppleGothic"/>
                          <a:cs typeface="Eurostile"/>
                        </a:rPr>
                        <a:t> Zero VOC</a:t>
                      </a: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50YY 83/029</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Natural White</a:t>
                      </a: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546510" y="1467938"/>
            <a:ext cx="3631685" cy="369332"/>
          </a:xfrm>
          <a:prstGeom prst="rect">
            <a:avLst/>
          </a:prstGeom>
          <a:noFill/>
        </p:spPr>
        <p:txBody>
          <a:bodyPr wrap="square" rtlCol="0">
            <a:spAutoFit/>
          </a:bodyPr>
          <a:lstStyle/>
          <a:p>
            <a:pPr marL="342900" indent="-342900">
              <a:buFont typeface="Wingdings" charset="2"/>
              <a:buAutoNum type="arabicPlain" startAt="2"/>
              <a:defRPr/>
            </a:pPr>
            <a:r>
              <a:rPr lang="en-US" sz="1800" b="1" dirty="0" smtClean="0">
                <a:latin typeface="Eurostile"/>
                <a:ea typeface="ＭＳ 明朝"/>
                <a:cs typeface="Eurostile"/>
              </a:rPr>
              <a:t>HALL, STAIRS AND LANDING</a:t>
            </a:r>
            <a:endParaRPr lang="en-US" sz="1800" b="1" dirty="0">
              <a:latin typeface="Eurostile"/>
              <a:ea typeface="ＭＳ 明朝"/>
              <a:cs typeface="Eurostile"/>
            </a:endParaRPr>
          </a:p>
        </p:txBody>
      </p:sp>
      <p:sp>
        <p:nvSpPr>
          <p:cNvPr id="8" name="TextBox 7"/>
          <p:cNvSpPr txBox="1"/>
          <p:nvPr/>
        </p:nvSpPr>
        <p:spPr>
          <a:xfrm>
            <a:off x="621133" y="7543799"/>
            <a:ext cx="11164467" cy="1015663"/>
          </a:xfrm>
          <a:prstGeom prst="rect">
            <a:avLst/>
          </a:prstGeom>
          <a:noFill/>
        </p:spPr>
        <p:txBody>
          <a:bodyPr wrap="square" rtlCol="0">
            <a:spAutoFit/>
          </a:bodyPr>
          <a:lstStyle/>
          <a:p>
            <a:r>
              <a:rPr lang="en-US" sz="1200" i="1" u="sng" dirty="0" smtClean="0">
                <a:latin typeface="Eurostile"/>
                <a:cs typeface="Eurostile"/>
              </a:rPr>
              <a:t>Note</a:t>
            </a:r>
            <a:r>
              <a:rPr lang="en-US" sz="1200" dirty="0" smtClean="0">
                <a:latin typeface="Eurostile"/>
                <a:cs typeface="Eurostile"/>
              </a:rPr>
              <a:t>: For the </a:t>
            </a:r>
            <a:r>
              <a:rPr lang="en-US" sz="1200" b="1" dirty="0" smtClean="0">
                <a:latin typeface="Eurostile"/>
                <a:cs typeface="Eurostile"/>
              </a:rPr>
              <a:t>mirrored wall sections </a:t>
            </a:r>
            <a:r>
              <a:rPr lang="en-US" sz="1200" dirty="0" smtClean="0">
                <a:latin typeface="Eurostile"/>
                <a:cs typeface="Eurostile"/>
              </a:rPr>
              <a:t>as marked </a:t>
            </a:r>
            <a:r>
              <a:rPr lang="en-US" sz="1200" dirty="0">
                <a:latin typeface="Eurostile"/>
                <a:cs typeface="Eurostile"/>
              </a:rPr>
              <a:t>on the </a:t>
            </a:r>
            <a:r>
              <a:rPr lang="en-US" sz="1200" i="1" dirty="0" smtClean="0">
                <a:latin typeface="Eurostile"/>
                <a:cs typeface="Eurostile"/>
              </a:rPr>
              <a:t>(D1</a:t>
            </a:r>
            <a:r>
              <a:rPr lang="en-US" sz="1200" i="1" dirty="0">
                <a:latin typeface="Eurostile"/>
                <a:cs typeface="Eurostile"/>
              </a:rPr>
              <a:t>) </a:t>
            </a:r>
            <a:r>
              <a:rPr lang="en-US" sz="1200" i="1" dirty="0" smtClean="0">
                <a:latin typeface="Eurostile"/>
                <a:cs typeface="Eurostile"/>
              </a:rPr>
              <a:t>Furnishing Layout </a:t>
            </a:r>
            <a:r>
              <a:rPr lang="en-US" sz="1200" i="1" dirty="0">
                <a:latin typeface="Eurostile"/>
                <a:cs typeface="Eurostile"/>
              </a:rPr>
              <a:t>- Ground Floor </a:t>
            </a:r>
            <a:r>
              <a:rPr lang="en-US" sz="1200" dirty="0">
                <a:latin typeface="Eurostile"/>
                <a:cs typeface="Eurostile"/>
              </a:rPr>
              <a:t>and </a:t>
            </a:r>
            <a:r>
              <a:rPr lang="en-US" sz="1200" i="1" dirty="0">
                <a:latin typeface="Eurostile"/>
                <a:cs typeface="Eurostile"/>
              </a:rPr>
              <a:t>(D2) </a:t>
            </a:r>
            <a:r>
              <a:rPr lang="en-US" sz="1200" i="1" dirty="0" smtClean="0">
                <a:latin typeface="Eurostile"/>
                <a:cs typeface="Eurostile"/>
              </a:rPr>
              <a:t>Furnishing Layout </a:t>
            </a:r>
            <a:r>
              <a:rPr lang="en-US" sz="1200" i="1" dirty="0">
                <a:latin typeface="Eurostile"/>
                <a:cs typeface="Eurostile"/>
              </a:rPr>
              <a:t>- First </a:t>
            </a:r>
            <a:r>
              <a:rPr lang="en-US" sz="1200" i="1" dirty="0" smtClean="0">
                <a:latin typeface="Eurostile"/>
                <a:cs typeface="Eurostile"/>
              </a:rPr>
              <a:t>Floor </a:t>
            </a:r>
            <a:r>
              <a:rPr lang="en-US" sz="1200" dirty="0" smtClean="0">
                <a:latin typeface="Eurostile"/>
                <a:cs typeface="Eurostile"/>
              </a:rPr>
              <a:t>drawings, full wall height standard mirrors are to be installed after all other wall and ceiling finishes are applied. </a:t>
            </a:r>
            <a:r>
              <a:rPr lang="en-US" sz="1200" b="1" i="1" u="sng" dirty="0" smtClean="0">
                <a:latin typeface="Eurostile"/>
                <a:cs typeface="Eurostile"/>
              </a:rPr>
              <a:t>To measure for ordering</a:t>
            </a:r>
            <a:r>
              <a:rPr lang="en-US" sz="1200" dirty="0" smtClean="0">
                <a:latin typeface="Eurostile"/>
                <a:cs typeface="Eurostile"/>
              </a:rPr>
              <a:t>: (1) Full wall height is to be measured </a:t>
            </a:r>
            <a:r>
              <a:rPr lang="en-US" sz="1200" i="1" u="sng" dirty="0">
                <a:latin typeface="Eurostile"/>
                <a:cs typeface="Eurostile"/>
              </a:rPr>
              <a:t>from top </a:t>
            </a:r>
            <a:r>
              <a:rPr lang="en-US" sz="1200" i="1" u="sng" dirty="0" smtClean="0">
                <a:latin typeface="Eurostile"/>
                <a:cs typeface="Eurostile"/>
              </a:rPr>
              <a:t>edge of skirting to ceiling</a:t>
            </a:r>
            <a:r>
              <a:rPr lang="en-US" sz="1200" dirty="0" smtClean="0">
                <a:latin typeface="Eurostile"/>
                <a:cs typeface="Eurostile"/>
              </a:rPr>
              <a:t>; (2)</a:t>
            </a:r>
            <a:r>
              <a:rPr lang="en-US" sz="1200" dirty="0">
                <a:latin typeface="Eurostile"/>
                <a:cs typeface="Eurostile"/>
              </a:rPr>
              <a:t> </a:t>
            </a:r>
            <a:r>
              <a:rPr lang="en-US" sz="1200" dirty="0" smtClean="0">
                <a:latin typeface="Eurostile"/>
                <a:cs typeface="Eurostile"/>
              </a:rPr>
              <a:t>Please obtain exact widths according </a:t>
            </a:r>
            <a:r>
              <a:rPr lang="en-US" sz="1200" dirty="0">
                <a:latin typeface="Eurostile"/>
                <a:cs typeface="Eurostile"/>
              </a:rPr>
              <a:t>to each </a:t>
            </a:r>
            <a:r>
              <a:rPr lang="en-US" sz="1200" dirty="0" smtClean="0">
                <a:latin typeface="Eurostile"/>
                <a:cs typeface="Eurostile"/>
              </a:rPr>
              <a:t>particular description given on the relevant furnishing layout drawing. (Generally, each wall section in these 3 areas is to be measured from edge/corner to edge/corner, as shown on the floor plan.) </a:t>
            </a:r>
            <a:r>
              <a:rPr lang="en-US" sz="1200" dirty="0">
                <a:latin typeface="Eurostile"/>
                <a:cs typeface="Eurostile"/>
              </a:rPr>
              <a:t>Please also see (D5) </a:t>
            </a:r>
            <a:r>
              <a:rPr lang="en-US" sz="1200" dirty="0" smtClean="0">
                <a:latin typeface="Eurostile"/>
                <a:cs typeface="Eurostile"/>
              </a:rPr>
              <a:t>Painter/Decorator/Installer </a:t>
            </a:r>
            <a:r>
              <a:rPr lang="en-US" sz="1200" dirty="0">
                <a:latin typeface="Eurostile"/>
                <a:cs typeface="Eurostile"/>
              </a:rPr>
              <a:t>- Ground Floor and (D6) </a:t>
            </a:r>
            <a:r>
              <a:rPr lang="en-US" sz="1200" dirty="0" smtClean="0">
                <a:latin typeface="Eurostile"/>
                <a:cs typeface="Eurostile"/>
              </a:rPr>
              <a:t>Painter/Decorator/Installer </a:t>
            </a:r>
            <a:r>
              <a:rPr lang="en-US" sz="1200" dirty="0">
                <a:latin typeface="Eurostile"/>
                <a:cs typeface="Eurostile"/>
              </a:rPr>
              <a:t>- First </a:t>
            </a:r>
            <a:r>
              <a:rPr lang="en-US" sz="1200" dirty="0" smtClean="0">
                <a:latin typeface="Eurostile"/>
                <a:cs typeface="Eurostile"/>
              </a:rPr>
              <a:t>Floor drawings for wall sectioning reference.</a:t>
            </a:r>
            <a:endParaRPr lang="en-US" sz="1200" i="1" u="sng" dirty="0">
              <a:latin typeface="Eurostile"/>
              <a:cs typeface="Eurostile"/>
            </a:endParaRPr>
          </a:p>
        </p:txBody>
      </p:sp>
    </p:spTree>
    <p:extLst>
      <p:ext uri="{BB962C8B-B14F-4D97-AF65-F5344CB8AC3E}">
        <p14:creationId xmlns:p14="http://schemas.microsoft.com/office/powerpoint/2010/main" val="39918055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3</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1508729415"/>
              </p:ext>
            </p:extLst>
          </p:nvPr>
        </p:nvGraphicFramePr>
        <p:xfrm>
          <a:off x="595733" y="1856640"/>
          <a:ext cx="11100965" cy="6813947"/>
        </p:xfrm>
        <a:graphic>
          <a:graphicData uri="http://schemas.openxmlformats.org/drawingml/2006/table">
            <a:tbl>
              <a:tblPr firstRow="1" bandRow="1">
                <a:tableStyleId>{2D5ABB26-0587-4C30-8999-92F81FD0307C}</a:tableStyleId>
              </a:tblPr>
              <a:tblGrid>
                <a:gridCol w="860264"/>
                <a:gridCol w="631036"/>
                <a:gridCol w="1037167"/>
                <a:gridCol w="1095160"/>
                <a:gridCol w="905640"/>
                <a:gridCol w="959824"/>
                <a:gridCol w="865762"/>
                <a:gridCol w="815965"/>
                <a:gridCol w="1733049"/>
                <a:gridCol w="2197098"/>
              </a:tblGrid>
              <a:tr h="365056">
                <a:tc rowSpan="2">
                  <a:txBody>
                    <a:bodyPr/>
                    <a:lstStyle/>
                    <a:p>
                      <a:pPr algn="l">
                        <a:spcAft>
                          <a:spcPts val="0"/>
                        </a:spcAft>
                      </a:pPr>
                      <a:r>
                        <a:rPr lang="en-US" sz="1300" b="1" dirty="0" smtClean="0">
                          <a:effectLst/>
                          <a:latin typeface="Eurostile"/>
                          <a:ea typeface="ＭＳ 明朝"/>
                          <a:cs typeface="Eurostile"/>
                        </a:rPr>
                        <a:t>TYPE</a:t>
                      </a:r>
                      <a:r>
                        <a:rPr lang="en-US" sz="1300" b="1" baseline="0" dirty="0" smtClean="0">
                          <a:effectLst/>
                          <a:latin typeface="Eurostile"/>
                          <a:ea typeface="ＭＳ 明朝"/>
                          <a:cs typeface="Eurostile"/>
                        </a:rPr>
                        <a:t> OF SURFACE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 ID within room</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baseline="0" dirty="0" smtClean="0">
                          <a:effectLst/>
                          <a:latin typeface="Eurostile"/>
                          <a:ea typeface="ＭＳ 明朝"/>
                          <a:cs typeface="Eurostile"/>
                        </a:rPr>
                        <a:t>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FINISH</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a:t>
                      </a:r>
                      <a:r>
                        <a:rPr lang="en-US" sz="1300" b="1" baseline="0" dirty="0" smtClean="0">
                          <a:effectLst/>
                          <a:latin typeface="Eurostile"/>
                          <a:ea typeface="ＭＳ 明朝"/>
                          <a:cs typeface="Eurostile"/>
                        </a:rPr>
                        <a:t> DRAWING and WALL IDENTIFIER(S)</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ADDITIONAL</a:t>
                      </a:r>
                      <a:r>
                        <a:rPr lang="en-US" sz="1300" b="1" baseline="0" dirty="0" smtClean="0">
                          <a:effectLst/>
                          <a:latin typeface="Eurostile"/>
                          <a:ea typeface="ＭＳ 明朝"/>
                          <a:cs typeface="Eurostile"/>
                        </a:rPr>
                        <a:t> INFO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554480">
                <a:tc rowSpan="2">
                  <a:txBody>
                    <a:bodyPr/>
                    <a:lstStyle/>
                    <a:p>
                      <a:pPr algn="l">
                        <a:spcAft>
                          <a:spcPts val="0"/>
                        </a:spcAft>
                      </a:pPr>
                      <a:r>
                        <a:rPr lang="en-US" sz="1100" dirty="0" smtClean="0">
                          <a:effectLst/>
                          <a:latin typeface="Eurostile"/>
                          <a:ea typeface="ＭＳ 明朝"/>
                          <a:cs typeface="Eurostile"/>
                        </a:rPr>
                        <a:t>Walls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Paint, Water-based</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effectLst/>
                          <a:latin typeface="Eurostile"/>
                          <a:ea typeface="AppleGothic"/>
                          <a:cs typeface="Eurostile"/>
                        </a:rPr>
                        <a:t>Dulux</a:t>
                      </a:r>
                      <a:endParaRPr lang="en-US" sz="11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effectLst/>
                          <a:latin typeface="Eurostile"/>
                          <a:ea typeface="AppleGothic"/>
                          <a:cs typeface="Eurostile"/>
                        </a:rPr>
                        <a:t>Lifemaster Zero VOC</a:t>
                      </a:r>
                      <a:endParaRPr lang="en-US" sz="1100" dirty="0" smtClean="0">
                        <a:effectLst/>
                        <a:latin typeface="Eurostile"/>
                        <a:ea typeface="ＭＳ 明朝"/>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10BB 83/006</a:t>
                      </a:r>
                    </a:p>
                    <a:p>
                      <a:r>
                        <a:rPr lang="en-US" sz="1100" dirty="0" smtClean="0">
                          <a:latin typeface="Eurostile"/>
                          <a:cs typeface="Eurostile"/>
                        </a:rPr>
                        <a:t>Atmosphere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Off-white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Eggshell</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(D5) Painter/Decorator/Installer – Ground Floor </a:t>
                      </a:r>
                      <a:endParaRPr lang="en-US" sz="1100" b="0" baseline="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b="0" baseline="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All walls not marked.</a:t>
                      </a: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i="1" u="sng" dirty="0">
                          <a:solidFill>
                            <a:srgbClr val="0000FF"/>
                          </a:solidFill>
                          <a:effectLst/>
                          <a:latin typeface="Eurostile"/>
                          <a:ea typeface="ＭＳ 明朝"/>
                          <a:cs typeface="Eurostile"/>
                          <a:hlinkClick r:id="rId3"/>
                        </a:rPr>
                        <a:t>http://www.dulux.ca</a:t>
                      </a:r>
                      <a:endParaRPr lang="en-US" sz="1100" dirty="0">
                        <a:effectLst/>
                        <a:latin typeface="Eurostile"/>
                        <a:ea typeface="ＭＳ 明朝"/>
                        <a:cs typeface="Eurostile"/>
                      </a:endParaRPr>
                    </a:p>
                    <a:p>
                      <a:pPr algn="l">
                        <a:spcAft>
                          <a:spcPts val="0"/>
                        </a:spcAft>
                      </a:pPr>
                      <a:r>
                        <a:rPr lang="en-US" sz="1100" i="1" dirty="0">
                          <a:effectLst/>
                          <a:latin typeface="Eurostile"/>
                          <a:ea typeface="ＭＳ 明朝"/>
                          <a:cs typeface="Eurostile"/>
                        </a:rPr>
                        <a:t> </a:t>
                      </a:r>
                      <a:endParaRPr lang="en-US" sz="1100" dirty="0">
                        <a:effectLst/>
                        <a:latin typeface="Eurostile"/>
                        <a:ea typeface="ＭＳ 明朝"/>
                        <a:cs typeface="Eurostile"/>
                      </a:endParaRPr>
                    </a:p>
                    <a:p>
                      <a:pPr algn="l">
                        <a:spcAft>
                          <a:spcPts val="0"/>
                        </a:spcAft>
                      </a:pPr>
                      <a:r>
                        <a:rPr lang="en-US" sz="1100" i="1" dirty="0">
                          <a:effectLst/>
                          <a:latin typeface="Eurostile"/>
                          <a:ea typeface="ＭＳ 明朝"/>
                          <a:cs typeface="Eurostile"/>
                        </a:rPr>
                        <a:t>Please use </a:t>
                      </a:r>
                      <a:r>
                        <a:rPr lang="en-US" sz="1100" i="1" dirty="0" err="1">
                          <a:effectLst/>
                          <a:latin typeface="Eurostile"/>
                          <a:ea typeface="ＭＳ 明朝"/>
                          <a:cs typeface="Eurostile"/>
                        </a:rPr>
                        <a:t>Dulux</a:t>
                      </a:r>
                      <a:r>
                        <a:rPr lang="en-US" sz="1100" i="1" dirty="0">
                          <a:effectLst/>
                          <a:latin typeface="Eurostile"/>
                          <a:ea typeface="ＭＳ 明朝"/>
                          <a:cs typeface="Eurostile"/>
                        </a:rPr>
                        <a:t> brand primer appropriate for the condition of the surface, preferably the zero VOC </a:t>
                      </a:r>
                      <a:r>
                        <a:rPr lang="en-US" sz="1100" i="1" dirty="0" err="1">
                          <a:effectLst/>
                          <a:latin typeface="Eurostile"/>
                          <a:ea typeface="ＭＳ 明朝"/>
                          <a:cs typeface="Eurostile"/>
                        </a:rPr>
                        <a:t>Lifemaster</a:t>
                      </a:r>
                      <a:r>
                        <a:rPr lang="en-US" sz="1100" i="1" dirty="0">
                          <a:effectLst/>
                          <a:latin typeface="Eurostile"/>
                          <a:ea typeface="ＭＳ 明朝"/>
                          <a:cs typeface="Eurostile"/>
                        </a:rPr>
                        <a:t>.</a:t>
                      </a:r>
                      <a:endParaRPr lang="en-US" sz="1100" dirty="0">
                        <a:effectLst/>
                        <a:latin typeface="Eurostile"/>
                        <a:ea typeface="ＭＳ 明朝"/>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2</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Wallpaper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err="1" smtClean="0">
                          <a:solidFill>
                            <a:schemeClr val="tx1"/>
                          </a:solidFill>
                          <a:latin typeface="Eurostile"/>
                          <a:ea typeface="+mn-ea"/>
                          <a:cs typeface="Eurostile"/>
                        </a:rPr>
                        <a:t>Galerie</a:t>
                      </a:r>
                      <a:r>
                        <a:rPr lang="en-US" sz="1100" kern="1200" dirty="0" smtClean="0">
                          <a:solidFill>
                            <a:schemeClr val="tx1"/>
                          </a:solidFill>
                          <a:latin typeface="Eurostile"/>
                          <a:ea typeface="+mn-ea"/>
                          <a:cs typeface="Eurostile"/>
                        </a:rPr>
                        <a:t> / Fabrics </a:t>
                      </a:r>
                      <a:r>
                        <a:rPr lang="en-US" sz="1100" kern="1200" baseline="0" dirty="0" smtClean="0">
                          <a:solidFill>
                            <a:schemeClr val="tx1"/>
                          </a:solidFill>
                          <a:latin typeface="Eurostile"/>
                          <a:ea typeface="+mn-ea"/>
                          <a:cs typeface="Eurostile"/>
                        </a:rPr>
                        <a:t>&amp; Papers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Deauville Open Stripe Wallpaper</a:t>
                      </a:r>
                      <a:endParaRPr lang="en-US" sz="1100" dirty="0" smtClean="0">
                        <a:latin typeface="Eurostile"/>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G23067</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Taupe stripe wallpaper, with narrow navy stripe on off 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(D5) Painter/Decorator/Installer – Ground Floor </a:t>
                      </a:r>
                      <a:endParaRPr lang="en-US" sz="1100" b="0" baseline="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b="0" baseline="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Wall S1</a:t>
                      </a: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Width: 53cm, Roll length: 10m, Pattern Repeat: 0cm,</a:t>
                      </a:r>
                      <a:r>
                        <a:rPr lang="en-US" sz="1100" kern="1200" baseline="0" dirty="0" smtClean="0">
                          <a:solidFill>
                            <a:schemeClr val="tx1"/>
                          </a:solidFill>
                          <a:latin typeface="Eurostile"/>
                          <a:ea typeface="+mn-ea"/>
                          <a:cs typeface="Eurostile"/>
                        </a:rPr>
                        <a:t> </a:t>
                      </a:r>
                      <a:r>
                        <a:rPr lang="en-US" sz="1100" kern="1200" dirty="0" smtClean="0">
                          <a:solidFill>
                            <a:schemeClr val="tx1"/>
                          </a:solidFill>
                          <a:latin typeface="Eurostile"/>
                          <a:ea typeface="+mn-ea"/>
                          <a:cs typeface="Eurostile"/>
                        </a:rPr>
                        <a:t>Design Repeat: Free.</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Washable;</a:t>
                      </a:r>
                      <a:r>
                        <a:rPr lang="en-US" sz="1100" kern="1200" baseline="0" dirty="0" smtClean="0">
                          <a:solidFill>
                            <a:schemeClr val="tx1"/>
                          </a:solidFill>
                          <a:latin typeface="Eurostile"/>
                          <a:ea typeface="+mn-ea"/>
                          <a:cs typeface="Eurostile"/>
                        </a:rPr>
                        <a:t> </a:t>
                      </a:r>
                      <a:r>
                        <a:rPr lang="en-US" sz="1100" kern="1200" dirty="0" smtClean="0">
                          <a:solidFill>
                            <a:schemeClr val="tx1"/>
                          </a:solidFill>
                          <a:latin typeface="Eurostile"/>
                          <a:ea typeface="+mn-ea"/>
                          <a:cs typeface="Eurostile"/>
                        </a:rPr>
                        <a:t>Peel-able;</a:t>
                      </a:r>
                      <a:r>
                        <a:rPr lang="en-US" sz="1100" kern="1200" baseline="0" dirty="0" smtClean="0">
                          <a:solidFill>
                            <a:schemeClr val="tx1"/>
                          </a:solidFill>
                          <a:latin typeface="Eurostile"/>
                          <a:ea typeface="+mn-ea"/>
                          <a:cs typeface="Eurostile"/>
                        </a:rPr>
                        <a:t> </a:t>
                      </a:r>
                      <a:r>
                        <a:rPr lang="en-US" sz="1100" kern="1200" dirty="0" smtClean="0">
                          <a:solidFill>
                            <a:schemeClr val="tx1"/>
                          </a:solidFill>
                          <a:latin typeface="Eurostile"/>
                          <a:ea typeface="+mn-ea"/>
                          <a:cs typeface="Eurostile"/>
                        </a:rPr>
                        <a:t>Lightfast;</a:t>
                      </a:r>
                      <a:r>
                        <a:rPr lang="en-US" sz="1100" kern="1200" baseline="0" dirty="0" smtClean="0">
                          <a:solidFill>
                            <a:schemeClr val="tx1"/>
                          </a:solidFill>
                          <a:latin typeface="Eurostile"/>
                          <a:ea typeface="+mn-ea"/>
                          <a:cs typeface="Eurostile"/>
                        </a:rPr>
                        <a:t> </a:t>
                      </a:r>
                      <a:r>
                        <a:rPr lang="en-US" sz="1100" kern="1200" dirty="0" smtClean="0">
                          <a:solidFill>
                            <a:schemeClr val="tx1"/>
                          </a:solidFill>
                          <a:latin typeface="Eurostile"/>
                          <a:ea typeface="+mn-ea"/>
                          <a:cs typeface="Eurostile"/>
                        </a:rPr>
                        <a:t>Paste the Wall.</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Stripes</a:t>
                      </a:r>
                      <a:r>
                        <a:rPr lang="en-US" sz="1100" kern="1200" baseline="0" dirty="0" smtClean="0">
                          <a:solidFill>
                            <a:schemeClr val="tx1"/>
                          </a:solidFill>
                          <a:latin typeface="Eurostile"/>
                          <a:ea typeface="+mn-ea"/>
                          <a:cs typeface="Eurostile"/>
                        </a:rPr>
                        <a:t> orientation: </a:t>
                      </a:r>
                      <a:r>
                        <a:rPr lang="en-US" sz="1100" b="1" u="sng" kern="1200" baseline="0" dirty="0" smtClean="0">
                          <a:solidFill>
                            <a:schemeClr val="tx1"/>
                          </a:solidFill>
                          <a:latin typeface="Eurostile"/>
                          <a:ea typeface="+mn-ea"/>
                          <a:cs typeface="Eurostile"/>
                        </a:rPr>
                        <a:t>horizontal</a:t>
                      </a:r>
                      <a:endParaRPr lang="en-US" sz="1100" b="1" u="sng" kern="120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dirty="0" smtClean="0">
                        <a:latin typeface="Eurostile"/>
                        <a:cs typeface="Eurostile"/>
                        <a:hlinkClick r:id="rId4"/>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hlinkClick r:id="rId4"/>
                        </a:rPr>
                        <a:t>http://www.galeriehome.co.uk/international/php/main.php</a:t>
                      </a:r>
                      <a:endParaRPr lang="en-US" sz="11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dirty="0" smtClean="0">
                        <a:latin typeface="Eurostile"/>
                        <a:cs typeface="Eurostile"/>
                      </a:endParaRPr>
                    </a:p>
                    <a:p>
                      <a:r>
                        <a:rPr lang="en-US" sz="1100" dirty="0" smtClean="0">
                          <a:latin typeface="Eurostile"/>
                          <a:cs typeface="Eurostile"/>
                          <a:hlinkClick r:id="rId5"/>
                        </a:rPr>
                        <a:t>http://www.fabricsandpapers.com/item/view/8420-deauville-open-stripe-wallpaper </a:t>
                      </a:r>
                      <a:endParaRPr lang="en-US" sz="11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100" dirty="0" smtClean="0">
                          <a:effectLst/>
                          <a:latin typeface="Eurostile"/>
                          <a:ea typeface="ＭＳ 明朝"/>
                          <a:cs typeface="Eurostile"/>
                        </a:rPr>
                        <a:t>Ceiling</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AppleGothic"/>
                          <a:cs typeface="Eurostile"/>
                        </a:rPr>
                        <a:t>Paint, Water-based</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err="1" smtClean="0">
                          <a:effectLst/>
                          <a:latin typeface="Eurostile"/>
                          <a:ea typeface="AppleGothic"/>
                          <a:cs typeface="Eurostile"/>
                        </a:rPr>
                        <a:t>Dulux</a:t>
                      </a:r>
                      <a:endParaRPr lang="en-US" sz="11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err="1" smtClean="0">
                          <a:effectLst/>
                          <a:latin typeface="Eurostile"/>
                          <a:ea typeface="AppleGothic"/>
                          <a:cs typeface="Eurostile"/>
                        </a:rPr>
                        <a:t>Lifemaster</a:t>
                      </a:r>
                      <a:r>
                        <a:rPr lang="en-US" sz="1100" dirty="0" smtClean="0">
                          <a:effectLst/>
                          <a:latin typeface="Eurostile"/>
                          <a:ea typeface="AppleGothic"/>
                          <a:cs typeface="Eurostile"/>
                        </a:rPr>
                        <a:t> Zero VOC</a:t>
                      </a:r>
                      <a:endParaRPr lang="en-US" sz="1100" dirty="0" smtClean="0">
                        <a:effectLst/>
                        <a:latin typeface="Eurostile"/>
                        <a:ea typeface="ＭＳ 明朝"/>
                        <a:cs typeface="Eurostile"/>
                      </a:endParaRPr>
                    </a:p>
                    <a:p>
                      <a:pPr algn="l">
                        <a:spcAft>
                          <a:spcPts val="0"/>
                        </a:spcAft>
                      </a:pP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Ceiling Flat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Standard White (</a:t>
                      </a:r>
                      <a:r>
                        <a:rPr lang="en-US" sz="1100" dirty="0" err="1" smtClean="0">
                          <a:effectLst/>
                          <a:latin typeface="Eurostile"/>
                          <a:ea typeface="AppleGothic"/>
                          <a:cs typeface="Eurostile"/>
                        </a:rPr>
                        <a:t>Untinted</a:t>
                      </a:r>
                      <a:r>
                        <a:rPr lang="en-US" sz="1100" dirty="0" smtClean="0">
                          <a:effectLst/>
                          <a:latin typeface="Eurostile"/>
                          <a:ea typeface="AppleGothic"/>
                          <a:cs typeface="Eurostile"/>
                        </a:rPr>
                        <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Flat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3">
                  <a:txBody>
                    <a:bodyPr/>
                    <a:lstStyle/>
                    <a:p>
                      <a:pPr algn="l">
                        <a:spcAft>
                          <a:spcPts val="0"/>
                        </a:spcAft>
                      </a:pPr>
                      <a:r>
                        <a:rPr lang="en-US" sz="1100" i="1" u="sng" dirty="0" smtClean="0">
                          <a:solidFill>
                            <a:srgbClr val="0000FF"/>
                          </a:solidFill>
                          <a:effectLst/>
                          <a:latin typeface="Eurostile"/>
                          <a:ea typeface="ＭＳ 明朝"/>
                          <a:cs typeface="Eurostile"/>
                          <a:hlinkClick r:id="rId3"/>
                        </a:rPr>
                        <a:t>http://www.dulux.ca</a:t>
                      </a:r>
                      <a:endParaRPr lang="en-US" sz="1100" dirty="0" smtClean="0">
                        <a:effectLst/>
                        <a:latin typeface="Eurostile"/>
                        <a:ea typeface="ＭＳ 明朝"/>
                        <a:cs typeface="Eurostile"/>
                      </a:endParaRPr>
                    </a:p>
                    <a:p>
                      <a:pPr algn="l">
                        <a:spcAft>
                          <a:spcPts val="0"/>
                        </a:spcAft>
                      </a:pPr>
                      <a:r>
                        <a:rPr lang="en-US" sz="1100" i="1" dirty="0" smtClean="0">
                          <a:effectLst/>
                          <a:latin typeface="Eurostile"/>
                          <a:ea typeface="ＭＳ 明朝"/>
                          <a:cs typeface="Eurostile"/>
                        </a:rPr>
                        <a:t> </a:t>
                      </a:r>
                      <a:endParaRPr lang="en-US" sz="1100" dirty="0" smtClean="0">
                        <a:effectLst/>
                        <a:latin typeface="Eurostile"/>
                        <a:ea typeface="ＭＳ 明朝"/>
                        <a:cs typeface="Eurostile"/>
                      </a:endParaRPr>
                    </a:p>
                    <a:p>
                      <a:pPr algn="l">
                        <a:spcAft>
                          <a:spcPts val="0"/>
                        </a:spcAft>
                      </a:pPr>
                      <a:r>
                        <a:rPr lang="en-US" sz="1100" i="1" dirty="0" smtClean="0">
                          <a:effectLst/>
                          <a:latin typeface="Eurostile"/>
                          <a:ea typeface="ＭＳ 明朝"/>
                          <a:cs typeface="Eurostile"/>
                        </a:rPr>
                        <a:t>Please use </a:t>
                      </a:r>
                      <a:r>
                        <a:rPr lang="en-US" sz="1100" i="1" dirty="0" err="1" smtClean="0">
                          <a:effectLst/>
                          <a:latin typeface="Eurostile"/>
                          <a:ea typeface="ＭＳ 明朝"/>
                          <a:cs typeface="Eurostile"/>
                        </a:rPr>
                        <a:t>Dulux</a:t>
                      </a:r>
                      <a:r>
                        <a:rPr lang="en-US" sz="1100" i="1" dirty="0" smtClean="0">
                          <a:effectLst/>
                          <a:latin typeface="Eurostile"/>
                          <a:ea typeface="ＭＳ 明朝"/>
                          <a:cs typeface="Eurostile"/>
                        </a:rPr>
                        <a:t> brand primer appropriate for the condition of the surface, preferably the zero VOC </a:t>
                      </a:r>
                      <a:r>
                        <a:rPr lang="en-US" sz="1100" i="1" dirty="0" err="1" smtClean="0">
                          <a:effectLst/>
                          <a:latin typeface="Eurostile"/>
                          <a:ea typeface="ＭＳ 明朝"/>
                          <a:cs typeface="Eurostile"/>
                        </a:rPr>
                        <a:t>Lifemaster</a:t>
                      </a:r>
                      <a:r>
                        <a:rPr lang="en-US" sz="1100" i="1" dirty="0" smtClean="0">
                          <a:effectLst/>
                          <a:latin typeface="Eurostile"/>
                          <a:ea typeface="ＭＳ 明朝"/>
                          <a:cs typeface="Eurostile"/>
                        </a:rPr>
                        <a:t>.</a:t>
                      </a:r>
                      <a:endParaRPr lang="en-US" sz="11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100" dirty="0" smtClean="0">
                          <a:effectLst/>
                          <a:latin typeface="Eurostile"/>
                          <a:ea typeface="ＭＳ 明朝"/>
                          <a:cs typeface="Eurostile"/>
                        </a:rPr>
                        <a:t>Skirtings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endParaRPr lang="en-US" sz="110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err="1" smtClean="0">
                          <a:effectLst/>
                          <a:latin typeface="Eurostile"/>
                          <a:ea typeface="AppleGothic"/>
                          <a:cs typeface="Eurostile"/>
                        </a:rPr>
                        <a:t>Dulux</a:t>
                      </a:r>
                      <a:endParaRPr lang="en-US" sz="1100" dirty="0" smtClean="0">
                        <a:latin typeface="Eurostile"/>
                        <a:cs typeface="Eurostile"/>
                      </a:endParaRPr>
                    </a:p>
                    <a:p>
                      <a:pPr algn="l">
                        <a:spcAft>
                          <a:spcPts val="0"/>
                        </a:spcAft>
                      </a:pPr>
                      <a:r>
                        <a:rPr lang="en-US" sz="1100" dirty="0" err="1" smtClean="0">
                          <a:effectLst/>
                          <a:latin typeface="Eurostile"/>
                          <a:ea typeface="AppleGothic"/>
                          <a:cs typeface="Eurostile"/>
                        </a:rPr>
                        <a:t>Lifemaster</a:t>
                      </a:r>
                      <a:r>
                        <a:rPr lang="en-US" sz="1100" dirty="0" smtClean="0">
                          <a:effectLst/>
                          <a:latin typeface="Eurostile"/>
                          <a:ea typeface="AppleGothic"/>
                          <a:cs typeface="Eurostile"/>
                        </a:rPr>
                        <a:t> Zero VOC</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10BB 83/006</a:t>
                      </a:r>
                    </a:p>
                    <a:p>
                      <a:r>
                        <a:rPr lang="en-US" sz="1100" dirty="0" smtClean="0">
                          <a:latin typeface="Eurostile"/>
                          <a:cs typeface="Eurostile"/>
                        </a:rPr>
                        <a:t>Atmosphere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Off-white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100" dirty="0" smtClean="0">
                          <a:effectLst/>
                          <a:latin typeface="Eurostile"/>
                          <a:ea typeface="ＭＳ 明朝"/>
                          <a:cs typeface="Eurostile"/>
                        </a:rPr>
                        <a:t>Woodwork</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err="1" smtClean="0">
                          <a:effectLst/>
                          <a:latin typeface="Eurostile"/>
                          <a:ea typeface="AppleGothic"/>
                          <a:cs typeface="Eurostile"/>
                        </a:rPr>
                        <a:t>Dulux</a:t>
                      </a:r>
                      <a:endParaRPr lang="en-US" sz="1100" dirty="0" smtClean="0">
                        <a:latin typeface="Eurostile"/>
                        <a:cs typeface="Eurostile"/>
                      </a:endParaRPr>
                    </a:p>
                    <a:p>
                      <a:pPr algn="l">
                        <a:spcAft>
                          <a:spcPts val="0"/>
                        </a:spcAft>
                      </a:pPr>
                      <a:r>
                        <a:rPr lang="en-US" sz="1100" dirty="0" err="1" smtClean="0">
                          <a:effectLst/>
                          <a:latin typeface="Eurostile"/>
                          <a:ea typeface="AppleGothic"/>
                          <a:cs typeface="Eurostile"/>
                        </a:rPr>
                        <a:t>Lifemaster</a:t>
                      </a:r>
                      <a:r>
                        <a:rPr lang="en-US" sz="1100" dirty="0" smtClean="0">
                          <a:effectLst/>
                          <a:latin typeface="Eurostile"/>
                          <a:ea typeface="AppleGothic"/>
                          <a:cs typeface="Eurostile"/>
                        </a:rPr>
                        <a:t> Zero VOC</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10BB 83/006</a:t>
                      </a:r>
                    </a:p>
                    <a:p>
                      <a:r>
                        <a:rPr lang="en-US" sz="1100" dirty="0" smtClean="0">
                          <a:latin typeface="Eurostile"/>
                          <a:cs typeface="Eurostile"/>
                        </a:rPr>
                        <a:t>Atmosphere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Off-white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3"/>
              <a:defRPr/>
            </a:pPr>
            <a:r>
              <a:rPr lang="en-US" sz="1800" b="1" dirty="0" smtClean="0">
                <a:latin typeface="Eurostile"/>
                <a:ea typeface="ＭＳ 明朝"/>
                <a:cs typeface="Eurostile"/>
              </a:rPr>
              <a:t>STUDY</a:t>
            </a:r>
            <a:endParaRPr lang="en-US" sz="1800" b="1" dirty="0">
              <a:latin typeface="Eurostile"/>
              <a:ea typeface="ＭＳ 明朝"/>
              <a:cs typeface="Eurostile"/>
            </a:endParaRPr>
          </a:p>
        </p:txBody>
      </p:sp>
    </p:spTree>
    <p:extLst>
      <p:ext uri="{BB962C8B-B14F-4D97-AF65-F5344CB8AC3E}">
        <p14:creationId xmlns:p14="http://schemas.microsoft.com/office/powerpoint/2010/main" val="163021990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4</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3209911705"/>
              </p:ext>
            </p:extLst>
          </p:nvPr>
        </p:nvGraphicFramePr>
        <p:xfrm>
          <a:off x="583033" y="1859138"/>
          <a:ext cx="11100967" cy="6250193"/>
        </p:xfrm>
        <a:graphic>
          <a:graphicData uri="http://schemas.openxmlformats.org/drawingml/2006/table">
            <a:tbl>
              <a:tblPr firstRow="1" bandRow="1">
                <a:tableStyleId>{2D5ABB26-0587-4C30-8999-92F81FD0307C}</a:tableStyleId>
              </a:tblPr>
              <a:tblGrid>
                <a:gridCol w="826667"/>
                <a:gridCol w="512233"/>
                <a:gridCol w="897467"/>
                <a:gridCol w="876300"/>
                <a:gridCol w="952500"/>
                <a:gridCol w="952500"/>
                <a:gridCol w="662974"/>
                <a:gridCol w="589166"/>
                <a:gridCol w="1445420"/>
                <a:gridCol w="3385740"/>
              </a:tblGrid>
              <a:tr h="365056">
                <a:tc rowSpan="2">
                  <a:txBody>
                    <a:bodyPr/>
                    <a:lstStyle/>
                    <a:p>
                      <a:pPr algn="l">
                        <a:spcAft>
                          <a:spcPts val="0"/>
                        </a:spcAft>
                      </a:pPr>
                      <a:r>
                        <a:rPr lang="en-US" sz="1050" b="1" dirty="0" smtClean="0">
                          <a:effectLst/>
                          <a:latin typeface="Eurostile"/>
                          <a:ea typeface="ＭＳ 明朝"/>
                          <a:cs typeface="Eurostile"/>
                        </a:rPr>
                        <a:t>TYPE</a:t>
                      </a:r>
                      <a:r>
                        <a:rPr lang="en-US" sz="1050" b="1" baseline="0" dirty="0" smtClean="0">
                          <a:effectLst/>
                          <a:latin typeface="Eurostile"/>
                          <a:ea typeface="ＭＳ 明朝"/>
                          <a:cs typeface="Eurostile"/>
                        </a:rPr>
                        <a:t> OF SURFACE</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05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Ref ID</a:t>
                      </a:r>
                      <a:r>
                        <a:rPr lang="en-US" sz="1050" b="1" baseline="0" dirty="0" smtClean="0">
                          <a:effectLst/>
                          <a:latin typeface="Eurostile"/>
                          <a:ea typeface="ＭＳ 明朝"/>
                          <a:cs typeface="Eurostile"/>
                        </a:rPr>
                        <a:t> within room</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baseline="0" dirty="0" smtClean="0">
                          <a:effectLst/>
                          <a:latin typeface="Eurostile"/>
                          <a:ea typeface="ＭＳ 明朝"/>
                          <a:cs typeface="Eurostile"/>
                        </a:rPr>
                        <a:t>TYPE</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BRAND /</a:t>
                      </a:r>
                    </a:p>
                    <a:p>
                      <a:pPr algn="l">
                        <a:spcAft>
                          <a:spcPts val="0"/>
                        </a:spcAft>
                      </a:pPr>
                      <a:r>
                        <a:rPr lang="en-US" sz="1050" b="1" dirty="0" smtClean="0">
                          <a:effectLst/>
                          <a:latin typeface="Eurostile"/>
                          <a:ea typeface="ＭＳ 明朝"/>
                          <a:cs typeface="Eurostile"/>
                        </a:rPr>
                        <a:t>SUPPLIER</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a:effectLst/>
                          <a:latin typeface="Eurostile"/>
                          <a:ea typeface="ＭＳ 明朝"/>
                          <a:cs typeface="Eurostile"/>
                        </a:rPr>
                        <a:t>NAME</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CODE / REF</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a:effectLst/>
                          <a:latin typeface="Eurostile"/>
                          <a:ea typeface="ＭＳ 明朝"/>
                          <a:cs typeface="Eurostile"/>
                        </a:rPr>
                        <a:t>COLOUR</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FINISH</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REFERENCE</a:t>
                      </a:r>
                      <a:r>
                        <a:rPr lang="en-US" sz="1050" b="1" baseline="0" dirty="0" smtClean="0">
                          <a:effectLst/>
                          <a:latin typeface="Eurostile"/>
                          <a:ea typeface="ＭＳ 明朝"/>
                          <a:cs typeface="Eurostile"/>
                        </a:rPr>
                        <a:t> DRAWING and WALL IDENTIFIER(S)</a:t>
                      </a:r>
                      <a:endParaRPr lang="en-US" sz="105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50" b="1" dirty="0" smtClean="0">
                          <a:effectLst/>
                          <a:latin typeface="Eurostile"/>
                          <a:ea typeface="ＭＳ 明朝"/>
                          <a:cs typeface="Eurostile"/>
                        </a:rPr>
                        <a:t>ADDITIONAL</a:t>
                      </a:r>
                      <a:r>
                        <a:rPr lang="en-US" sz="1050" b="1" baseline="0" dirty="0" smtClean="0">
                          <a:effectLst/>
                          <a:latin typeface="Eurostile"/>
                          <a:ea typeface="ＭＳ 明朝"/>
                          <a:cs typeface="Eurostile"/>
                        </a:rPr>
                        <a:t> INFO and WWW LINKS</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441529">
                <a:tc rowSpan="2">
                  <a:txBody>
                    <a:bodyPr/>
                    <a:lstStyle/>
                    <a:p>
                      <a:pPr algn="l">
                        <a:spcAft>
                          <a:spcPts val="0"/>
                        </a:spcAft>
                      </a:pPr>
                      <a:r>
                        <a:rPr lang="en-US" sz="1050" dirty="0" smtClean="0">
                          <a:effectLst/>
                          <a:latin typeface="Eurostile"/>
                          <a:ea typeface="ＭＳ 明朝"/>
                          <a:cs typeface="Eurostile"/>
                        </a:rPr>
                        <a:t>Walls</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smtClean="0">
                          <a:effectLst/>
                          <a:latin typeface="Eurostile"/>
                          <a:ea typeface="ＭＳ 明朝"/>
                          <a:cs typeface="Eurostile"/>
                        </a:rPr>
                        <a:t>2</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smtClean="0">
                          <a:effectLst/>
                          <a:latin typeface="Eurostile"/>
                          <a:ea typeface="ＭＳ 明朝"/>
                          <a:cs typeface="Eurostile"/>
                        </a:rPr>
                        <a:t>Wallpaper</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Eco Wallpaper / Wallpaper</a:t>
                      </a:r>
                      <a:r>
                        <a:rPr lang="en-US" sz="1050" baseline="0" dirty="0" smtClean="0">
                          <a:latin typeface="Eurostile"/>
                          <a:cs typeface="Eurostile"/>
                        </a:rPr>
                        <a:t> Direct</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Graphic</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1558</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Brown</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0" dirty="0" smtClean="0">
                          <a:effectLst/>
                          <a:latin typeface="Eurostile"/>
                          <a:ea typeface="ＭＳ 明朝"/>
                          <a:cs typeface="Eurostile"/>
                        </a:rPr>
                        <a:t>(D5) Painter/Decorator/Installer – Ground Floor </a:t>
                      </a:r>
                      <a:endParaRPr lang="en-US" sz="1050" b="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dirty="0" smtClean="0">
                        <a:latin typeface="Eurostile"/>
                        <a:cs typeface="Eurostile"/>
                      </a:endParaRPr>
                    </a:p>
                    <a:p>
                      <a:r>
                        <a:rPr lang="en-US" sz="1050" dirty="0" smtClean="0">
                          <a:latin typeface="Eurostile"/>
                          <a:cs typeface="Eurostile"/>
                        </a:rPr>
                        <a:t>All walls – from height 1120 mm all the way up to the ceiling</a:t>
                      </a:r>
                      <a:r>
                        <a:rPr lang="en-US" sz="1050" baseline="0" dirty="0" smtClean="0">
                          <a:latin typeface="Eurostile"/>
                          <a:cs typeface="Eurostile"/>
                        </a:rPr>
                        <a:t> (100 mm extra length is allocated for overlap under panels.)</a:t>
                      </a:r>
                      <a:endParaRPr lang="en-US" sz="105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i="1" dirty="0" smtClean="0">
                          <a:latin typeface="Eurostile"/>
                          <a:cs typeface="Eurostile"/>
                        </a:rPr>
                        <a:t>All</a:t>
                      </a:r>
                      <a:r>
                        <a:rPr lang="en-US" sz="1050" i="1" baseline="0" dirty="0" smtClean="0">
                          <a:latin typeface="Eurostile"/>
                          <a:cs typeface="Eurostile"/>
                        </a:rPr>
                        <a:t> wallpaper must be installed before the vinyl panels (which are to slightly cover the bottom end of the wallpapered sections for a seamless look)</a:t>
                      </a:r>
                      <a:r>
                        <a:rPr lang="en-US" sz="1050" i="1" baseline="0" dirty="0" smtClean="0">
                          <a:latin typeface="Eurostile"/>
                          <a:cs typeface="Eurostile"/>
                        </a:rPr>
                        <a:t>.</a:t>
                      </a:r>
                      <a:endParaRPr lang="en-US" sz="105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rPr>
                        <a:t>Product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hlinkClick r:id="rId3"/>
                        </a:rPr>
                        <a:t>http://www.eco.se/en/collection-graphic/wallpaper-1558/</a:t>
                      </a:r>
                      <a:r>
                        <a:rPr lang="en-US" sz="100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hlinkClick r:id="rId4"/>
                        </a:rPr>
                        <a:t>http://www.wallpaperdirect.com/products/eco-wallpaper/eco-graphic/89917</a:t>
                      </a:r>
                      <a:r>
                        <a:rPr lang="en-US" sz="100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rPr>
                        <a:t>Width 0.53 m; Roll length 10.05 m; Pattern repeat 0.18 m; Paste the wall.</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smtClean="0">
                          <a:effectLst/>
                          <a:latin typeface="Eurostile"/>
                          <a:ea typeface="ＭＳ 明朝"/>
                          <a:cs typeface="Eurostile"/>
                        </a:rPr>
                        <a:t>3</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smtClean="0">
                          <a:effectLst/>
                          <a:latin typeface="Eurostile"/>
                          <a:ea typeface="ＭＳ 明朝"/>
                          <a:cs typeface="Eurostile"/>
                        </a:rPr>
                        <a:t>Vinyl Wall Panels</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b="0" kern="1200" dirty="0" err="1" smtClean="0">
                          <a:solidFill>
                            <a:schemeClr val="tx1"/>
                          </a:solidFill>
                          <a:latin typeface="Eurostile"/>
                          <a:ea typeface="+mn-ea"/>
                          <a:cs typeface="Eurostile"/>
                        </a:rPr>
                        <a:t>MirroFlex</a:t>
                      </a:r>
                      <a:r>
                        <a:rPr lang="en-US" sz="1050" b="0" kern="1200" dirty="0" smtClean="0">
                          <a:solidFill>
                            <a:schemeClr val="tx1"/>
                          </a:solidFill>
                          <a:latin typeface="Eurostile"/>
                          <a:ea typeface="+mn-ea"/>
                          <a:cs typeface="Eurostile"/>
                        </a:rPr>
                        <a:t> / Elegant</a:t>
                      </a:r>
                      <a:r>
                        <a:rPr lang="en-US" sz="1050" b="0" kern="1200" baseline="0" dirty="0" smtClean="0">
                          <a:solidFill>
                            <a:schemeClr val="tx1"/>
                          </a:solidFill>
                          <a:latin typeface="Eurostile"/>
                          <a:ea typeface="+mn-ea"/>
                          <a:cs typeface="Eurostile"/>
                        </a:rPr>
                        <a:t> Ceilings &amp; Walls</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b="0" kern="1200" dirty="0" err="1" smtClean="0">
                          <a:solidFill>
                            <a:schemeClr val="tx1"/>
                          </a:solidFill>
                          <a:latin typeface="Eurostile"/>
                          <a:ea typeface="+mn-ea"/>
                          <a:cs typeface="Eurostile"/>
                        </a:rPr>
                        <a:t>MirroFlex</a:t>
                      </a:r>
                      <a:r>
                        <a:rPr lang="en-US" sz="1050" b="0" kern="1200" dirty="0" smtClean="0">
                          <a:solidFill>
                            <a:schemeClr val="tx1"/>
                          </a:solidFill>
                          <a:latin typeface="Eurostile"/>
                          <a:ea typeface="+mn-ea"/>
                          <a:cs typeface="Eurostile"/>
                        </a:rPr>
                        <a:t> Rib 2 4FT X 8FT</a:t>
                      </a:r>
                      <a:endParaRPr lang="en-US" sz="105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N/A</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White</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Glossy</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0" dirty="0" smtClean="0">
                          <a:effectLst/>
                          <a:latin typeface="Eurostile"/>
                          <a:ea typeface="ＭＳ 明朝"/>
                          <a:cs typeface="Eurostile"/>
                        </a:rPr>
                        <a:t>(D5) Painter/Decorator/Installer – Ground Floor </a:t>
                      </a:r>
                      <a:endParaRPr lang="en-US" sz="1050" b="0" baseline="0" dirty="0" smtClean="0">
                        <a:effectLst/>
                        <a:latin typeface="Eurostile"/>
                        <a:ea typeface="ＭＳ 明朝"/>
                        <a:cs typeface="Eurostile"/>
                      </a:endParaRPr>
                    </a:p>
                    <a:p>
                      <a:endParaRPr lang="en-US" sz="1050" dirty="0" smtClean="0">
                        <a:latin typeface="Eurostile"/>
                        <a:cs typeface="Eurostile"/>
                      </a:endParaRPr>
                    </a:p>
                    <a:p>
                      <a:r>
                        <a:rPr lang="en-US" sz="1050" dirty="0" smtClean="0">
                          <a:latin typeface="Eurostile"/>
                          <a:cs typeface="Eurostile"/>
                        </a:rPr>
                        <a:t>All walls – from</a:t>
                      </a:r>
                      <a:r>
                        <a:rPr lang="en-US" sz="1050" baseline="0" dirty="0" smtClean="0">
                          <a:latin typeface="Eurostile"/>
                          <a:cs typeface="Eurostile"/>
                        </a:rPr>
                        <a:t> the floor up, height 1220 mm (4FT)</a:t>
                      </a:r>
                      <a:endParaRPr lang="en-US" sz="1050" dirty="0" smtClean="0">
                        <a:latin typeface="Eurostile"/>
                        <a:cs typeface="Eurostile"/>
                      </a:endParaRPr>
                    </a:p>
                    <a:p>
                      <a:endParaRPr lang="en-US" sz="105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900" i="1" dirty="0" smtClean="0">
                          <a:latin typeface="Eurostile"/>
                          <a:cs typeface="Eurostile"/>
                        </a:rPr>
                        <a:t>The panels are</a:t>
                      </a:r>
                      <a:r>
                        <a:rPr lang="en-US" sz="900" i="1" baseline="0" dirty="0" smtClean="0">
                          <a:latin typeface="Eurostile"/>
                          <a:cs typeface="Eurostile"/>
                        </a:rPr>
                        <a:t> to</a:t>
                      </a:r>
                      <a:r>
                        <a:rPr lang="en-US" sz="900" i="1" dirty="0" smtClean="0">
                          <a:latin typeface="Eurostile"/>
                          <a:cs typeface="Eurostile"/>
                        </a:rPr>
                        <a:t> be glued to</a:t>
                      </a:r>
                      <a:r>
                        <a:rPr lang="en-US" sz="900" i="1" baseline="0" dirty="0" smtClean="0">
                          <a:latin typeface="Eurostile"/>
                          <a:cs typeface="Eurostile"/>
                        </a:rPr>
                        <a:t> the wall using adhesive For adhesive guidelines please see the installation instructions below. Edge J-trims (provided by the manufacturer, in white)  are to be used to finish the top and bottom ends of the panels. This kind of trim simply slides onto a cut edge of the panel. Both top and bottom J-trims are to be glued to the wall. The bottom side of the J-trim that is to rest on floor is to be sealed using mastic sealer. Inside Corners (provided by the manufacturer, in matching finish) are to be used to connect the panels at the corners of the room. </a:t>
                      </a:r>
                      <a:endParaRPr lang="en-US" sz="1050" dirty="0" smtClean="0">
                        <a:latin typeface="Eurostile"/>
                        <a:cs typeface="Eurostile"/>
                      </a:endParaRPr>
                    </a:p>
                    <a:p>
                      <a:r>
                        <a:rPr lang="en-US" sz="1000" dirty="0" smtClean="0">
                          <a:latin typeface="Eurostile"/>
                          <a:cs typeface="Eurostile"/>
                        </a:rPr>
                        <a:t>Manufacturer’s installation instructions:</a:t>
                      </a:r>
                    </a:p>
                    <a:p>
                      <a:r>
                        <a:rPr lang="en-US" sz="1000" dirty="0" smtClean="0">
                          <a:latin typeface="Eurostile"/>
                          <a:cs typeface="Eurostile"/>
                          <a:hlinkClick r:id="rId5"/>
                        </a:rPr>
                        <a:t>http://advtechnology.com/resource-center/install</a:t>
                      </a:r>
                      <a:r>
                        <a:rPr lang="en-US" sz="1000" dirty="0" smtClean="0">
                          <a:latin typeface="Eurostile"/>
                          <a:cs typeface="Eurostile"/>
                        </a:rPr>
                        <a:t> (Please select </a:t>
                      </a:r>
                      <a:r>
                        <a:rPr lang="en-US" sz="1000" i="1" kern="1200" dirty="0" err="1" smtClean="0">
                          <a:solidFill>
                            <a:schemeClr val="tx1"/>
                          </a:solidFill>
                          <a:latin typeface="Eurostile"/>
                          <a:ea typeface="+mn-ea"/>
                          <a:cs typeface="Eurostile"/>
                        </a:rPr>
                        <a:t>MirroFlex</a:t>
                      </a:r>
                      <a:r>
                        <a:rPr lang="en-US" sz="1000" i="1" kern="1200" dirty="0" smtClean="0">
                          <a:solidFill>
                            <a:schemeClr val="tx1"/>
                          </a:solidFill>
                          <a:latin typeface="Eurostile"/>
                          <a:ea typeface="+mn-ea"/>
                          <a:cs typeface="Eurostile"/>
                        </a:rPr>
                        <a:t> Structures Installation Instructions</a:t>
                      </a:r>
                      <a:r>
                        <a:rPr lang="en-US" sz="1000" dirty="0" smtClean="0">
                          <a:latin typeface="Eurostile"/>
                          <a:cs typeface="Eurostile"/>
                        </a:rPr>
                        <a:t>)</a:t>
                      </a:r>
                      <a:endParaRPr lang="en-US" sz="1000" dirty="0" smtClean="0">
                        <a:latin typeface="Eurostile"/>
                        <a:cs typeface="Eurostile"/>
                      </a:endParaRPr>
                    </a:p>
                    <a:p>
                      <a:r>
                        <a:rPr lang="en-US" sz="1000" dirty="0" smtClean="0">
                          <a:latin typeface="Eurostile"/>
                          <a:cs typeface="Eurostile"/>
                        </a:rPr>
                        <a:t>Product info:</a:t>
                      </a:r>
                    </a:p>
                    <a:p>
                      <a:r>
                        <a:rPr lang="en-US" sz="1000" dirty="0" smtClean="0">
                          <a:latin typeface="Eurostile"/>
                          <a:cs typeface="Eurostile"/>
                          <a:hlinkClick r:id="rId6"/>
                        </a:rPr>
                        <a:t>http://www.ceilingsandwalls.com/Browse/Product/96/50/Mirroflex-Rib-2-Wall-Panel-4ft-x-8ft</a:t>
                      </a:r>
                      <a:endParaRPr lang="en-US" sz="1000" dirty="0" smtClean="0">
                        <a:latin typeface="Eurostile"/>
                        <a:cs typeface="Eurostile"/>
                      </a:endParaRPr>
                    </a:p>
                    <a:p>
                      <a:r>
                        <a:rPr lang="en-US" sz="1000" dirty="0" smtClean="0">
                          <a:latin typeface="Eurostile"/>
                          <a:cs typeface="Eurostile"/>
                        </a:rPr>
                        <a:t>Accessories</a:t>
                      </a:r>
                      <a:r>
                        <a:rPr lang="en-US" sz="1000" baseline="0" dirty="0" smtClean="0">
                          <a:latin typeface="Eurostile"/>
                          <a:cs typeface="Eurostile"/>
                        </a:rPr>
                        <a:t> info:</a:t>
                      </a:r>
                    </a:p>
                    <a:p>
                      <a:r>
                        <a:rPr lang="en-US" sz="1000" dirty="0" smtClean="0">
                          <a:latin typeface="Eurostile"/>
                          <a:cs typeface="Eurostile"/>
                          <a:hlinkClick r:id="rId7"/>
                        </a:rPr>
                        <a:t>http://advtechnology.com/mirroflex/accessories/</a:t>
                      </a:r>
                      <a:r>
                        <a:rPr lang="en-US" sz="1000" dirty="0" smtClean="0">
                          <a:latin typeface="Eurostile"/>
                          <a:cs typeface="Eurostile"/>
                        </a:rPr>
                        <a:t> </a:t>
                      </a:r>
                      <a:endParaRPr lang="en-US" sz="10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050" dirty="0" smtClean="0">
                          <a:effectLst/>
                          <a:latin typeface="Eurostile"/>
                          <a:ea typeface="ＭＳ 明朝"/>
                          <a:cs typeface="Eurostile"/>
                        </a:rPr>
                        <a:t>Ceiling</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smtClean="0">
                          <a:effectLst/>
                          <a:latin typeface="Eurostile"/>
                          <a:ea typeface="ＭＳ 明朝"/>
                          <a:cs typeface="Eurostile"/>
                        </a:rPr>
                        <a:t>--</a:t>
                      </a:r>
                      <a:r>
                        <a:rPr lang="en-US" sz="1050" baseline="0" dirty="0" smtClean="0">
                          <a:effectLst/>
                          <a:latin typeface="Eurostile"/>
                          <a:ea typeface="ＭＳ 明朝"/>
                          <a:cs typeface="Eurostile"/>
                        </a:rPr>
                        <a:t> </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a:effectLst/>
                          <a:latin typeface="Eurostile"/>
                          <a:ea typeface="AppleGothic"/>
                          <a:cs typeface="Eurostile"/>
                        </a:rPr>
                        <a:t>Paint, Water-based</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kern="1200" dirty="0" err="1" smtClean="0">
                          <a:solidFill>
                            <a:schemeClr val="tx1"/>
                          </a:solidFill>
                          <a:effectLst/>
                          <a:latin typeface="Eurostile"/>
                          <a:ea typeface="+mn-ea"/>
                          <a:cs typeface="Eurostile"/>
                        </a:rPr>
                        <a:t>Dulux</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kern="1200" smtClean="0">
                          <a:solidFill>
                            <a:schemeClr val="tx1"/>
                          </a:solidFill>
                          <a:effectLst/>
                          <a:latin typeface="Eurostile"/>
                          <a:ea typeface="+mn-ea"/>
                          <a:cs typeface="Eurostile"/>
                        </a:rPr>
                        <a:t>Dulux, Kitchen &amp; Bath</a:t>
                      </a:r>
                      <a:r>
                        <a:rPr lang="en-US" sz="1050" smtClean="0">
                          <a:effectLst/>
                          <a:latin typeface="Eurostile"/>
                          <a:cs typeface="Eurostile"/>
                        </a:rPr>
                        <a:t> </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30 GG 83/006</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Raindrops</a:t>
                      </a:r>
                    </a:p>
                    <a:p>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Off-white</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smtClean="0">
                          <a:effectLst/>
                          <a:latin typeface="Eurostile"/>
                          <a:ea typeface="ＭＳ 明朝"/>
                          <a:cs typeface="Eurostile"/>
                        </a:rPr>
                        <a:t>Eggshell</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2">
                  <a:txBody>
                    <a:bodyPr/>
                    <a:lstStyle/>
                    <a:p>
                      <a:pPr algn="l">
                        <a:spcAft>
                          <a:spcPts val="0"/>
                        </a:spcAft>
                      </a:pPr>
                      <a:r>
                        <a:rPr lang="en-US" sz="1050" i="1" u="sng" dirty="0" smtClean="0">
                          <a:solidFill>
                            <a:srgbClr val="0000FF"/>
                          </a:solidFill>
                          <a:effectLst/>
                          <a:latin typeface="Eurostile"/>
                          <a:ea typeface="ＭＳ 明朝"/>
                          <a:cs typeface="Eurostile"/>
                          <a:hlinkClick r:id="rId8"/>
                        </a:rPr>
                        <a:t>http://www.dulux.ca</a:t>
                      </a:r>
                      <a:endParaRPr lang="en-US" sz="1050" dirty="0" smtClean="0">
                        <a:effectLst/>
                        <a:latin typeface="Eurostile"/>
                        <a:ea typeface="ＭＳ 明朝"/>
                        <a:cs typeface="Eurostile"/>
                      </a:endParaRPr>
                    </a:p>
                    <a:p>
                      <a:pPr algn="l">
                        <a:spcAft>
                          <a:spcPts val="0"/>
                        </a:spcAft>
                      </a:pPr>
                      <a:r>
                        <a:rPr lang="en-US" sz="1050" i="1" dirty="0" smtClean="0">
                          <a:effectLst/>
                          <a:latin typeface="Eurostile"/>
                          <a:ea typeface="ＭＳ 明朝"/>
                          <a:cs typeface="Eurostile"/>
                        </a:rPr>
                        <a:t> </a:t>
                      </a:r>
                      <a:endParaRPr lang="en-US" sz="1050" dirty="0" smtClean="0">
                        <a:effectLst/>
                        <a:latin typeface="Eurostile"/>
                        <a:ea typeface="ＭＳ 明朝"/>
                        <a:cs typeface="Eurostile"/>
                      </a:endParaRPr>
                    </a:p>
                    <a:p>
                      <a:pPr algn="l">
                        <a:spcAft>
                          <a:spcPts val="0"/>
                        </a:spcAft>
                      </a:pPr>
                      <a:r>
                        <a:rPr lang="en-US" sz="1050" i="1" dirty="0" smtClean="0">
                          <a:effectLst/>
                          <a:latin typeface="Eurostile"/>
                          <a:ea typeface="ＭＳ 明朝"/>
                          <a:cs typeface="Eurostile"/>
                        </a:rPr>
                        <a:t>Please use </a:t>
                      </a:r>
                      <a:r>
                        <a:rPr lang="en-US" sz="1050" i="1" dirty="0" err="1" smtClean="0">
                          <a:effectLst/>
                          <a:latin typeface="Eurostile"/>
                          <a:ea typeface="ＭＳ 明朝"/>
                          <a:cs typeface="Eurostile"/>
                        </a:rPr>
                        <a:t>Dulux</a:t>
                      </a:r>
                      <a:r>
                        <a:rPr lang="en-US" sz="1050" i="1" dirty="0" smtClean="0">
                          <a:effectLst/>
                          <a:latin typeface="Eurostile"/>
                          <a:ea typeface="ＭＳ 明朝"/>
                          <a:cs typeface="Eurostile"/>
                        </a:rPr>
                        <a:t> brand primer appropriate for the condition of the surface, preferably the zero VOC </a:t>
                      </a:r>
                      <a:r>
                        <a:rPr lang="en-US" sz="1050" i="1" dirty="0" err="1" smtClean="0">
                          <a:effectLst/>
                          <a:latin typeface="Eurostile"/>
                          <a:ea typeface="ＭＳ 明朝"/>
                          <a:cs typeface="Eurostile"/>
                        </a:rPr>
                        <a:t>Lifemaster</a:t>
                      </a:r>
                      <a:r>
                        <a:rPr lang="en-US" sz="1050" i="1" dirty="0" smtClean="0">
                          <a:effectLst/>
                          <a:latin typeface="Eurostile"/>
                          <a:ea typeface="ＭＳ 明朝"/>
                          <a:cs typeface="Eurostile"/>
                        </a:rPr>
                        <a:t>.</a:t>
                      </a:r>
                      <a:endParaRPr lang="en-US" sz="105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28277">
                <a:tc>
                  <a:txBody>
                    <a:bodyPr/>
                    <a:lstStyle/>
                    <a:p>
                      <a:pPr algn="l">
                        <a:spcAft>
                          <a:spcPts val="0"/>
                        </a:spcAft>
                      </a:pPr>
                      <a:r>
                        <a:rPr lang="en-US" sz="1050" dirty="0" smtClean="0">
                          <a:effectLst/>
                          <a:latin typeface="Eurostile"/>
                          <a:ea typeface="ＭＳ 明朝"/>
                          <a:cs typeface="Eurostile"/>
                        </a:rPr>
                        <a:t>Woodwork</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smtClean="0">
                          <a:effectLst/>
                          <a:latin typeface="Eurostile"/>
                          <a:ea typeface="ＭＳ 明朝"/>
                          <a:cs typeface="Eurostile"/>
                        </a:rPr>
                        <a:t>--</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kern="1200" dirty="0" err="1" smtClean="0">
                          <a:solidFill>
                            <a:schemeClr val="tx1"/>
                          </a:solidFill>
                          <a:effectLst/>
                          <a:latin typeface="Eurostile"/>
                          <a:ea typeface="+mn-ea"/>
                          <a:cs typeface="Eurostile"/>
                        </a:rPr>
                        <a:t>Dulux</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kern="1200" dirty="0" err="1" smtClean="0">
                          <a:solidFill>
                            <a:schemeClr val="tx1"/>
                          </a:solidFill>
                          <a:effectLst/>
                          <a:latin typeface="Eurostile"/>
                          <a:ea typeface="+mn-ea"/>
                          <a:cs typeface="Eurostile"/>
                        </a:rPr>
                        <a:t>Dulux</a:t>
                      </a:r>
                      <a:r>
                        <a:rPr lang="en-US" sz="1050" kern="1200" dirty="0" smtClean="0">
                          <a:solidFill>
                            <a:schemeClr val="tx1"/>
                          </a:solidFill>
                          <a:effectLst/>
                          <a:latin typeface="Eurostile"/>
                          <a:ea typeface="+mn-ea"/>
                          <a:cs typeface="Eurostile"/>
                        </a:rPr>
                        <a:t>, Kitchen &amp; Bath</a:t>
                      </a:r>
                      <a:r>
                        <a:rPr lang="en-US" sz="1050" dirty="0" smtClean="0">
                          <a:effectLst/>
                          <a:latin typeface="Eurostile"/>
                          <a:cs typeface="Eurostile"/>
                        </a:rPr>
                        <a:t> </a:t>
                      </a:r>
                      <a:endParaRPr lang="en-US" sz="10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30 GG 83/006</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Raindrops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Off-white</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4"/>
              <a:defRPr/>
            </a:pPr>
            <a:r>
              <a:rPr lang="en-US" sz="1800" b="1" dirty="0" smtClean="0">
                <a:latin typeface="Eurostile"/>
                <a:ea typeface="ＭＳ 明朝"/>
                <a:cs typeface="Eurostile"/>
              </a:rPr>
              <a:t>DOWNSTAIRS BATHROOM</a:t>
            </a:r>
            <a:endParaRPr lang="en-US" sz="1800" b="1" dirty="0">
              <a:latin typeface="Eurostile"/>
              <a:ea typeface="ＭＳ 明朝"/>
              <a:cs typeface="Eurostile"/>
            </a:endParaRPr>
          </a:p>
        </p:txBody>
      </p:sp>
      <p:sp>
        <p:nvSpPr>
          <p:cNvPr id="8" name="TextBox 7"/>
          <p:cNvSpPr txBox="1"/>
          <p:nvPr/>
        </p:nvSpPr>
        <p:spPr>
          <a:xfrm>
            <a:off x="557633" y="8157590"/>
            <a:ext cx="11126367" cy="707886"/>
          </a:xfrm>
          <a:prstGeom prst="rect">
            <a:avLst/>
          </a:prstGeom>
          <a:noFill/>
        </p:spPr>
        <p:txBody>
          <a:bodyPr wrap="square" rtlCol="0">
            <a:spAutoFit/>
          </a:bodyPr>
          <a:lstStyle/>
          <a:p>
            <a:r>
              <a:rPr lang="en-US" sz="1000" i="1" u="sng" dirty="0" smtClean="0">
                <a:latin typeface="Eurostile"/>
                <a:cs typeface="Eurostile"/>
              </a:rPr>
              <a:t>Note</a:t>
            </a:r>
            <a:r>
              <a:rPr lang="en-US" sz="1000" dirty="0" smtClean="0">
                <a:latin typeface="Eurostile"/>
                <a:cs typeface="Eurostile"/>
              </a:rPr>
              <a:t>: For the </a:t>
            </a:r>
            <a:r>
              <a:rPr lang="en-US" sz="1000" b="1" dirty="0" smtClean="0">
                <a:latin typeface="Eurostile"/>
                <a:cs typeface="Eurostile"/>
              </a:rPr>
              <a:t>mirrored wall section </a:t>
            </a:r>
            <a:r>
              <a:rPr lang="en-US" sz="1000" dirty="0" smtClean="0">
                <a:latin typeface="Eurostile"/>
                <a:cs typeface="Eurostile"/>
              </a:rPr>
              <a:t>as marked </a:t>
            </a:r>
            <a:r>
              <a:rPr lang="en-US" sz="1000" dirty="0">
                <a:latin typeface="Eurostile"/>
                <a:cs typeface="Eurostile"/>
              </a:rPr>
              <a:t>on </a:t>
            </a:r>
            <a:r>
              <a:rPr lang="en-US" sz="1000" dirty="0" smtClean="0">
                <a:latin typeface="Eurostile"/>
                <a:cs typeface="Eurostile"/>
              </a:rPr>
              <a:t>drawing </a:t>
            </a:r>
            <a:r>
              <a:rPr lang="en-US" sz="1000" i="1" dirty="0" smtClean="0">
                <a:latin typeface="Eurostile"/>
                <a:cs typeface="Eurostile"/>
              </a:rPr>
              <a:t>(D1</a:t>
            </a:r>
            <a:r>
              <a:rPr lang="en-US" sz="1000" i="1" dirty="0">
                <a:latin typeface="Eurostile"/>
                <a:cs typeface="Eurostile"/>
              </a:rPr>
              <a:t>) </a:t>
            </a:r>
            <a:r>
              <a:rPr lang="en-US" sz="1000" i="1" dirty="0" smtClean="0">
                <a:latin typeface="Eurostile"/>
                <a:cs typeface="Eurostile"/>
              </a:rPr>
              <a:t>Furnishing Layout </a:t>
            </a:r>
            <a:r>
              <a:rPr lang="en-US" sz="1000" i="1" dirty="0">
                <a:latin typeface="Eurostile"/>
                <a:cs typeface="Eurostile"/>
              </a:rPr>
              <a:t>- Ground </a:t>
            </a:r>
            <a:r>
              <a:rPr lang="en-US" sz="1000" i="1" dirty="0" smtClean="0">
                <a:latin typeface="Eurostile"/>
                <a:cs typeface="Eurostile"/>
              </a:rPr>
              <a:t>Floor</a:t>
            </a:r>
            <a:r>
              <a:rPr lang="en-US" sz="1000" dirty="0" smtClean="0">
                <a:latin typeface="Eurostile"/>
                <a:cs typeface="Eurostile"/>
              </a:rPr>
              <a:t>, full wall height standard mirror is to be installed after all other wall and ceiling finishes are applied.</a:t>
            </a:r>
          </a:p>
          <a:p>
            <a:r>
              <a:rPr lang="en-US" sz="1000" b="1" i="1" u="sng" dirty="0" smtClean="0">
                <a:latin typeface="Eurostile"/>
                <a:cs typeface="Eurostile"/>
              </a:rPr>
              <a:t>To measure for ordering</a:t>
            </a:r>
            <a:r>
              <a:rPr lang="en-US" sz="1000" dirty="0" smtClean="0">
                <a:latin typeface="Eurostile"/>
                <a:cs typeface="Eurostile"/>
              </a:rPr>
              <a:t>: (1) Full wall height is to be measured </a:t>
            </a:r>
            <a:r>
              <a:rPr lang="en-US" sz="1000" i="1" u="sng" dirty="0">
                <a:latin typeface="Eurostile"/>
                <a:cs typeface="Eurostile"/>
              </a:rPr>
              <a:t>from </a:t>
            </a:r>
            <a:r>
              <a:rPr lang="en-US" sz="1000" i="1" u="sng" dirty="0" smtClean="0">
                <a:latin typeface="Eurostile"/>
                <a:cs typeface="Eurostile"/>
              </a:rPr>
              <a:t>floor to ceiling</a:t>
            </a:r>
            <a:r>
              <a:rPr lang="en-US" sz="1000" dirty="0" smtClean="0">
                <a:latin typeface="Eurostile"/>
                <a:cs typeface="Eurostile"/>
              </a:rPr>
              <a:t>; (2)</a:t>
            </a:r>
            <a:r>
              <a:rPr lang="en-US" sz="1000" dirty="0">
                <a:latin typeface="Eurostile"/>
                <a:cs typeface="Eurostile"/>
              </a:rPr>
              <a:t> </a:t>
            </a:r>
            <a:r>
              <a:rPr lang="en-US" sz="1000" dirty="0" smtClean="0">
                <a:latin typeface="Eurostile"/>
                <a:cs typeface="Eurostile"/>
              </a:rPr>
              <a:t>Please obtain an exact width to align with the </a:t>
            </a:r>
            <a:r>
              <a:rPr lang="en-US" sz="1000" dirty="0" err="1" smtClean="0">
                <a:latin typeface="Eurostile"/>
                <a:cs typeface="Eurostile"/>
              </a:rPr>
              <a:t>Modernica</a:t>
            </a:r>
            <a:r>
              <a:rPr lang="en-US" sz="1000" dirty="0" smtClean="0">
                <a:latin typeface="Eurostile"/>
                <a:cs typeface="Eurostile"/>
              </a:rPr>
              <a:t> Museum bench </a:t>
            </a:r>
            <a:r>
              <a:rPr lang="en-US" sz="1000" i="1" dirty="0" smtClean="0">
                <a:latin typeface="Eurostile"/>
                <a:cs typeface="Eurostile"/>
              </a:rPr>
              <a:t>length</a:t>
            </a:r>
            <a:r>
              <a:rPr lang="en-US" sz="1000" dirty="0" smtClean="0">
                <a:latin typeface="Eurostile"/>
                <a:cs typeface="Eurostile"/>
              </a:rPr>
              <a:t> when in its correct position in the bathroom corner as shown on the relevant furnishing layout drawing. Please account for the thickness of the wall panels’ J-trims when attaching to the wall. </a:t>
            </a:r>
            <a:r>
              <a:rPr lang="en-US" sz="1000" dirty="0">
                <a:latin typeface="Eurostile"/>
                <a:cs typeface="Eurostile"/>
              </a:rPr>
              <a:t>Please also see (D5) Painter/Decorator/Installer - Ground Floor </a:t>
            </a:r>
            <a:r>
              <a:rPr lang="en-US" sz="1000" dirty="0" smtClean="0">
                <a:latin typeface="Eurostile"/>
                <a:cs typeface="Eurostile"/>
              </a:rPr>
              <a:t>drawing </a:t>
            </a:r>
            <a:r>
              <a:rPr lang="en-US" sz="1000" dirty="0">
                <a:latin typeface="Eurostile"/>
                <a:cs typeface="Eurostile"/>
              </a:rPr>
              <a:t>for wall sectioning reference.</a:t>
            </a:r>
            <a:endParaRPr lang="en-US" sz="1000" i="1" u="sng" dirty="0">
              <a:latin typeface="Eurostile"/>
              <a:cs typeface="Eurostile"/>
            </a:endParaRPr>
          </a:p>
        </p:txBody>
      </p:sp>
    </p:spTree>
    <p:extLst>
      <p:ext uri="{BB962C8B-B14F-4D97-AF65-F5344CB8AC3E}">
        <p14:creationId xmlns:p14="http://schemas.microsoft.com/office/powerpoint/2010/main" val="350844611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5</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3280010306"/>
              </p:ext>
            </p:extLst>
          </p:nvPr>
        </p:nvGraphicFramePr>
        <p:xfrm>
          <a:off x="583033" y="1898972"/>
          <a:ext cx="11100967" cy="6477482"/>
        </p:xfrm>
        <a:graphic>
          <a:graphicData uri="http://schemas.openxmlformats.org/drawingml/2006/table">
            <a:tbl>
              <a:tblPr firstRow="1" bandRow="1">
                <a:tableStyleId>{2D5ABB26-0587-4C30-8999-92F81FD0307C}</a:tableStyleId>
              </a:tblPr>
              <a:tblGrid>
                <a:gridCol w="839367"/>
                <a:gridCol w="559669"/>
                <a:gridCol w="657150"/>
                <a:gridCol w="848322"/>
                <a:gridCol w="776632"/>
                <a:gridCol w="1003648"/>
                <a:gridCol w="704943"/>
                <a:gridCol w="657150"/>
                <a:gridCol w="1541317"/>
                <a:gridCol w="3512769"/>
              </a:tblGrid>
              <a:tr h="365056">
                <a:tc rowSpan="2">
                  <a:txBody>
                    <a:bodyPr/>
                    <a:lstStyle/>
                    <a:p>
                      <a:pPr algn="l">
                        <a:spcAft>
                          <a:spcPts val="0"/>
                        </a:spcAft>
                      </a:pPr>
                      <a:r>
                        <a:rPr lang="en-US" sz="1200" b="1" dirty="0" smtClean="0">
                          <a:effectLst/>
                          <a:latin typeface="Eurostile"/>
                          <a:ea typeface="ＭＳ 明朝"/>
                          <a:cs typeface="Eurostile"/>
                        </a:rPr>
                        <a:t>TYPE</a:t>
                      </a:r>
                      <a:r>
                        <a:rPr lang="en-US" sz="1200" b="1" baseline="0" dirty="0" smtClean="0">
                          <a:effectLst/>
                          <a:latin typeface="Eurostile"/>
                          <a:ea typeface="ＭＳ 明朝"/>
                          <a:cs typeface="Eurostile"/>
                        </a:rPr>
                        <a:t> OF SURFACE</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Ref ID within room</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baseline="0" dirty="0" smtClean="0">
                          <a:effectLst/>
                          <a:latin typeface="Eurostile"/>
                          <a:ea typeface="ＭＳ 明朝"/>
                          <a:cs typeface="Eurostile"/>
                        </a:rPr>
                        <a:t>TYPE</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BRAND /</a:t>
                      </a:r>
                    </a:p>
                    <a:p>
                      <a:pPr algn="l">
                        <a:spcAft>
                          <a:spcPts val="0"/>
                        </a:spcAft>
                      </a:pPr>
                      <a:r>
                        <a:rPr lang="en-US" sz="1200" b="1" dirty="0" smtClean="0">
                          <a:effectLst/>
                          <a:latin typeface="Eurostile"/>
                          <a:ea typeface="ＭＳ 明朝"/>
                          <a:cs typeface="Eurostile"/>
                        </a:rPr>
                        <a:t>SUPPLIER</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a:effectLst/>
                          <a:latin typeface="Eurostile"/>
                          <a:ea typeface="ＭＳ 明朝"/>
                          <a:cs typeface="Eurostile"/>
                        </a:rPr>
                        <a:t>NAME</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CODE / REF</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a:effectLst/>
                          <a:latin typeface="Eurostile"/>
                          <a:ea typeface="ＭＳ 明朝"/>
                          <a:cs typeface="Eurostile"/>
                        </a:rPr>
                        <a:t>COLOUR</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FINISH</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REFERENCE</a:t>
                      </a:r>
                      <a:r>
                        <a:rPr lang="en-US" sz="1200" b="1" baseline="0" dirty="0" smtClean="0">
                          <a:effectLst/>
                          <a:latin typeface="Eurostile"/>
                          <a:ea typeface="ＭＳ 明朝"/>
                          <a:cs typeface="Eurostile"/>
                        </a:rPr>
                        <a:t> DRAWING(S) and WALL IDENTIFIER(S)</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ADDITIONAL</a:t>
                      </a:r>
                      <a:r>
                        <a:rPr lang="en-US" sz="1200" b="1" baseline="0" dirty="0" smtClean="0">
                          <a:effectLst/>
                          <a:latin typeface="Eurostile"/>
                          <a:ea typeface="ＭＳ 明朝"/>
                          <a:cs typeface="Eurostile"/>
                        </a:rPr>
                        <a:t> INFO and WWW LINKS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441529">
                <a:tc rowSpan="3">
                  <a:txBody>
                    <a:bodyPr/>
                    <a:lstStyle/>
                    <a:p>
                      <a:pPr algn="l">
                        <a:spcAft>
                          <a:spcPts val="0"/>
                        </a:spcAft>
                      </a:pPr>
                      <a:r>
                        <a:rPr lang="en-US" sz="1100" dirty="0" smtClean="0">
                          <a:effectLst/>
                          <a:latin typeface="Eurostile"/>
                          <a:ea typeface="ＭＳ 明朝"/>
                          <a:cs typeface="Eurostile"/>
                        </a:rPr>
                        <a:t>Walls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Paint, Water-based</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err="1" smtClean="0">
                          <a:effectLst/>
                          <a:latin typeface="Eurostile"/>
                          <a:ea typeface="AppleGothic"/>
                          <a:cs typeface="Eurostile"/>
                        </a:rPr>
                        <a:t>Dulux</a:t>
                      </a:r>
                      <a:r>
                        <a:rPr lang="en-US" sz="1100" dirty="0" smtClean="0">
                          <a:effectLst/>
                          <a:latin typeface="Eurostile"/>
                          <a:ea typeface="AppleGothic"/>
                          <a:cs typeface="Eurostile"/>
                        </a:rPr>
                        <a:t>, </a:t>
                      </a:r>
                      <a:r>
                        <a:rPr lang="en-US" sz="1100" dirty="0" err="1" smtClean="0">
                          <a:effectLst/>
                          <a:latin typeface="Eurostile"/>
                          <a:ea typeface="AppleGothic"/>
                          <a:cs typeface="Eurostile"/>
                        </a:rPr>
                        <a:t>Lifemaster</a:t>
                      </a:r>
                      <a:r>
                        <a:rPr lang="en-US" sz="1100" dirty="0" smtClean="0">
                          <a:effectLst/>
                          <a:latin typeface="Eurostile"/>
                          <a:ea typeface="AppleGothic"/>
                          <a:cs typeface="Eurostile"/>
                        </a:rPr>
                        <a:t> Zero VOC</a:t>
                      </a:r>
                      <a:endParaRPr lang="en-US" sz="1100" dirty="0" smtClean="0">
                        <a:effectLst/>
                        <a:latin typeface="Eurostile"/>
                        <a:ea typeface="ＭＳ 明朝"/>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50RB 83/005</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Winter Hills</a:t>
                      </a: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Off-white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Eggshell</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0" dirty="0" smtClean="0">
                          <a:effectLst/>
                          <a:latin typeface="Eurostile"/>
                          <a:ea typeface="ＭＳ 明朝"/>
                          <a:cs typeface="Eurostile"/>
                        </a:rPr>
                        <a:t>(D5) Painter/Decorator/Installer – Ground Floor </a:t>
                      </a:r>
                      <a:endParaRPr lang="en-US" sz="1000" b="0" baseline="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00" b="0" baseline="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00" b="0" baseline="0" dirty="0" smtClean="0">
                          <a:effectLst/>
                          <a:latin typeface="Eurostile"/>
                          <a:ea typeface="ＭＳ 明朝"/>
                          <a:cs typeface="Eurostile"/>
                        </a:rPr>
                        <a:t>A</a:t>
                      </a:r>
                      <a:r>
                        <a:rPr lang="en-US" sz="1000" b="0" baseline="0" dirty="0" smtClean="0">
                          <a:effectLst/>
                          <a:latin typeface="Eurostile"/>
                          <a:ea typeface="+mn-ea"/>
                          <a:cs typeface="Eurostile"/>
                        </a:rPr>
                        <a:t>ll </a:t>
                      </a:r>
                      <a:r>
                        <a:rPr lang="en-US" sz="1000" dirty="0" smtClean="0">
                          <a:latin typeface="Eurostile"/>
                          <a:cs typeface="Eurostile"/>
                        </a:rPr>
                        <a:t>walls</a:t>
                      </a:r>
                      <a:endParaRPr lang="en-US" sz="10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i="1" u="sng" dirty="0" smtClean="0">
                          <a:solidFill>
                            <a:srgbClr val="0000FF"/>
                          </a:solidFill>
                          <a:effectLst/>
                          <a:latin typeface="Eurostile"/>
                          <a:ea typeface="ＭＳ 明朝"/>
                          <a:cs typeface="Eurostile"/>
                          <a:hlinkClick r:id="rId3"/>
                        </a:rPr>
                        <a:t>http://www.dulux.ca</a:t>
                      </a:r>
                      <a:endParaRPr lang="en-US" sz="1000" dirty="0" smtClean="0">
                        <a:effectLst/>
                        <a:latin typeface="Eurostile"/>
                        <a:ea typeface="ＭＳ 明朝"/>
                        <a:cs typeface="Eurostile"/>
                      </a:endParaRPr>
                    </a:p>
                    <a:p>
                      <a:pPr algn="l">
                        <a:spcAft>
                          <a:spcPts val="0"/>
                        </a:spcAft>
                      </a:pPr>
                      <a:r>
                        <a:rPr lang="en-US" sz="1000" i="1" dirty="0" smtClean="0">
                          <a:effectLst/>
                          <a:latin typeface="Eurostile"/>
                          <a:ea typeface="ＭＳ 明朝"/>
                          <a:cs typeface="Eurostile"/>
                        </a:rPr>
                        <a:t>Please use Dulux brand primer appropriate for the condition of the surface, preferably the zero VOC Lifemaster.</a:t>
                      </a:r>
                    </a:p>
                    <a:p>
                      <a:pPr algn="l">
                        <a:spcAft>
                          <a:spcPts val="0"/>
                        </a:spcAft>
                      </a:pPr>
                      <a:endParaRPr lang="en-US" sz="1000" i="1" dirty="0" smtClean="0">
                        <a:effectLst/>
                        <a:latin typeface="Eurostile"/>
                        <a:ea typeface="ＭＳ 明朝"/>
                        <a:cs typeface="Eurostile"/>
                      </a:endParaRPr>
                    </a:p>
                    <a:p>
                      <a:pPr algn="l">
                        <a:spcAft>
                          <a:spcPts val="0"/>
                        </a:spcAft>
                      </a:pPr>
                      <a:r>
                        <a:rPr lang="en-US" sz="1000" i="0" u="sng" dirty="0" smtClean="0">
                          <a:effectLst/>
                          <a:latin typeface="Eurostile"/>
                          <a:ea typeface="ＭＳ 明朝"/>
                          <a:cs typeface="Eurostile"/>
                        </a:rPr>
                        <a:t>All</a:t>
                      </a:r>
                      <a:r>
                        <a:rPr lang="en-US" sz="1000" i="0" u="sng" baseline="0" dirty="0" smtClean="0">
                          <a:effectLst/>
                          <a:latin typeface="Eurostile"/>
                          <a:ea typeface="ＭＳ 明朝"/>
                          <a:cs typeface="Eurostile"/>
                        </a:rPr>
                        <a:t> walls need to be painted and allowed to dry completely before the other 2 wall treatments can be applied.</a:t>
                      </a:r>
                      <a:endParaRPr lang="en-US" sz="1000" i="0" u="sng" dirty="0" smtClean="0">
                        <a:effectLst/>
                        <a:latin typeface="Eurostile"/>
                        <a:ea typeface="ＭＳ 明朝"/>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vMerge="1">
                  <a:txBody>
                    <a:bodyPr/>
                    <a:lstStyle/>
                    <a:p>
                      <a:pPr algn="l">
                        <a:spcAft>
                          <a:spcPts val="0"/>
                        </a:spcAft>
                      </a:pPr>
                      <a:endParaRPr lang="en-US" sz="115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3</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Wall Sticker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err="1" smtClean="0">
                          <a:latin typeface="Eurostile"/>
                          <a:cs typeface="Eurostile"/>
                        </a:rPr>
                        <a:t>Ferm</a:t>
                      </a:r>
                      <a:r>
                        <a:rPr lang="en-US" sz="1100" baseline="0" dirty="0" smtClean="0">
                          <a:latin typeface="Eurostile"/>
                          <a:cs typeface="Eurostile"/>
                        </a:rPr>
                        <a:t> Living / Modern </a:t>
                      </a:r>
                      <a:r>
                        <a:rPr lang="en-US" sz="1100" baseline="0" dirty="0" err="1" smtClean="0">
                          <a:latin typeface="Eurostile"/>
                          <a:cs typeface="Eurostile"/>
                        </a:rPr>
                        <a:t>Karibou</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0" dirty="0" err="1" smtClean="0">
                          <a:latin typeface="Eurostile"/>
                          <a:cs typeface="Eurostile"/>
                        </a:rPr>
                        <a:t>Powerpole</a:t>
                      </a:r>
                      <a:endParaRPr lang="en-US" sz="11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N/A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Black</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0" dirty="0" smtClean="0">
                          <a:effectLst/>
                          <a:latin typeface="Eurostile"/>
                          <a:ea typeface="ＭＳ 明朝"/>
                          <a:cs typeface="Eurostile"/>
                        </a:rPr>
                        <a:t>(D5) Painter/Decorator/Installer – Ground Floor </a:t>
                      </a:r>
                      <a:endParaRPr lang="en-US" sz="1000" dirty="0" smtClean="0">
                        <a:latin typeface="Eurostile"/>
                        <a:cs typeface="Eurostile"/>
                      </a:endParaRPr>
                    </a:p>
                    <a:p>
                      <a:r>
                        <a:rPr lang="en-US" sz="1000" dirty="0" smtClean="0">
                          <a:latin typeface="Eurostile"/>
                          <a:cs typeface="Eurostile"/>
                        </a:rPr>
                        <a:t>Wall</a:t>
                      </a:r>
                      <a:r>
                        <a:rPr lang="en-US" sz="1000" baseline="0" dirty="0" smtClean="0">
                          <a:latin typeface="Eurostile"/>
                          <a:cs typeface="Eurostile"/>
                        </a:rPr>
                        <a:t> SR1-VD</a:t>
                      </a:r>
                    </a:p>
                    <a:p>
                      <a:r>
                        <a:rPr lang="en-US" sz="1000" baseline="0" dirty="0" smtClean="0">
                          <a:latin typeface="Eurostile"/>
                          <a:cs typeface="Eurostile"/>
                        </a:rPr>
                        <a:t>Please see drawings </a:t>
                      </a:r>
                      <a:r>
                        <a:rPr lang="en-US" sz="1000" i="1" baseline="0" dirty="0" smtClean="0">
                          <a:latin typeface="Eurostile"/>
                          <a:cs typeface="Eurostile"/>
                        </a:rPr>
                        <a:t>(D9) Sitting Room Elevation SR1 and (D10) Sitting Room Elevation SR2 </a:t>
                      </a:r>
                      <a:r>
                        <a:rPr lang="en-US" sz="1000" baseline="0" dirty="0" smtClean="0">
                          <a:latin typeface="Eurostile"/>
                          <a:cs typeface="Eurostile"/>
                        </a:rPr>
                        <a:t>for placement on walls.</a:t>
                      </a:r>
                      <a:endParaRPr lang="en-US" sz="10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“Pole”</a:t>
                      </a:r>
                      <a:r>
                        <a:rPr lang="en-US" sz="1000" baseline="0" dirty="0" smtClean="0">
                          <a:latin typeface="Eurostile"/>
                          <a:cs typeface="Eurostile"/>
                        </a:rPr>
                        <a:t> to be positioned as shown on </a:t>
                      </a:r>
                      <a:r>
                        <a:rPr lang="en-US" sz="1000" i="1" baseline="0" dirty="0" smtClean="0">
                          <a:latin typeface="Eurostile"/>
                          <a:cs typeface="Eurostile"/>
                        </a:rPr>
                        <a:t>Sitting Room Elevation SR1</a:t>
                      </a:r>
                      <a:r>
                        <a:rPr lang="en-US" sz="1000" i="0" baseline="0" dirty="0" smtClean="0">
                          <a:latin typeface="Eurostile"/>
                          <a:cs typeface="Eurostile"/>
                        </a:rPr>
                        <a:t>. Bottom of “pole” at top edge of skirting board;</a:t>
                      </a:r>
                      <a:r>
                        <a:rPr lang="en-US" sz="1000" baseline="0" dirty="0" smtClean="0">
                          <a:latin typeface="Eurostile"/>
                          <a:cs typeface="Eurostile"/>
                        </a:rPr>
                        <a:t> “cables” to extend in both directions as illustrated: to the end of Wall SR1 to the right, and onto Wall SR2 to the left until the ceiling is reached.</a:t>
                      </a:r>
                    </a:p>
                    <a:p>
                      <a:r>
                        <a:rPr lang="en-US" sz="1000" dirty="0" smtClean="0">
                          <a:latin typeface="Eurostile"/>
                          <a:cs typeface="Eurostile"/>
                        </a:rPr>
                        <a:t>Installation</a:t>
                      </a:r>
                      <a:r>
                        <a:rPr lang="en-US" sz="1000" baseline="0" dirty="0" smtClean="0">
                          <a:latin typeface="Eurostile"/>
                          <a:cs typeface="Eurostile"/>
                        </a:rPr>
                        <a:t> instructions and info:</a:t>
                      </a:r>
                      <a:endParaRPr lang="en-US" sz="1000" dirty="0" smtClean="0">
                        <a:latin typeface="Eurostile"/>
                        <a:cs typeface="Eurostile"/>
                      </a:endParaRPr>
                    </a:p>
                    <a:p>
                      <a:r>
                        <a:rPr lang="en-US" sz="1000" dirty="0" smtClean="0">
                          <a:latin typeface="Eurostile"/>
                          <a:cs typeface="Eurostile"/>
                          <a:hlinkClick r:id="rId4"/>
                        </a:rPr>
                        <a:t>http://www.modernkaribou.ca/p-1335-ferm-living-wall-sticker-powerpole.aspx</a:t>
                      </a:r>
                      <a:r>
                        <a:rPr lang="en-US" sz="100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vMerge="1">
                  <a:txBody>
                    <a:bodyPr/>
                    <a:lstStyle/>
                    <a:p>
                      <a:pPr algn="l">
                        <a:spcAft>
                          <a:spcPts val="0"/>
                        </a:spcAft>
                      </a:pP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4</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3-D Wall Panels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err="1" smtClean="0">
                          <a:latin typeface="Eurostile"/>
                          <a:cs typeface="Eurostile"/>
                        </a:rPr>
                        <a:t>WallArt</a:t>
                      </a:r>
                      <a:r>
                        <a:rPr lang="en-US" sz="1100" dirty="0" smtClean="0">
                          <a:latin typeface="Eurostile"/>
                          <a:cs typeface="Eurostile"/>
                        </a:rPr>
                        <a:t> Wall Decor</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0" dirty="0" smtClean="0">
                          <a:latin typeface="Eurostile"/>
                          <a:cs typeface="Eurostile"/>
                        </a:rPr>
                        <a:t>Splashes</a:t>
                      </a:r>
                      <a:endParaRPr lang="en-US" sz="11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N/A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0" dirty="0" smtClean="0">
                          <a:effectLst/>
                          <a:latin typeface="Eurostile"/>
                          <a:ea typeface="ＭＳ 明朝"/>
                          <a:cs typeface="Eurostile"/>
                        </a:rPr>
                        <a:t>(D5) Painter/Decorator/Installer – Ground Floor </a:t>
                      </a:r>
                      <a:endParaRPr lang="en-US" sz="1000" dirty="0" smtClean="0">
                        <a:latin typeface="Eurostile"/>
                        <a:cs typeface="Eurostile"/>
                      </a:endParaRPr>
                    </a:p>
                    <a:p>
                      <a:r>
                        <a:rPr lang="en-US" sz="1000" dirty="0" smtClean="0">
                          <a:latin typeface="Eurostile"/>
                          <a:cs typeface="Eurostile"/>
                        </a:rPr>
                        <a:t>Wall</a:t>
                      </a:r>
                      <a:r>
                        <a:rPr lang="en-US" sz="1000" baseline="0" dirty="0" smtClean="0">
                          <a:latin typeface="Eurostile"/>
                          <a:cs typeface="Eurostile"/>
                        </a:rPr>
                        <a:t> SR2-VD</a:t>
                      </a:r>
                    </a:p>
                    <a:p>
                      <a:endParaRPr lang="en-US" sz="1000" baseline="0" dirty="0" smtClean="0">
                        <a:latin typeface="Eurostile"/>
                        <a:cs typeface="Eurostile"/>
                      </a:endParaRPr>
                    </a:p>
                    <a:p>
                      <a:r>
                        <a:rPr lang="en-US" sz="1000" baseline="0" dirty="0" smtClean="0">
                          <a:latin typeface="Eurostile"/>
                          <a:cs typeface="Eurostile"/>
                        </a:rPr>
                        <a:t>Please see drawing </a:t>
                      </a:r>
                      <a:r>
                        <a:rPr lang="en-US" sz="1000" i="1" baseline="0" dirty="0" smtClean="0">
                          <a:latin typeface="Eurostile"/>
                          <a:cs typeface="Eurostile"/>
                        </a:rPr>
                        <a:t>Sitting Room Elevation SR2 </a:t>
                      </a:r>
                      <a:r>
                        <a:rPr lang="en-US" sz="1000" baseline="0" dirty="0" smtClean="0">
                          <a:latin typeface="Eurostile"/>
                          <a:cs typeface="Eurostile"/>
                        </a:rPr>
                        <a:t>for exact placement on wall.</a:t>
                      </a:r>
                      <a:endParaRPr lang="en-US" sz="10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Single panel size:</a:t>
                      </a:r>
                      <a:r>
                        <a:rPr lang="en-US" sz="1000" baseline="0" dirty="0" smtClean="0">
                          <a:latin typeface="Eurostile"/>
                          <a:cs typeface="Eurostile"/>
                        </a:rPr>
                        <a:t> 500 x 500 mm</a:t>
                      </a:r>
                    </a:p>
                    <a:p>
                      <a:r>
                        <a:rPr lang="en-US" sz="1000" baseline="0" dirty="0" smtClean="0">
                          <a:latin typeface="Eurostile"/>
                          <a:cs typeface="Eurostile"/>
                        </a:rPr>
                        <a:t>Eight panels are to be installed next to each other in two rows of four as shown on Elevation Drawing SR1. </a:t>
                      </a:r>
                      <a:r>
                        <a:rPr lang="en-US" sz="1000" dirty="0" smtClean="0">
                          <a:latin typeface="Eurostile"/>
                          <a:cs typeface="Eurostile"/>
                        </a:rPr>
                        <a:t>Manufacturer’s installation instructions and spec:</a:t>
                      </a:r>
                    </a:p>
                    <a:p>
                      <a:r>
                        <a:rPr lang="en-US" sz="1000" dirty="0" smtClean="0">
                          <a:latin typeface="Eurostile"/>
                          <a:cs typeface="Eurostile"/>
                          <a:hlinkClick r:id="rId5"/>
                        </a:rPr>
                        <a:t>http://walldecor3d.com/index.php?p=installation</a:t>
                      </a:r>
                      <a:r>
                        <a:rPr lang="en-US" sz="1000" dirty="0" smtClean="0">
                          <a:latin typeface="Eurostile"/>
                          <a:cs typeface="Eurostile"/>
                        </a:rPr>
                        <a:t> </a:t>
                      </a:r>
                    </a:p>
                    <a:p>
                      <a:r>
                        <a:rPr lang="en-US" sz="1000" dirty="0" smtClean="0">
                          <a:latin typeface="Eurostile"/>
                          <a:cs typeface="Eurostile"/>
                        </a:rPr>
                        <a:t>Product info:</a:t>
                      </a:r>
                    </a:p>
                    <a:p>
                      <a:r>
                        <a:rPr lang="en-US" sz="1000" dirty="0" smtClean="0">
                          <a:latin typeface="Eurostile"/>
                          <a:cs typeface="Eurostile"/>
                          <a:hlinkClick r:id="rId6"/>
                        </a:rPr>
                        <a:t>http://walldecor3d.com/index.php?p=onzedesigns_details&amp;id=36</a:t>
                      </a:r>
                      <a:r>
                        <a:rPr lang="en-US" sz="100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100" dirty="0" smtClean="0">
                          <a:effectLst/>
                          <a:latin typeface="Eurostile"/>
                          <a:ea typeface="ＭＳ 明朝"/>
                          <a:cs typeface="Eurostile"/>
                        </a:rPr>
                        <a:t>Ceiling</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AppleGothic"/>
                          <a:cs typeface="Eurostile"/>
                        </a:rPr>
                        <a:t>Paint, Water-based</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err="1" smtClean="0">
                          <a:effectLst/>
                          <a:latin typeface="Eurostile"/>
                          <a:ea typeface="AppleGothic"/>
                          <a:cs typeface="Eurostile"/>
                        </a:rPr>
                        <a:t>Dulux</a:t>
                      </a:r>
                      <a:r>
                        <a:rPr lang="en-US" sz="1100" dirty="0" smtClean="0">
                          <a:effectLst/>
                          <a:latin typeface="Eurostile"/>
                          <a:ea typeface="AppleGothic"/>
                          <a:cs typeface="Eurostile"/>
                        </a:rPr>
                        <a:t>, </a:t>
                      </a:r>
                      <a:r>
                        <a:rPr lang="en-US" sz="1100" dirty="0" err="1" smtClean="0">
                          <a:effectLst/>
                          <a:latin typeface="Eurostile"/>
                          <a:ea typeface="AppleGothic"/>
                          <a:cs typeface="Eurostile"/>
                        </a:rPr>
                        <a:t>Lifemaster</a:t>
                      </a:r>
                      <a:r>
                        <a:rPr lang="en-US" sz="1100" dirty="0" smtClean="0">
                          <a:effectLst/>
                          <a:latin typeface="Eurostile"/>
                          <a:ea typeface="AppleGothic"/>
                          <a:cs typeface="Eurostile"/>
                        </a:rPr>
                        <a:t> Zero VOC</a:t>
                      </a:r>
                      <a:endParaRPr lang="en-US" sz="1100" dirty="0" smtClean="0">
                        <a:effectLst/>
                        <a:latin typeface="Eurostile"/>
                        <a:ea typeface="ＭＳ 明朝"/>
                        <a:cs typeface="Eurostile"/>
                      </a:endParaRPr>
                    </a:p>
                    <a:p>
                      <a:pPr algn="l">
                        <a:spcAft>
                          <a:spcPts val="0"/>
                        </a:spcAft>
                      </a:pP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Ceiling Flat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Standard White (</a:t>
                      </a:r>
                      <a:r>
                        <a:rPr lang="en-US" sz="1100" dirty="0" err="1" smtClean="0">
                          <a:effectLst/>
                          <a:latin typeface="Eurostile"/>
                          <a:ea typeface="AppleGothic"/>
                          <a:cs typeface="Eurostile"/>
                        </a:rPr>
                        <a:t>Untinted</a:t>
                      </a:r>
                      <a:r>
                        <a:rPr lang="en-US" sz="1100" dirty="0" smtClean="0">
                          <a:effectLst/>
                          <a:latin typeface="Eurostile"/>
                          <a:ea typeface="AppleGothic"/>
                          <a:cs typeface="Eurostile"/>
                        </a:rPr>
                        <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Flat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3">
                  <a:txBody>
                    <a:bodyPr/>
                    <a:lstStyle/>
                    <a:p>
                      <a:pPr algn="l">
                        <a:spcAft>
                          <a:spcPts val="0"/>
                        </a:spcAft>
                      </a:pPr>
                      <a:r>
                        <a:rPr lang="en-US" sz="1000" i="1" u="sng" dirty="0" smtClean="0">
                          <a:solidFill>
                            <a:srgbClr val="0000FF"/>
                          </a:solidFill>
                          <a:effectLst/>
                          <a:latin typeface="Eurostile"/>
                          <a:ea typeface="ＭＳ 明朝"/>
                          <a:cs typeface="Eurostile"/>
                          <a:hlinkClick r:id="rId3"/>
                        </a:rPr>
                        <a:t>http://www.dulux.ca</a:t>
                      </a:r>
                      <a:endParaRPr lang="en-US" sz="1000" dirty="0" smtClean="0">
                        <a:effectLst/>
                        <a:latin typeface="Eurostile"/>
                        <a:ea typeface="ＭＳ 明朝"/>
                        <a:cs typeface="Eurostile"/>
                      </a:endParaRPr>
                    </a:p>
                    <a:p>
                      <a:pPr algn="l">
                        <a:spcAft>
                          <a:spcPts val="0"/>
                        </a:spcAft>
                      </a:pPr>
                      <a:r>
                        <a:rPr lang="en-US" sz="1000" i="1" dirty="0" smtClean="0">
                          <a:effectLst/>
                          <a:latin typeface="Eurostile"/>
                          <a:ea typeface="ＭＳ 明朝"/>
                          <a:cs typeface="Eurostile"/>
                        </a:rPr>
                        <a:t> </a:t>
                      </a:r>
                      <a:endParaRPr lang="en-US" sz="1000" dirty="0" smtClean="0">
                        <a:effectLst/>
                        <a:latin typeface="Eurostile"/>
                        <a:ea typeface="ＭＳ 明朝"/>
                        <a:cs typeface="Eurostile"/>
                      </a:endParaRPr>
                    </a:p>
                    <a:p>
                      <a:pPr algn="l">
                        <a:spcAft>
                          <a:spcPts val="0"/>
                        </a:spcAft>
                      </a:pPr>
                      <a:r>
                        <a:rPr lang="en-US" sz="1000" i="1" dirty="0" smtClean="0">
                          <a:effectLst/>
                          <a:latin typeface="Eurostile"/>
                          <a:ea typeface="ＭＳ 明朝"/>
                          <a:cs typeface="Eurostile"/>
                        </a:rPr>
                        <a:t>Please use </a:t>
                      </a:r>
                      <a:r>
                        <a:rPr lang="en-US" sz="1000" i="1" dirty="0" err="1" smtClean="0">
                          <a:effectLst/>
                          <a:latin typeface="Eurostile"/>
                          <a:ea typeface="ＭＳ 明朝"/>
                          <a:cs typeface="Eurostile"/>
                        </a:rPr>
                        <a:t>Dulux</a:t>
                      </a:r>
                      <a:r>
                        <a:rPr lang="en-US" sz="1000" i="1" dirty="0" smtClean="0">
                          <a:effectLst/>
                          <a:latin typeface="Eurostile"/>
                          <a:ea typeface="ＭＳ 明朝"/>
                          <a:cs typeface="Eurostile"/>
                        </a:rPr>
                        <a:t> brand primer appropriate for the condition of the surface, preferably the zero VOC </a:t>
                      </a:r>
                      <a:r>
                        <a:rPr lang="en-US" sz="1000" i="1" dirty="0" err="1" smtClean="0">
                          <a:effectLst/>
                          <a:latin typeface="Eurostile"/>
                          <a:ea typeface="ＭＳ 明朝"/>
                          <a:cs typeface="Eurostile"/>
                        </a:rPr>
                        <a:t>Lifemaster</a:t>
                      </a:r>
                      <a:r>
                        <a:rPr lang="en-US" sz="1000" i="1" dirty="0" smtClean="0">
                          <a:effectLst/>
                          <a:latin typeface="Eurostile"/>
                          <a:ea typeface="ＭＳ 明朝"/>
                          <a:cs typeface="Eurostile"/>
                        </a:rPr>
                        <a:t>.</a:t>
                      </a:r>
                      <a:endParaRPr lang="en-US" sz="10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100" dirty="0" smtClean="0">
                          <a:effectLst/>
                          <a:latin typeface="Eurostile"/>
                          <a:ea typeface="ＭＳ 明朝"/>
                          <a:cs typeface="Eurostile"/>
                        </a:rPr>
                        <a:t>Skirtings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r>
                        <a:rPr lang="en-US" sz="1100" dirty="0" smtClean="0">
                          <a:effectLst/>
                          <a:latin typeface="Eurostile"/>
                          <a:ea typeface="AppleGothic"/>
                          <a:cs typeface="Eurostile"/>
                        </a:rPr>
                        <a:t>, </a:t>
                      </a:r>
                      <a:r>
                        <a:rPr lang="en-US" sz="1100" dirty="0" err="1" smtClean="0">
                          <a:effectLst/>
                          <a:latin typeface="Eurostile"/>
                          <a:ea typeface="AppleGothic"/>
                          <a:cs typeface="Eurostile"/>
                        </a:rPr>
                        <a:t>Lifemaster</a:t>
                      </a:r>
                      <a:r>
                        <a:rPr lang="en-US" sz="1100" dirty="0" smtClean="0">
                          <a:effectLst/>
                          <a:latin typeface="Eurostile"/>
                          <a:ea typeface="AppleGothic"/>
                          <a:cs typeface="Eurostile"/>
                        </a:rPr>
                        <a:t> Zero VOC</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50RB 83/005</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Winter Hills</a:t>
                      </a: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Off-white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endParaRPr lang="en-US"/>
                    </a:p>
                  </a:txBody>
                  <a:tcPr/>
                </a:tc>
              </a:tr>
              <a:tr h="595546">
                <a:tc>
                  <a:txBody>
                    <a:bodyPr/>
                    <a:lstStyle/>
                    <a:p>
                      <a:pPr algn="l">
                        <a:spcAft>
                          <a:spcPts val="0"/>
                        </a:spcAft>
                      </a:pPr>
                      <a:r>
                        <a:rPr lang="en-US" sz="1100" dirty="0" smtClean="0">
                          <a:effectLst/>
                          <a:latin typeface="Eurostile"/>
                          <a:ea typeface="ＭＳ 明朝"/>
                          <a:cs typeface="Eurostile"/>
                        </a:rPr>
                        <a:t>Woodwork</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r>
                        <a:rPr lang="en-US" sz="1100" dirty="0" smtClean="0">
                          <a:effectLst/>
                          <a:latin typeface="Eurostile"/>
                          <a:ea typeface="AppleGothic"/>
                          <a:cs typeface="Eurostile"/>
                        </a:rPr>
                        <a:t>, </a:t>
                      </a:r>
                      <a:r>
                        <a:rPr lang="en-US" sz="1100" dirty="0" err="1" smtClean="0">
                          <a:effectLst/>
                          <a:latin typeface="Eurostile"/>
                          <a:ea typeface="AppleGothic"/>
                          <a:cs typeface="Eurostile"/>
                        </a:rPr>
                        <a:t>Lifemaster</a:t>
                      </a:r>
                      <a:r>
                        <a:rPr lang="en-US" sz="1100" dirty="0" smtClean="0">
                          <a:effectLst/>
                          <a:latin typeface="Eurostile"/>
                          <a:ea typeface="AppleGothic"/>
                          <a:cs typeface="Eurostile"/>
                        </a:rPr>
                        <a:t> Zero VOC</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50RB 83/005</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Winter Hills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Off-white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5"/>
              <a:defRPr/>
            </a:pPr>
            <a:r>
              <a:rPr lang="en-US" sz="1800" b="1" dirty="0" smtClean="0">
                <a:latin typeface="Eurostile"/>
                <a:ea typeface="ＭＳ 明朝"/>
                <a:cs typeface="Eurostile"/>
              </a:rPr>
              <a:t>SITTING ROOM</a:t>
            </a:r>
            <a:endParaRPr lang="en-US" sz="1800" b="1" dirty="0">
              <a:latin typeface="Eurostile"/>
              <a:ea typeface="ＭＳ 明朝"/>
              <a:cs typeface="Eurostile"/>
            </a:endParaRPr>
          </a:p>
        </p:txBody>
      </p:sp>
    </p:spTree>
    <p:extLst>
      <p:ext uri="{BB962C8B-B14F-4D97-AF65-F5344CB8AC3E}">
        <p14:creationId xmlns:p14="http://schemas.microsoft.com/office/powerpoint/2010/main" val="285833442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6</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2292288227"/>
              </p:ext>
            </p:extLst>
          </p:nvPr>
        </p:nvGraphicFramePr>
        <p:xfrm>
          <a:off x="608433" y="1907440"/>
          <a:ext cx="11100968" cy="6726866"/>
        </p:xfrm>
        <a:graphic>
          <a:graphicData uri="http://schemas.openxmlformats.org/drawingml/2006/table">
            <a:tbl>
              <a:tblPr firstRow="1" bandRow="1">
                <a:tableStyleId>{2D5ABB26-0587-4C30-8999-92F81FD0307C}</a:tableStyleId>
              </a:tblPr>
              <a:tblGrid>
                <a:gridCol w="970364"/>
                <a:gridCol w="639470"/>
                <a:gridCol w="1064596"/>
                <a:gridCol w="852034"/>
                <a:gridCol w="781683"/>
                <a:gridCol w="906751"/>
                <a:gridCol w="773866"/>
                <a:gridCol w="656613"/>
                <a:gridCol w="1594632"/>
                <a:gridCol w="2860959"/>
              </a:tblGrid>
              <a:tr h="365056">
                <a:tc rowSpan="2">
                  <a:txBody>
                    <a:bodyPr/>
                    <a:lstStyle/>
                    <a:p>
                      <a:pPr algn="l">
                        <a:spcAft>
                          <a:spcPts val="0"/>
                        </a:spcAft>
                      </a:pPr>
                      <a:r>
                        <a:rPr lang="en-US" sz="1200" b="1" dirty="0" smtClean="0">
                          <a:effectLst/>
                          <a:latin typeface="Eurostile"/>
                          <a:ea typeface="ＭＳ 明朝"/>
                          <a:cs typeface="Eurostile"/>
                        </a:rPr>
                        <a:t>TYPE</a:t>
                      </a:r>
                      <a:r>
                        <a:rPr lang="en-US" sz="1200" b="1" baseline="0" dirty="0" smtClean="0">
                          <a:effectLst/>
                          <a:latin typeface="Eurostile"/>
                          <a:ea typeface="ＭＳ 明朝"/>
                          <a:cs typeface="Eurostile"/>
                        </a:rPr>
                        <a:t> OF SURFACE</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Ref ID within</a:t>
                      </a:r>
                      <a:r>
                        <a:rPr lang="en-US" sz="1200" b="1" baseline="0" dirty="0" smtClean="0">
                          <a:effectLst/>
                          <a:latin typeface="Eurostile"/>
                          <a:ea typeface="ＭＳ 明朝"/>
                          <a:cs typeface="Eurostile"/>
                        </a:rPr>
                        <a:t> room</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baseline="0" dirty="0" smtClean="0">
                          <a:effectLst/>
                          <a:latin typeface="Eurostile"/>
                          <a:ea typeface="ＭＳ 明朝"/>
                          <a:cs typeface="Eurostile"/>
                        </a:rPr>
                        <a:t>TYPE</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BRAND /</a:t>
                      </a:r>
                    </a:p>
                    <a:p>
                      <a:pPr algn="l">
                        <a:spcAft>
                          <a:spcPts val="0"/>
                        </a:spcAft>
                      </a:pPr>
                      <a:r>
                        <a:rPr lang="en-US" sz="1200" b="1" dirty="0" smtClean="0">
                          <a:effectLst/>
                          <a:latin typeface="Eurostile"/>
                          <a:ea typeface="ＭＳ 明朝"/>
                          <a:cs typeface="Eurostile"/>
                        </a:rPr>
                        <a:t>SUPPLIER</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a:effectLst/>
                          <a:latin typeface="Eurostile"/>
                          <a:ea typeface="ＭＳ 明朝"/>
                          <a:cs typeface="Eurostile"/>
                        </a:rPr>
                        <a:t>NAME</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CODE / REF</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a:effectLst/>
                          <a:latin typeface="Eurostile"/>
                          <a:ea typeface="ＭＳ 明朝"/>
                          <a:cs typeface="Eurostile"/>
                        </a:rPr>
                        <a:t>COLOUR</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FINISH</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REFERENCE</a:t>
                      </a:r>
                      <a:r>
                        <a:rPr lang="en-US" sz="1200" b="1" baseline="0" dirty="0" smtClean="0">
                          <a:effectLst/>
                          <a:latin typeface="Eurostile"/>
                          <a:ea typeface="ＭＳ 明朝"/>
                          <a:cs typeface="Eurostile"/>
                        </a:rPr>
                        <a:t> DRAWING and WALL IDENTIFIER(S)</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ADDITIONAL</a:t>
                      </a:r>
                      <a:r>
                        <a:rPr lang="en-US" sz="1200" b="1" baseline="0" dirty="0" smtClean="0">
                          <a:effectLst/>
                          <a:latin typeface="Eurostile"/>
                          <a:ea typeface="ＭＳ 明朝"/>
                          <a:cs typeface="Eurostile"/>
                        </a:rPr>
                        <a:t> INFO and WWW LINKS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441529">
                <a:tc rowSpan="3">
                  <a:txBody>
                    <a:bodyPr/>
                    <a:lstStyle/>
                    <a:p>
                      <a:pPr algn="l">
                        <a:spcAft>
                          <a:spcPts val="0"/>
                        </a:spcAft>
                      </a:pPr>
                      <a:r>
                        <a:rPr lang="en-US" sz="1100" dirty="0" smtClean="0">
                          <a:effectLst/>
                          <a:latin typeface="Eurostile"/>
                          <a:ea typeface="ＭＳ 明朝"/>
                          <a:cs typeface="Eurostile"/>
                        </a:rPr>
                        <a:t>Walls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Paint, Water-based</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err="1" smtClean="0">
                          <a:effectLst/>
                          <a:latin typeface="Eurostile"/>
                          <a:ea typeface="AppleGothic"/>
                          <a:cs typeface="Eurostile"/>
                        </a:rPr>
                        <a:t>Dulux</a:t>
                      </a:r>
                      <a:r>
                        <a:rPr lang="en-US" sz="1100" dirty="0" smtClean="0">
                          <a:effectLst/>
                          <a:latin typeface="Eurostile"/>
                          <a:ea typeface="AppleGothic"/>
                          <a:cs typeface="Eurostile"/>
                        </a:rPr>
                        <a:t>, </a:t>
                      </a:r>
                      <a:r>
                        <a:rPr lang="en-US" sz="1100" dirty="0" err="1" smtClean="0">
                          <a:effectLst/>
                          <a:latin typeface="Eurostile"/>
                          <a:ea typeface="AppleGothic"/>
                          <a:cs typeface="Eurostile"/>
                        </a:rPr>
                        <a:t>Lifemaster</a:t>
                      </a:r>
                      <a:r>
                        <a:rPr lang="en-US" sz="1100" dirty="0" smtClean="0">
                          <a:effectLst/>
                          <a:latin typeface="Eurostile"/>
                          <a:ea typeface="AppleGothic"/>
                          <a:cs typeface="Eurostile"/>
                        </a:rPr>
                        <a:t> Zero VOC</a:t>
                      </a:r>
                      <a:endParaRPr lang="en-US" sz="1100" dirty="0" smtClean="0">
                        <a:effectLst/>
                        <a:latin typeface="Eurostile"/>
                        <a:ea typeface="ＭＳ 明朝"/>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81YY 87/031</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Fencepost</a:t>
                      </a: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Off-white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Eggshell</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(D5) Painter/Decorator/Installer – Ground Floor </a:t>
                      </a:r>
                      <a:endParaRPr lang="en-US" sz="1100" b="0" baseline="0" dirty="0" smtClean="0">
                        <a:effectLst/>
                        <a:latin typeface="Eurostile"/>
                        <a:ea typeface="ＭＳ 明朝"/>
                        <a:cs typeface="Eurostile"/>
                      </a:endParaRPr>
                    </a:p>
                    <a:p>
                      <a:endParaRPr lang="en-US" sz="1100" dirty="0" smtClean="0">
                        <a:latin typeface="Eurostile"/>
                        <a:cs typeface="Eurostile"/>
                      </a:endParaRPr>
                    </a:p>
                    <a:p>
                      <a:r>
                        <a:rPr lang="en-US" sz="1100" dirty="0" smtClean="0">
                          <a:latin typeface="Eurostile"/>
                          <a:cs typeface="Eurostile"/>
                        </a:rPr>
                        <a:t>All walls</a:t>
                      </a:r>
                      <a:r>
                        <a:rPr lang="en-US" sz="1100" baseline="0" dirty="0" smtClean="0">
                          <a:latin typeface="Eurostile"/>
                          <a:cs typeface="Eurostile"/>
                        </a:rPr>
                        <a:t> not marked.</a:t>
                      </a: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i="1" u="sng" dirty="0" smtClean="0">
                          <a:solidFill>
                            <a:srgbClr val="0000FF"/>
                          </a:solidFill>
                          <a:effectLst/>
                          <a:latin typeface="Eurostile"/>
                          <a:ea typeface="ＭＳ 明朝"/>
                          <a:cs typeface="Eurostile"/>
                          <a:hlinkClick r:id="rId3"/>
                        </a:rPr>
                        <a:t>http://www.dulux.ca</a:t>
                      </a:r>
                      <a:endParaRPr lang="en-US" sz="1100" dirty="0" smtClean="0">
                        <a:effectLst/>
                        <a:latin typeface="Eurostile"/>
                        <a:ea typeface="ＭＳ 明朝"/>
                        <a:cs typeface="Eurostile"/>
                      </a:endParaRPr>
                    </a:p>
                    <a:p>
                      <a:pPr algn="l">
                        <a:spcAft>
                          <a:spcPts val="0"/>
                        </a:spcAft>
                      </a:pPr>
                      <a:r>
                        <a:rPr lang="en-US" sz="1100" i="1" dirty="0" smtClean="0">
                          <a:effectLst/>
                          <a:latin typeface="Eurostile"/>
                          <a:ea typeface="ＭＳ 明朝"/>
                          <a:cs typeface="Eurostile"/>
                        </a:rPr>
                        <a:t> </a:t>
                      </a:r>
                      <a:endParaRPr lang="en-US" sz="1100" dirty="0" smtClean="0">
                        <a:effectLst/>
                        <a:latin typeface="Eurostile"/>
                        <a:ea typeface="ＭＳ 明朝"/>
                        <a:cs typeface="Eurostile"/>
                      </a:endParaRPr>
                    </a:p>
                    <a:p>
                      <a:pPr algn="l">
                        <a:spcAft>
                          <a:spcPts val="0"/>
                        </a:spcAft>
                      </a:pPr>
                      <a:r>
                        <a:rPr lang="en-US" sz="1100" i="1" dirty="0" smtClean="0">
                          <a:effectLst/>
                          <a:latin typeface="Eurostile"/>
                          <a:ea typeface="ＭＳ 明朝"/>
                          <a:cs typeface="Eurostile"/>
                        </a:rPr>
                        <a:t>Please use </a:t>
                      </a:r>
                      <a:r>
                        <a:rPr lang="en-US" sz="1100" i="1" dirty="0" err="1" smtClean="0">
                          <a:effectLst/>
                          <a:latin typeface="Eurostile"/>
                          <a:ea typeface="ＭＳ 明朝"/>
                          <a:cs typeface="Eurostile"/>
                        </a:rPr>
                        <a:t>Dulux</a:t>
                      </a:r>
                      <a:r>
                        <a:rPr lang="en-US" sz="1100" i="1" dirty="0" smtClean="0">
                          <a:effectLst/>
                          <a:latin typeface="Eurostile"/>
                          <a:ea typeface="ＭＳ 明朝"/>
                          <a:cs typeface="Eurostile"/>
                        </a:rPr>
                        <a:t> brand primer appropriate for the condition of the surface, preferably the zero VOC </a:t>
                      </a:r>
                      <a:r>
                        <a:rPr lang="en-US" sz="1100" i="1" dirty="0" err="1" smtClean="0">
                          <a:effectLst/>
                          <a:latin typeface="Eurostile"/>
                          <a:ea typeface="ＭＳ 明朝"/>
                          <a:cs typeface="Eurostile"/>
                        </a:rPr>
                        <a:t>Lifemaster</a:t>
                      </a:r>
                      <a:r>
                        <a:rPr lang="en-US" sz="1100" i="1" dirty="0" smtClean="0">
                          <a:effectLst/>
                          <a:latin typeface="Eurostile"/>
                          <a:ea typeface="ＭＳ 明朝"/>
                          <a:cs typeface="Eurostile"/>
                        </a:rPr>
                        <a:t>.</a:t>
                      </a:r>
                      <a:endParaRPr lang="en-US" sz="11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vMerge="1">
                  <a:txBody>
                    <a:bodyPr/>
                    <a:lstStyle/>
                    <a:p>
                      <a:endParaRPr lang="en-US"/>
                    </a:p>
                  </a:txBody>
                  <a:tcPr/>
                </a:tc>
                <a:tc>
                  <a:txBody>
                    <a:bodyPr/>
                    <a:lstStyle/>
                    <a:p>
                      <a:pPr algn="l">
                        <a:spcAft>
                          <a:spcPts val="0"/>
                        </a:spcAft>
                      </a:pPr>
                      <a:r>
                        <a:rPr lang="en-US" sz="1100" dirty="0" smtClean="0">
                          <a:effectLst/>
                          <a:latin typeface="Eurostile"/>
                          <a:ea typeface="ＭＳ 明朝"/>
                          <a:cs typeface="Eurostile"/>
                        </a:rPr>
                        <a:t>3</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Chalkboard Paint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Dynamic / Opus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Black</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(D5) Painter/Decorator/Installer – Ground Floor </a:t>
                      </a:r>
                      <a:endParaRPr lang="en-US" sz="1100" b="0" baseline="0" dirty="0" smtClean="0">
                        <a:effectLst/>
                        <a:latin typeface="Eurostile"/>
                        <a:ea typeface="ＭＳ 明朝"/>
                        <a:cs typeface="Eurostile"/>
                      </a:endParaRPr>
                    </a:p>
                    <a:p>
                      <a:endParaRPr lang="en-US" sz="1100" dirty="0" smtClean="0">
                        <a:latin typeface="Eurostile"/>
                        <a:cs typeface="Eurostile"/>
                      </a:endParaRPr>
                    </a:p>
                    <a:p>
                      <a:r>
                        <a:rPr lang="en-US" sz="1100" dirty="0" smtClean="0">
                          <a:latin typeface="Eurostile"/>
                          <a:cs typeface="Eurostile"/>
                        </a:rPr>
                        <a:t>Wall P1-A (This</a:t>
                      </a:r>
                      <a:r>
                        <a:rPr lang="en-US" sz="1100" baseline="0" dirty="0" smtClean="0">
                          <a:latin typeface="Eurostile"/>
                          <a:cs typeface="Eurostile"/>
                        </a:rPr>
                        <a:t> is not a full wall; p</a:t>
                      </a:r>
                      <a:r>
                        <a:rPr lang="en-US" sz="1100" dirty="0" smtClean="0">
                          <a:latin typeface="Eurostile"/>
                          <a:cs typeface="Eurostile"/>
                        </a:rPr>
                        <a:t>lease</a:t>
                      </a:r>
                      <a:r>
                        <a:rPr lang="en-US" sz="1100" baseline="0" dirty="0" smtClean="0">
                          <a:latin typeface="Eurostile"/>
                          <a:cs typeface="Eurostile"/>
                        </a:rPr>
                        <a:t> see the reference drawing for exact dimensions.</a:t>
                      </a:r>
                      <a:r>
                        <a:rPr lang="en-US" sz="1100" dirty="0" smtClean="0">
                          <a:latin typeface="Eurostile"/>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b="0" i="1" dirty="0">
                          <a:effectLst/>
                          <a:latin typeface="Eurostile"/>
                          <a:ea typeface="ＭＳ 明朝"/>
                          <a:cs typeface="Eurostile"/>
                        </a:rPr>
                        <a:t>Please apply an undercoat of black paint (</a:t>
                      </a:r>
                      <a:r>
                        <a:rPr lang="en-US" sz="1100" b="0" i="1" dirty="0" err="1">
                          <a:effectLst/>
                          <a:latin typeface="Eurostile"/>
                          <a:ea typeface="ＭＳ 明朝"/>
                          <a:cs typeface="Eurostile"/>
                        </a:rPr>
                        <a:t>Dulux</a:t>
                      </a:r>
                      <a:r>
                        <a:rPr lang="en-US" sz="1100" b="0" i="1" dirty="0">
                          <a:effectLst/>
                          <a:latin typeface="Eurostile"/>
                          <a:ea typeface="ＭＳ 明朝"/>
                          <a:cs typeface="Eurostile"/>
                        </a:rPr>
                        <a:t> 00NN 00/000) using horizontal strokes</a:t>
                      </a:r>
                      <a:r>
                        <a:rPr lang="en-US" sz="1100" b="0" i="1" dirty="0" smtClean="0">
                          <a:effectLst/>
                          <a:latin typeface="Eurostile"/>
                          <a:ea typeface="ＭＳ 明朝"/>
                          <a:cs typeface="Eurostile"/>
                        </a:rPr>
                        <a:t>.</a:t>
                      </a:r>
                    </a:p>
                    <a:p>
                      <a:pPr algn="l">
                        <a:spcAft>
                          <a:spcPts val="0"/>
                        </a:spcAft>
                      </a:pPr>
                      <a:endParaRPr lang="en-US" sz="1100" i="1" dirty="0" smtClean="0">
                        <a:effectLst/>
                        <a:latin typeface="Eurostile"/>
                        <a:ea typeface="ＭＳ 明朝"/>
                        <a:cs typeface="Eurostile"/>
                      </a:endParaRPr>
                    </a:p>
                    <a:p>
                      <a:pPr algn="l">
                        <a:spcAft>
                          <a:spcPts val="0"/>
                        </a:spcAft>
                      </a:pPr>
                      <a:r>
                        <a:rPr lang="en-US" sz="1100" i="0" dirty="0" smtClean="0">
                          <a:effectLst/>
                          <a:latin typeface="Eurostile"/>
                          <a:ea typeface="ＭＳ 明朝"/>
                          <a:cs typeface="Eurostile"/>
                        </a:rPr>
                        <a:t>Product</a:t>
                      </a:r>
                      <a:r>
                        <a:rPr lang="en-US" sz="1100" i="0" baseline="0" dirty="0" smtClean="0">
                          <a:effectLst/>
                          <a:latin typeface="Eurostile"/>
                          <a:ea typeface="ＭＳ 明朝"/>
                          <a:cs typeface="Eurostile"/>
                        </a:rPr>
                        <a:t> info:</a:t>
                      </a:r>
                    </a:p>
                    <a:p>
                      <a:pPr algn="l">
                        <a:spcAft>
                          <a:spcPts val="0"/>
                        </a:spcAft>
                      </a:pPr>
                      <a:r>
                        <a:rPr lang="en-US" sz="1100" dirty="0" smtClean="0">
                          <a:effectLst/>
                          <a:latin typeface="Eurostile"/>
                          <a:ea typeface="ＭＳ 明朝"/>
                          <a:cs typeface="Eurostile"/>
                          <a:hlinkClick r:id="rId4"/>
                        </a:rPr>
                        <a:t>https://store.opusartsupplies.com/sagro/storefront/store.php?mode=showproductdetail&amp;product=36499</a:t>
                      </a:r>
                      <a:r>
                        <a:rPr lang="en-US" sz="1100" dirty="0" smtClean="0">
                          <a:effectLst/>
                          <a:latin typeface="Eurostile"/>
                          <a:ea typeface="ＭＳ 明朝"/>
                          <a:cs typeface="Eurostile"/>
                        </a:rPr>
                        <a:t>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4</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Wallpaper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Graham &amp; Brown</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0" dirty="0" smtClean="0">
                          <a:latin typeface="Eurostile"/>
                          <a:cs typeface="Eurostile"/>
                        </a:rPr>
                        <a:t>Frames</a:t>
                      </a:r>
                      <a:endParaRPr lang="en-US" sz="11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52050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Black</a:t>
                      </a:r>
                      <a:r>
                        <a:rPr lang="en-US" sz="1100" baseline="0" dirty="0" smtClean="0">
                          <a:latin typeface="Eurostile"/>
                          <a:cs typeface="Eurostile"/>
                        </a:rPr>
                        <a:t> and </a:t>
                      </a:r>
                      <a:r>
                        <a:rPr lang="en-US" sz="1100" dirty="0" smtClean="0">
                          <a:latin typeface="Eurostile"/>
                          <a:cs typeface="Eurostile"/>
                        </a:rPr>
                        <a:t>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(D5) Painter/Decorator/Installer – Ground Floor </a:t>
                      </a:r>
                      <a:endParaRPr lang="en-US" sz="1100" b="0" baseline="0" dirty="0" smtClean="0">
                        <a:effectLst/>
                        <a:latin typeface="Eurostile"/>
                        <a:ea typeface="ＭＳ 明朝"/>
                        <a:cs typeface="Eurostile"/>
                      </a:endParaRPr>
                    </a:p>
                    <a:p>
                      <a:endParaRPr lang="en-US" sz="11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Wall</a:t>
                      </a:r>
                      <a:r>
                        <a:rPr lang="en-US" sz="1100" baseline="0" dirty="0" smtClean="0">
                          <a:latin typeface="Eurostile"/>
                          <a:cs typeface="Eurostile"/>
                        </a:rPr>
                        <a:t> P1-B </a:t>
                      </a:r>
                      <a:r>
                        <a:rPr lang="en-US" sz="1100" dirty="0" smtClean="0">
                          <a:latin typeface="Eurostile"/>
                          <a:cs typeface="Eurostile"/>
                        </a:rPr>
                        <a:t>(This</a:t>
                      </a:r>
                      <a:r>
                        <a:rPr lang="en-US" sz="1100" baseline="0" dirty="0" smtClean="0">
                          <a:latin typeface="Eurostile"/>
                          <a:cs typeface="Eurostile"/>
                        </a:rPr>
                        <a:t> is not a full wall; p</a:t>
                      </a:r>
                      <a:r>
                        <a:rPr lang="en-US" sz="1100" dirty="0" smtClean="0">
                          <a:latin typeface="Eurostile"/>
                          <a:cs typeface="Eurostile"/>
                        </a:rPr>
                        <a:t>lease</a:t>
                      </a:r>
                      <a:r>
                        <a:rPr lang="en-US" sz="1100" baseline="0" dirty="0" smtClean="0">
                          <a:latin typeface="Eurostile"/>
                          <a:cs typeface="Eurostile"/>
                        </a:rPr>
                        <a:t> see the reference drawing for exact dimensions.</a:t>
                      </a:r>
                      <a:r>
                        <a:rPr lang="en-US" sz="1100" dirty="0" smtClean="0">
                          <a:latin typeface="Eurostile"/>
                          <a:cs typeface="Eurostile"/>
                        </a:rPr>
                        <a:t>)</a:t>
                      </a:r>
                      <a:endParaRPr lang="en-US" sz="1100" dirty="0" smtClean="0">
                        <a:effectLst/>
                        <a:latin typeface="Eurostile"/>
                        <a:ea typeface="ＭＳ 明朝"/>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Paste</a:t>
                      </a:r>
                      <a:r>
                        <a:rPr lang="en-US" sz="1100" baseline="0" dirty="0" smtClean="0">
                          <a:latin typeface="Eurostile"/>
                          <a:cs typeface="Eurostile"/>
                        </a:rPr>
                        <a:t> the paper.</a:t>
                      </a:r>
                      <a:endParaRPr lang="en-US" sz="1100" dirty="0" smtClean="0">
                        <a:latin typeface="Eurostile"/>
                        <a:cs typeface="Eurostile"/>
                      </a:endParaRPr>
                    </a:p>
                    <a:p>
                      <a:endParaRPr lang="en-US" sz="1100" dirty="0" smtClean="0">
                        <a:latin typeface="Eurostile"/>
                        <a:cs typeface="Eurostile"/>
                      </a:endParaRPr>
                    </a:p>
                    <a:p>
                      <a:r>
                        <a:rPr lang="en-US" sz="1100" dirty="0" smtClean="0">
                          <a:latin typeface="Eurostile"/>
                          <a:cs typeface="Eurostile"/>
                        </a:rPr>
                        <a:t>Product</a:t>
                      </a:r>
                      <a:r>
                        <a:rPr lang="en-US" sz="1100" baseline="0" dirty="0" smtClean="0">
                          <a:latin typeface="Eurostile"/>
                          <a:cs typeface="Eurostile"/>
                        </a:rPr>
                        <a:t> info:</a:t>
                      </a:r>
                    </a:p>
                    <a:p>
                      <a:r>
                        <a:rPr lang="en-US" sz="1100" dirty="0" smtClean="0">
                          <a:latin typeface="Eurostile"/>
                          <a:cs typeface="Eurostile"/>
                          <a:hlinkClick r:id="rId5"/>
                        </a:rPr>
                        <a:t>http://www.grahambrown.ca/us/product/52050/Frames+%3A+Black+%26+White+Wallpaper </a:t>
                      </a:r>
                      <a:r>
                        <a:rPr lang="en-US" sz="1100" dirty="0" smtClean="0">
                          <a:latin typeface="Eurostile"/>
                          <a:cs typeface="Eurostile"/>
                        </a:rPr>
                        <a:t> </a:t>
                      </a:r>
                    </a:p>
                    <a:p>
                      <a:r>
                        <a:rPr lang="en-US" sz="1100" dirty="0" smtClean="0">
                          <a:latin typeface="Eurostile"/>
                          <a:cs typeface="Eurostile"/>
                        </a:rPr>
                        <a:t>Width: 0.52 m</a:t>
                      </a:r>
                    </a:p>
                    <a:p>
                      <a:r>
                        <a:rPr lang="en-US" sz="1100" dirty="0" smtClean="0">
                          <a:latin typeface="Eurostile"/>
                          <a:cs typeface="Eurostile"/>
                        </a:rPr>
                        <a:t>Length: 10 m</a:t>
                      </a:r>
                    </a:p>
                    <a:p>
                      <a:r>
                        <a:rPr lang="en-US" sz="1100" dirty="0" smtClean="0">
                          <a:latin typeface="Eurostile"/>
                          <a:cs typeface="Eurostile"/>
                        </a:rPr>
                        <a:t>Design</a:t>
                      </a:r>
                      <a:r>
                        <a:rPr lang="en-US" sz="1100" baseline="0" dirty="0" smtClean="0">
                          <a:latin typeface="Eurostile"/>
                          <a:cs typeface="Eurostile"/>
                        </a:rPr>
                        <a:t> match: Free</a:t>
                      </a:r>
                      <a:endParaRPr lang="en-US" sz="11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100" dirty="0" smtClean="0">
                          <a:effectLst/>
                          <a:latin typeface="Eurostile"/>
                          <a:ea typeface="ＭＳ 明朝"/>
                          <a:cs typeface="Eurostile"/>
                        </a:rPr>
                        <a:t>Ceiling</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AppleGothic"/>
                          <a:cs typeface="Eurostile"/>
                        </a:rPr>
                        <a:t>Paint, Water-based</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smtClean="0">
                          <a:effectLst/>
                          <a:latin typeface="Eurostile"/>
                          <a:ea typeface="AppleGothic"/>
                          <a:cs typeface="Eurostile"/>
                        </a:rPr>
                        <a:t>Dulux, Lifemaster Zero VOC</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Ceiling Flat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Standard White (</a:t>
                      </a:r>
                      <a:r>
                        <a:rPr lang="en-US" sz="1100" dirty="0" err="1" smtClean="0">
                          <a:effectLst/>
                          <a:latin typeface="Eurostile"/>
                          <a:ea typeface="AppleGothic"/>
                          <a:cs typeface="Eurostile"/>
                        </a:rPr>
                        <a:t>Untinted</a:t>
                      </a:r>
                      <a:r>
                        <a:rPr lang="en-US" sz="1100" dirty="0" smtClean="0">
                          <a:effectLst/>
                          <a:latin typeface="Eurostile"/>
                          <a:ea typeface="AppleGothic"/>
                          <a:cs typeface="Eurostile"/>
                        </a:rPr>
                        <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Flat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3">
                  <a:txBody>
                    <a:bodyPr/>
                    <a:lstStyle/>
                    <a:p>
                      <a:pPr algn="l">
                        <a:spcAft>
                          <a:spcPts val="0"/>
                        </a:spcAft>
                      </a:pPr>
                      <a:r>
                        <a:rPr lang="en-US" sz="1100" i="1" u="sng" dirty="0" smtClean="0">
                          <a:solidFill>
                            <a:srgbClr val="0000FF"/>
                          </a:solidFill>
                          <a:effectLst/>
                          <a:latin typeface="Eurostile"/>
                          <a:ea typeface="ＭＳ 明朝"/>
                          <a:cs typeface="Eurostile"/>
                          <a:hlinkClick r:id="rId3"/>
                        </a:rPr>
                        <a:t>http://www.dulux.ca</a:t>
                      </a:r>
                      <a:endParaRPr lang="en-US" sz="1100" dirty="0" smtClean="0">
                        <a:effectLst/>
                        <a:latin typeface="Eurostile"/>
                        <a:ea typeface="ＭＳ 明朝"/>
                        <a:cs typeface="Eurostile"/>
                      </a:endParaRPr>
                    </a:p>
                    <a:p>
                      <a:pPr algn="l">
                        <a:spcAft>
                          <a:spcPts val="0"/>
                        </a:spcAft>
                      </a:pPr>
                      <a:r>
                        <a:rPr lang="en-US" sz="1100" i="1" dirty="0" smtClean="0">
                          <a:effectLst/>
                          <a:latin typeface="Eurostile"/>
                          <a:ea typeface="ＭＳ 明朝"/>
                          <a:cs typeface="Eurostile"/>
                        </a:rPr>
                        <a:t> </a:t>
                      </a:r>
                      <a:endParaRPr lang="en-US" sz="1100" dirty="0" smtClean="0">
                        <a:effectLst/>
                        <a:latin typeface="Eurostile"/>
                        <a:ea typeface="ＭＳ 明朝"/>
                        <a:cs typeface="Eurostile"/>
                      </a:endParaRPr>
                    </a:p>
                    <a:p>
                      <a:pPr algn="l">
                        <a:spcAft>
                          <a:spcPts val="0"/>
                        </a:spcAft>
                      </a:pPr>
                      <a:r>
                        <a:rPr lang="en-US" sz="1100" i="1" dirty="0" smtClean="0">
                          <a:effectLst/>
                          <a:latin typeface="Eurostile"/>
                          <a:ea typeface="ＭＳ 明朝"/>
                          <a:cs typeface="Eurostile"/>
                        </a:rPr>
                        <a:t>Please use </a:t>
                      </a:r>
                      <a:r>
                        <a:rPr lang="en-US" sz="1100" i="1" dirty="0" err="1" smtClean="0">
                          <a:effectLst/>
                          <a:latin typeface="Eurostile"/>
                          <a:ea typeface="ＭＳ 明朝"/>
                          <a:cs typeface="Eurostile"/>
                        </a:rPr>
                        <a:t>Dulux</a:t>
                      </a:r>
                      <a:r>
                        <a:rPr lang="en-US" sz="1100" i="1" dirty="0" smtClean="0">
                          <a:effectLst/>
                          <a:latin typeface="Eurostile"/>
                          <a:ea typeface="ＭＳ 明朝"/>
                          <a:cs typeface="Eurostile"/>
                        </a:rPr>
                        <a:t> brand primer appropriate for the condition of the surface, preferably the zero VOC </a:t>
                      </a:r>
                      <a:r>
                        <a:rPr lang="en-US" sz="1100" i="1" dirty="0" err="1" smtClean="0">
                          <a:effectLst/>
                          <a:latin typeface="Eurostile"/>
                          <a:ea typeface="ＭＳ 明朝"/>
                          <a:cs typeface="Eurostile"/>
                        </a:rPr>
                        <a:t>Lifemaster</a:t>
                      </a:r>
                      <a:r>
                        <a:rPr lang="en-US" sz="1100" i="1" dirty="0" smtClean="0">
                          <a:effectLst/>
                          <a:latin typeface="Eurostile"/>
                          <a:ea typeface="ＭＳ 明朝"/>
                          <a:cs typeface="Eurostile"/>
                        </a:rPr>
                        <a:t>.</a:t>
                      </a:r>
                      <a:endParaRPr lang="en-US" sz="11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100" dirty="0" smtClean="0">
                          <a:effectLst/>
                          <a:latin typeface="Eurostile"/>
                          <a:ea typeface="ＭＳ 明朝"/>
                          <a:cs typeface="Eurostile"/>
                        </a:rPr>
                        <a:t>Skirtings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smtClean="0">
                          <a:effectLst/>
                          <a:latin typeface="Eurostile"/>
                          <a:ea typeface="AppleGothic"/>
                          <a:cs typeface="Eurostile"/>
                        </a:rPr>
                        <a:t>Dulux, Lifemaster Zero VOC</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81YY 87/031</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Fencepost</a:t>
                      </a: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Off-white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endParaRPr lang="en-US"/>
                    </a:p>
                  </a:txBody>
                  <a:tcPr/>
                </a:tc>
              </a:tr>
              <a:tr h="510730">
                <a:tc>
                  <a:txBody>
                    <a:bodyPr/>
                    <a:lstStyle/>
                    <a:p>
                      <a:pPr algn="l">
                        <a:spcAft>
                          <a:spcPts val="0"/>
                        </a:spcAft>
                      </a:pPr>
                      <a:r>
                        <a:rPr lang="en-US" sz="1100" dirty="0" smtClean="0">
                          <a:effectLst/>
                          <a:latin typeface="Eurostile"/>
                          <a:ea typeface="ＭＳ 明朝"/>
                          <a:cs typeface="Eurostile"/>
                        </a:rPr>
                        <a:t>Woodwork</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smtClean="0">
                          <a:effectLst/>
                          <a:latin typeface="Eurostile"/>
                          <a:ea typeface="ＭＳ 明朝"/>
                          <a:cs typeface="Eurostile"/>
                        </a:rPr>
                        <a: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err="1" smtClean="0">
                          <a:effectLst/>
                          <a:latin typeface="Eurostile"/>
                          <a:ea typeface="AppleGothic"/>
                          <a:cs typeface="Eurostile"/>
                        </a:rPr>
                        <a:t>Dulux</a:t>
                      </a:r>
                      <a:r>
                        <a:rPr lang="en-US" sz="1100" dirty="0" smtClean="0">
                          <a:effectLst/>
                          <a:latin typeface="Eurostile"/>
                          <a:ea typeface="AppleGothic"/>
                          <a:cs typeface="Eurostile"/>
                        </a:rPr>
                        <a:t>, </a:t>
                      </a:r>
                      <a:r>
                        <a:rPr lang="en-US" sz="1100" dirty="0" err="1" smtClean="0">
                          <a:effectLst/>
                          <a:latin typeface="Eurostile"/>
                          <a:ea typeface="AppleGothic"/>
                          <a:cs typeface="Eurostile"/>
                        </a:rPr>
                        <a:t>Lifemaster</a:t>
                      </a:r>
                      <a:r>
                        <a:rPr lang="en-US" sz="1100" dirty="0" smtClean="0">
                          <a:effectLst/>
                          <a:latin typeface="Eurostile"/>
                          <a:ea typeface="AppleGothic"/>
                          <a:cs typeface="Eurostile"/>
                        </a:rPr>
                        <a:t> Zero VOC</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81YY 87/031</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Fencepost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Off-white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6"/>
              <a:defRPr/>
            </a:pPr>
            <a:r>
              <a:rPr lang="en-US" sz="1800" b="1" dirty="0" smtClean="0">
                <a:latin typeface="Eurostile"/>
                <a:ea typeface="ＭＳ 明朝"/>
                <a:cs typeface="Eurostile"/>
              </a:rPr>
              <a:t>PLAYROOM</a:t>
            </a:r>
            <a:endParaRPr lang="en-US" sz="1800" b="1" dirty="0">
              <a:latin typeface="Eurostile"/>
              <a:ea typeface="ＭＳ 明朝"/>
              <a:cs typeface="Eurostile"/>
            </a:endParaRPr>
          </a:p>
        </p:txBody>
      </p:sp>
    </p:spTree>
    <p:extLst>
      <p:ext uri="{BB962C8B-B14F-4D97-AF65-F5344CB8AC3E}">
        <p14:creationId xmlns:p14="http://schemas.microsoft.com/office/powerpoint/2010/main" val="396657825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7</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4080349213"/>
              </p:ext>
            </p:extLst>
          </p:nvPr>
        </p:nvGraphicFramePr>
        <p:xfrm>
          <a:off x="659233" y="2091266"/>
          <a:ext cx="11088267" cy="6052531"/>
        </p:xfrm>
        <a:graphic>
          <a:graphicData uri="http://schemas.openxmlformats.org/drawingml/2006/table">
            <a:tbl>
              <a:tblPr firstRow="1" bandRow="1">
                <a:tableStyleId>{2D5ABB26-0587-4C30-8999-92F81FD0307C}</a:tableStyleId>
              </a:tblPr>
              <a:tblGrid>
                <a:gridCol w="1387001"/>
                <a:gridCol w="671566"/>
                <a:gridCol w="702733"/>
                <a:gridCol w="919228"/>
                <a:gridCol w="851118"/>
                <a:gridCol w="954911"/>
                <a:gridCol w="765507"/>
                <a:gridCol w="831915"/>
                <a:gridCol w="1680995"/>
                <a:gridCol w="2323293"/>
              </a:tblGrid>
              <a:tr h="335800">
                <a:tc rowSpan="2">
                  <a:txBody>
                    <a:bodyPr/>
                    <a:lstStyle/>
                    <a:p>
                      <a:pPr algn="l">
                        <a:spcAft>
                          <a:spcPts val="0"/>
                        </a:spcAft>
                      </a:pPr>
                      <a:r>
                        <a:rPr lang="en-US" sz="1300" b="1" dirty="0" smtClean="0">
                          <a:effectLst/>
                          <a:latin typeface="Eurostile"/>
                          <a:ea typeface="ＭＳ 明朝"/>
                          <a:cs typeface="Eurostile"/>
                        </a:rPr>
                        <a:t>TYPE</a:t>
                      </a:r>
                      <a:r>
                        <a:rPr lang="en-US" sz="1300" b="1" baseline="0" dirty="0" smtClean="0">
                          <a:effectLst/>
                          <a:latin typeface="Eurostile"/>
                          <a:ea typeface="ＭＳ 明朝"/>
                          <a:cs typeface="Eurostile"/>
                        </a:rPr>
                        <a:t> OF SURFACE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 ID within room</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baseline="0" dirty="0" smtClean="0">
                          <a:effectLst/>
                          <a:latin typeface="Eurostile"/>
                          <a:ea typeface="ＭＳ 明朝"/>
                          <a:cs typeface="Eurostile"/>
                        </a:rPr>
                        <a:t>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FINISH</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a:t>
                      </a:r>
                      <a:r>
                        <a:rPr lang="en-US" sz="1300" b="1" baseline="0" dirty="0" smtClean="0">
                          <a:effectLst/>
                          <a:latin typeface="Eurostile"/>
                          <a:ea typeface="ＭＳ 明朝"/>
                          <a:cs typeface="Eurostile"/>
                        </a:rPr>
                        <a:t> DRAWING and WALL IDENTIFIER(S)</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ADDITIONAL</a:t>
                      </a:r>
                      <a:r>
                        <a:rPr lang="en-US" sz="1300" b="1" baseline="0" dirty="0" smtClean="0">
                          <a:effectLst/>
                          <a:latin typeface="Eurostile"/>
                          <a:ea typeface="ＭＳ 明朝"/>
                          <a:cs typeface="Eurostile"/>
                        </a:rPr>
                        <a:t> INFO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rowSpan="2">
                  <a:txBody>
                    <a:bodyPr/>
                    <a:lstStyle/>
                    <a:p>
                      <a:pPr algn="l">
                        <a:spcAft>
                          <a:spcPts val="0"/>
                        </a:spcAft>
                      </a:pPr>
                      <a:r>
                        <a:rPr lang="en-US" sz="1200" dirty="0" smtClean="0">
                          <a:effectLst/>
                          <a:latin typeface="Eurostile"/>
                          <a:ea typeface="ＭＳ 明朝"/>
                          <a:cs typeface="Eurostile"/>
                        </a:rPr>
                        <a:t>Walls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effectLst/>
                          <a:latin typeface="Eurostile"/>
                          <a:ea typeface="AppleGothic"/>
                          <a:cs typeface="Eurostile"/>
                        </a:rPr>
                        <a:t>Dulux</a:t>
                      </a:r>
                      <a:r>
                        <a:rPr lang="en-US" sz="1200" dirty="0" smtClean="0">
                          <a:effectLst/>
                          <a:latin typeface="Eurostile"/>
                          <a:ea typeface="AppleGothic"/>
                          <a:cs typeface="Eurostile"/>
                        </a:rPr>
                        <a:t>, </a:t>
                      </a:r>
                      <a:r>
                        <a:rPr lang="en-US" sz="1200" dirty="0" err="1" smtClean="0">
                          <a:effectLst/>
                          <a:latin typeface="Eurostile"/>
                          <a:ea typeface="AppleGothic"/>
                          <a:cs typeface="Eurostile"/>
                        </a:rPr>
                        <a:t>Lifemaster</a:t>
                      </a:r>
                      <a:r>
                        <a:rPr lang="en-US" sz="1200" dirty="0" smtClean="0">
                          <a:effectLst/>
                          <a:latin typeface="Eurostile"/>
                          <a:ea typeface="AppleGothic"/>
                          <a:cs typeface="Eurostile"/>
                        </a:rPr>
                        <a:t> Zero VOC</a:t>
                      </a:r>
                      <a:endParaRPr lang="en-US" sz="1200" dirty="0" smtClean="0">
                        <a:effectLst/>
                        <a:latin typeface="Eurostile"/>
                        <a:ea typeface="ＭＳ 明朝"/>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82YY 85/038</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Belgium</a:t>
                      </a:r>
                      <a:r>
                        <a:rPr lang="en-US" sz="1200" baseline="0" dirty="0" smtClean="0">
                          <a:latin typeface="Eurostile"/>
                          <a:cs typeface="Eurostile"/>
                        </a:rPr>
                        <a:t> Lace</a:t>
                      </a:r>
                      <a:endParaRPr lang="en-US" sz="1200" dirty="0" smtClean="0">
                        <a:latin typeface="Eurostile"/>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Eggshell</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(D5) Painter/Decorator/Installer – Ground Floor </a:t>
                      </a:r>
                      <a:endParaRPr lang="en-US" sz="1200" b="0" baseline="0" dirty="0" smtClean="0">
                        <a:effectLst/>
                        <a:latin typeface="Eurostile"/>
                        <a:ea typeface="ＭＳ 明朝"/>
                        <a:cs typeface="Eurostile"/>
                      </a:endParaRPr>
                    </a:p>
                    <a:p>
                      <a:endParaRPr lang="en-US" sz="1200" dirty="0" smtClean="0">
                        <a:latin typeface="Eurostile"/>
                        <a:cs typeface="Eurostile"/>
                      </a:endParaRPr>
                    </a:p>
                    <a:p>
                      <a:r>
                        <a:rPr lang="en-US" sz="1200" dirty="0" smtClean="0">
                          <a:latin typeface="Eurostile"/>
                          <a:cs typeface="Eurostile"/>
                        </a:rPr>
                        <a:t>All</a:t>
                      </a:r>
                      <a:r>
                        <a:rPr lang="en-US" sz="1200" baseline="0" dirty="0" smtClean="0">
                          <a:latin typeface="Eurostile"/>
                          <a:cs typeface="Eurostile"/>
                        </a:rPr>
                        <a:t> walls not marked.</a:t>
                      </a:r>
                      <a:endParaRPr lang="en-US" sz="12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5">
                  <a:txBody>
                    <a:bodyPr/>
                    <a:lstStyle/>
                    <a:p>
                      <a:pPr algn="l">
                        <a:spcAft>
                          <a:spcPts val="0"/>
                        </a:spcAft>
                      </a:pPr>
                      <a:r>
                        <a:rPr lang="en-US" sz="1200" i="1" u="sng" dirty="0">
                          <a:solidFill>
                            <a:srgbClr val="0000FF"/>
                          </a:solidFill>
                          <a:effectLst/>
                          <a:latin typeface="Eurostile"/>
                          <a:ea typeface="ＭＳ 明朝"/>
                          <a:cs typeface="Eurostile"/>
                          <a:hlinkClick r:id="rId3"/>
                        </a:rPr>
                        <a:t>http://www.dulux.ca</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 </a:t>
                      </a:r>
                      <a:endParaRPr lang="en-US" sz="1200" dirty="0">
                        <a:effectLst/>
                        <a:latin typeface="Eurostile"/>
                        <a:ea typeface="ＭＳ 明朝"/>
                        <a:cs typeface="Eurostile"/>
                      </a:endParaRPr>
                    </a:p>
                    <a:p>
                      <a:pPr algn="l">
                        <a:spcAft>
                          <a:spcPts val="0"/>
                        </a:spcAft>
                      </a:pPr>
                      <a:r>
                        <a:rPr lang="en-US" sz="1200" i="1" dirty="0">
                          <a:effectLst/>
                          <a:latin typeface="Eurostile"/>
                          <a:ea typeface="ＭＳ 明朝"/>
                          <a:cs typeface="Eurostile"/>
                        </a:rPr>
                        <a:t>Please use </a:t>
                      </a:r>
                      <a:r>
                        <a:rPr lang="en-US" sz="1200" i="1" dirty="0" err="1">
                          <a:effectLst/>
                          <a:latin typeface="Eurostile"/>
                          <a:ea typeface="ＭＳ 明朝"/>
                          <a:cs typeface="Eurostile"/>
                        </a:rPr>
                        <a:t>Dulux</a:t>
                      </a:r>
                      <a:r>
                        <a:rPr lang="en-US" sz="1200" i="1" dirty="0">
                          <a:effectLst/>
                          <a:latin typeface="Eurostile"/>
                          <a:ea typeface="ＭＳ 明朝"/>
                          <a:cs typeface="Eurostile"/>
                        </a:rPr>
                        <a:t> brand primer appropriate for the condition of the surface, preferably the zero VOC </a:t>
                      </a:r>
                      <a:r>
                        <a:rPr lang="en-US" sz="1200" i="1" dirty="0" err="1">
                          <a:effectLst/>
                          <a:latin typeface="Eurostile"/>
                          <a:ea typeface="ＭＳ 明朝"/>
                          <a:cs typeface="Eurostile"/>
                        </a:rPr>
                        <a:t>Lifemaster</a:t>
                      </a:r>
                      <a:r>
                        <a:rPr lang="en-US" sz="1200" i="1" dirty="0">
                          <a:effectLst/>
                          <a:latin typeface="Eurostile"/>
                          <a:ea typeface="ＭＳ 明朝"/>
                          <a:cs typeface="Eurostile"/>
                        </a:rPr>
                        <a:t>.</a:t>
                      </a:r>
                      <a:endParaRPr lang="en-US" sz="1200" dirty="0">
                        <a:effectLst/>
                        <a:latin typeface="Eurostile"/>
                        <a:ea typeface="ＭＳ 明朝"/>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350145">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2</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effectLst/>
                          <a:latin typeface="Eurostile"/>
                          <a:ea typeface="AppleGothic"/>
                          <a:cs typeface="Eurostile"/>
                        </a:rPr>
                        <a:t>Dulux</a:t>
                      </a:r>
                      <a:r>
                        <a:rPr lang="en-US" sz="1200" dirty="0" smtClean="0">
                          <a:effectLst/>
                          <a:latin typeface="Eurostile"/>
                          <a:ea typeface="AppleGothic"/>
                          <a:cs typeface="Eurostile"/>
                        </a:rPr>
                        <a:t>, </a:t>
                      </a:r>
                      <a:r>
                        <a:rPr lang="en-US" sz="1200" dirty="0" err="1" smtClean="0">
                          <a:effectLst/>
                          <a:latin typeface="Eurostile"/>
                          <a:ea typeface="AppleGothic"/>
                          <a:cs typeface="Eurostile"/>
                        </a:rPr>
                        <a:t>Lifemaster</a:t>
                      </a:r>
                      <a:r>
                        <a:rPr lang="en-US" sz="1200" dirty="0" smtClean="0">
                          <a:effectLst/>
                          <a:latin typeface="Eurostile"/>
                          <a:ea typeface="AppleGothic"/>
                          <a:cs typeface="Eurostile"/>
                        </a:rPr>
                        <a:t> Zero VOC</a:t>
                      </a:r>
                      <a:endParaRPr lang="en-US" sz="1200" dirty="0" smtClean="0">
                        <a:effectLst/>
                        <a:latin typeface="Eurostile"/>
                        <a:ea typeface="ＭＳ 明朝"/>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90YY 83/143</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Spring Blossom</a:t>
                      </a: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Pale</a:t>
                      </a:r>
                      <a:r>
                        <a:rPr lang="en-US" sz="1200" baseline="0" dirty="0" smtClean="0">
                          <a:latin typeface="Eurostile"/>
                          <a:cs typeface="Eurostile"/>
                        </a:rPr>
                        <a:t> Yellow</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Eggshell</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(D5) Painter/Decorator/Installer – Ground Floor </a:t>
                      </a:r>
                      <a:endParaRPr lang="en-US" sz="1200" b="0" baseline="0" dirty="0" smtClean="0">
                        <a:effectLst/>
                        <a:latin typeface="Eurostile"/>
                        <a:ea typeface="ＭＳ 明朝"/>
                        <a:cs typeface="Eurostile"/>
                      </a:endParaRPr>
                    </a:p>
                    <a:p>
                      <a:endParaRPr lang="en-US" sz="1200" dirty="0" smtClean="0">
                        <a:latin typeface="Eurostile"/>
                        <a:cs typeface="Eurostile"/>
                      </a:endParaRPr>
                    </a:p>
                    <a:p>
                      <a:r>
                        <a:rPr lang="en-US" sz="1200" dirty="0" smtClean="0">
                          <a:latin typeface="Eurostile"/>
                          <a:cs typeface="Eurostile"/>
                        </a:rPr>
                        <a:t>Walls</a:t>
                      </a:r>
                      <a:r>
                        <a:rPr lang="en-US" sz="1200" baseline="0" dirty="0" smtClean="0">
                          <a:latin typeface="Eurostile"/>
                          <a:cs typeface="Eurostile"/>
                        </a:rPr>
                        <a:t> DR1 &amp; DR2</a:t>
                      </a:r>
                      <a:endParaRPr lang="en-US" sz="1200" dirty="0" smtClean="0">
                        <a:latin typeface="Eurostile"/>
                        <a:cs typeface="Eurostile"/>
                      </a:endParaRPr>
                    </a:p>
                    <a:p>
                      <a:endParaRPr lang="en-US" sz="12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endParaRPr lang="en-US"/>
                    </a:p>
                  </a:txBody>
                  <a:tcPr/>
                </a:tc>
              </a:tr>
              <a:tr h="593281">
                <a:tc>
                  <a:txBody>
                    <a:bodyPr/>
                    <a:lstStyle/>
                    <a:p>
                      <a:pPr algn="l">
                        <a:spcAft>
                          <a:spcPts val="0"/>
                        </a:spcAft>
                      </a:pPr>
                      <a:r>
                        <a:rPr lang="en-US" sz="1200" dirty="0" smtClean="0">
                          <a:effectLst/>
                          <a:latin typeface="Eurostile"/>
                          <a:ea typeface="ＭＳ 明朝"/>
                          <a:cs typeface="Eurostile"/>
                        </a:rPr>
                        <a:t>Ceiling</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smtClean="0">
                          <a:effectLst/>
                          <a:latin typeface="Eurostile"/>
                          <a:ea typeface="AppleGothic"/>
                          <a:cs typeface="Eurostile"/>
                        </a:rPr>
                        <a:t>Dulux, Lifemaster Zero VOC</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Ceiling Flat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Standard White (</a:t>
                      </a:r>
                      <a:r>
                        <a:rPr lang="en-US" sz="1200" dirty="0" err="1" smtClean="0">
                          <a:effectLst/>
                          <a:latin typeface="Eurostile"/>
                          <a:ea typeface="AppleGothic"/>
                          <a:cs typeface="Eurostile"/>
                        </a:rPr>
                        <a:t>Untinted</a:t>
                      </a:r>
                      <a:r>
                        <a:rPr lang="en-US" sz="1200" dirty="0" smtClean="0">
                          <a:effectLst/>
                          <a:latin typeface="Eurostile"/>
                          <a:ea typeface="AppleGothic"/>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Flat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200" dirty="0" smtClean="0">
                          <a:effectLst/>
                          <a:latin typeface="Eurostile"/>
                          <a:ea typeface="ＭＳ 明朝"/>
                          <a:cs typeface="Eurostile"/>
                        </a:rPr>
                        <a:t>Skirtings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smtClean="0">
                          <a:effectLst/>
                          <a:latin typeface="Eurostile"/>
                          <a:ea typeface="AppleGothic"/>
                          <a:cs typeface="Eurostile"/>
                        </a:rPr>
                        <a:t>Dulux, Lifemaster Zero VOC</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82YY 85/038</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Belgium</a:t>
                      </a:r>
                      <a:r>
                        <a:rPr lang="en-US" sz="1200" baseline="0" dirty="0" smtClean="0">
                          <a:latin typeface="Eurostile"/>
                          <a:cs typeface="Eurostile"/>
                        </a:rPr>
                        <a:t> Lace</a:t>
                      </a:r>
                      <a:endParaRPr lang="en-US" sz="1200" dirty="0" smtClean="0">
                        <a:latin typeface="Eurostile"/>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200" dirty="0" smtClean="0">
                          <a:effectLst/>
                          <a:latin typeface="Eurostile"/>
                          <a:ea typeface="ＭＳ 明朝"/>
                          <a:cs typeface="Eurostile"/>
                        </a:rPr>
                        <a:t>Woodwork</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err="1" smtClean="0">
                          <a:effectLst/>
                          <a:latin typeface="Eurostile"/>
                          <a:ea typeface="AppleGothic"/>
                          <a:cs typeface="Eurostile"/>
                        </a:rPr>
                        <a:t>Dulux</a:t>
                      </a:r>
                      <a:r>
                        <a:rPr lang="en-US" sz="1200" dirty="0" smtClean="0">
                          <a:effectLst/>
                          <a:latin typeface="Eurostile"/>
                          <a:ea typeface="AppleGothic"/>
                          <a:cs typeface="Eurostile"/>
                        </a:rPr>
                        <a:t>, </a:t>
                      </a:r>
                      <a:r>
                        <a:rPr lang="en-US" sz="1200" dirty="0" err="1" smtClean="0">
                          <a:effectLst/>
                          <a:latin typeface="Eurostile"/>
                          <a:ea typeface="AppleGothic"/>
                          <a:cs typeface="Eurostile"/>
                        </a:rPr>
                        <a:t>Lifemaster</a:t>
                      </a:r>
                      <a:r>
                        <a:rPr lang="en-US" sz="1200" dirty="0" smtClean="0">
                          <a:effectLst/>
                          <a:latin typeface="Eurostile"/>
                          <a:ea typeface="AppleGothic"/>
                          <a:cs typeface="Eurostile"/>
                        </a:rPr>
                        <a:t> Zero VOC</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82YY 85/038</a:t>
                      </a:r>
                      <a:r>
                        <a:rPr lang="en-US" sz="1200" baseline="0" dirty="0" smtClean="0">
                          <a:latin typeface="Eurostile"/>
                          <a:cs typeface="Eurostile"/>
                        </a:rPr>
                        <a:t> </a:t>
                      </a:r>
                      <a:r>
                        <a:rPr lang="en-US" sz="1200" dirty="0" smtClean="0">
                          <a:latin typeface="Eurostile"/>
                          <a:cs typeface="Eurostile"/>
                        </a:rPr>
                        <a:t>Belgium</a:t>
                      </a:r>
                      <a:r>
                        <a:rPr lang="en-US" sz="1200" baseline="0" dirty="0" smtClean="0">
                          <a:latin typeface="Eurostile"/>
                          <a:cs typeface="Eurostile"/>
                        </a:rPr>
                        <a:t> Lace</a:t>
                      </a:r>
                      <a:endParaRPr lang="en-US" sz="1200" dirty="0" smtClean="0">
                        <a:latin typeface="Eurostile"/>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546510" y="1476405"/>
            <a:ext cx="3631685" cy="369332"/>
          </a:xfrm>
          <a:prstGeom prst="rect">
            <a:avLst/>
          </a:prstGeom>
          <a:noFill/>
        </p:spPr>
        <p:txBody>
          <a:bodyPr wrap="square" rtlCol="0">
            <a:spAutoFit/>
          </a:bodyPr>
          <a:lstStyle/>
          <a:p>
            <a:pPr marL="342900" indent="-342900">
              <a:buFont typeface="Wingdings" charset="2"/>
              <a:buAutoNum type="arabicPlain" startAt="7"/>
              <a:defRPr/>
            </a:pPr>
            <a:r>
              <a:rPr lang="en-US" sz="1800" b="1" dirty="0" smtClean="0">
                <a:latin typeface="Eurostile"/>
                <a:ea typeface="ＭＳ 明朝"/>
                <a:cs typeface="Eurostile"/>
              </a:rPr>
              <a:t>DINING ROOM</a:t>
            </a:r>
            <a:endParaRPr lang="en-US" sz="1800" b="1" dirty="0">
              <a:latin typeface="Eurostile"/>
              <a:ea typeface="ＭＳ 明朝"/>
              <a:cs typeface="Eurostile"/>
            </a:endParaRPr>
          </a:p>
        </p:txBody>
      </p:sp>
    </p:spTree>
    <p:extLst>
      <p:ext uri="{BB962C8B-B14F-4D97-AF65-F5344CB8AC3E}">
        <p14:creationId xmlns:p14="http://schemas.microsoft.com/office/powerpoint/2010/main" val="165436080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8</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3799262947"/>
              </p:ext>
            </p:extLst>
          </p:nvPr>
        </p:nvGraphicFramePr>
        <p:xfrm>
          <a:off x="608433" y="2000576"/>
          <a:ext cx="11100968" cy="5759044"/>
        </p:xfrm>
        <a:graphic>
          <a:graphicData uri="http://schemas.openxmlformats.org/drawingml/2006/table">
            <a:tbl>
              <a:tblPr firstRow="1" bandRow="1">
                <a:tableStyleId>{2D5ABB26-0587-4C30-8999-92F81FD0307C}</a:tableStyleId>
              </a:tblPr>
              <a:tblGrid>
                <a:gridCol w="970364"/>
                <a:gridCol w="605603"/>
                <a:gridCol w="829733"/>
                <a:gridCol w="931334"/>
                <a:gridCol w="812800"/>
                <a:gridCol w="1065064"/>
                <a:gridCol w="773866"/>
                <a:gridCol w="656613"/>
                <a:gridCol w="1594632"/>
                <a:gridCol w="2860959"/>
              </a:tblGrid>
              <a:tr h="365056">
                <a:tc rowSpan="2">
                  <a:txBody>
                    <a:bodyPr/>
                    <a:lstStyle/>
                    <a:p>
                      <a:pPr algn="l">
                        <a:spcAft>
                          <a:spcPts val="0"/>
                        </a:spcAft>
                      </a:pPr>
                      <a:r>
                        <a:rPr lang="en-US" sz="1200" b="1" dirty="0" smtClean="0">
                          <a:effectLst/>
                          <a:latin typeface="Eurostile"/>
                          <a:ea typeface="ＭＳ 明朝"/>
                          <a:cs typeface="Eurostile"/>
                        </a:rPr>
                        <a:t>TYPE</a:t>
                      </a:r>
                      <a:r>
                        <a:rPr lang="en-US" sz="1200" b="1" baseline="0" dirty="0" smtClean="0">
                          <a:effectLst/>
                          <a:latin typeface="Eurostile"/>
                          <a:ea typeface="ＭＳ 明朝"/>
                          <a:cs typeface="Eurostile"/>
                        </a:rPr>
                        <a:t> OF SURFACE</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Ref ID within</a:t>
                      </a:r>
                      <a:r>
                        <a:rPr lang="en-US" sz="1200" b="1" baseline="0" dirty="0" smtClean="0">
                          <a:effectLst/>
                          <a:latin typeface="Eurostile"/>
                          <a:ea typeface="ＭＳ 明朝"/>
                          <a:cs typeface="Eurostile"/>
                        </a:rPr>
                        <a:t> room</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baseline="0" dirty="0" smtClean="0">
                          <a:effectLst/>
                          <a:latin typeface="Eurostile"/>
                          <a:ea typeface="ＭＳ 明朝"/>
                          <a:cs typeface="Eurostile"/>
                        </a:rPr>
                        <a:t>TYPE</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BRAND /</a:t>
                      </a:r>
                    </a:p>
                    <a:p>
                      <a:pPr algn="l">
                        <a:spcAft>
                          <a:spcPts val="0"/>
                        </a:spcAft>
                      </a:pPr>
                      <a:r>
                        <a:rPr lang="en-US" sz="1200" b="1" dirty="0" smtClean="0">
                          <a:effectLst/>
                          <a:latin typeface="Eurostile"/>
                          <a:ea typeface="ＭＳ 明朝"/>
                          <a:cs typeface="Eurostile"/>
                        </a:rPr>
                        <a:t>SUPPLIER</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a:effectLst/>
                          <a:latin typeface="Eurostile"/>
                          <a:ea typeface="ＭＳ 明朝"/>
                          <a:cs typeface="Eurostile"/>
                        </a:rPr>
                        <a:t>NAME</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CODE / REF</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a:effectLst/>
                          <a:latin typeface="Eurostile"/>
                          <a:ea typeface="ＭＳ 明朝"/>
                          <a:cs typeface="Eurostile"/>
                        </a:rPr>
                        <a:t>COLOUR</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FINISH</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REFERENCE</a:t>
                      </a:r>
                      <a:r>
                        <a:rPr lang="en-US" sz="1200" b="1" baseline="0" dirty="0" smtClean="0">
                          <a:effectLst/>
                          <a:latin typeface="Eurostile"/>
                          <a:ea typeface="ＭＳ 明朝"/>
                          <a:cs typeface="Eurostile"/>
                        </a:rPr>
                        <a:t> DRAWING and WALL IDENTIFIER(S)</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ADDITIONAL</a:t>
                      </a:r>
                      <a:r>
                        <a:rPr lang="en-US" sz="1200" b="1" baseline="0" dirty="0" smtClean="0">
                          <a:effectLst/>
                          <a:latin typeface="Eurostile"/>
                          <a:ea typeface="ＭＳ 明朝"/>
                          <a:cs typeface="Eurostile"/>
                        </a:rPr>
                        <a:t> INFO and WWW LINKS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441529">
                <a:tc rowSpan="2">
                  <a:txBody>
                    <a:bodyPr/>
                    <a:lstStyle/>
                    <a:p>
                      <a:pPr algn="l">
                        <a:spcAft>
                          <a:spcPts val="0"/>
                        </a:spcAft>
                      </a:pPr>
                      <a:r>
                        <a:rPr lang="en-US" sz="1200" dirty="0" smtClean="0">
                          <a:effectLst/>
                          <a:latin typeface="Eurostile"/>
                          <a:ea typeface="ＭＳ 明朝"/>
                          <a:cs typeface="Eurostile"/>
                        </a:rPr>
                        <a:t>Walls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Eurostile"/>
                          <a:ea typeface="+mn-ea"/>
                          <a:cs typeface="Eurostile"/>
                        </a:rPr>
                        <a:t>Dulux</a:t>
                      </a:r>
                      <a:r>
                        <a:rPr lang="en-US" sz="1200" kern="1200" dirty="0" smtClean="0">
                          <a:solidFill>
                            <a:schemeClr val="tx1"/>
                          </a:solidFill>
                          <a:effectLst/>
                          <a:latin typeface="Eurostile"/>
                          <a:ea typeface="+mn-ea"/>
                          <a:cs typeface="Eurostile"/>
                        </a:rPr>
                        <a:t>, Kitchen &amp; Bath</a:t>
                      </a:r>
                      <a:r>
                        <a:rPr lang="en-US" sz="1200" dirty="0" smtClean="0">
                          <a:effectLst/>
                          <a:latin typeface="Eurostile"/>
                          <a:cs typeface="Eurostile"/>
                        </a:rPr>
                        <a:t> </a:t>
                      </a:r>
                      <a:endParaRPr lang="en-US" sz="1200" dirty="0" smtClean="0">
                        <a:effectLst/>
                        <a:latin typeface="Eurostile"/>
                        <a:ea typeface="ＭＳ 明朝"/>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03YY 86/04</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Quiet</a:t>
                      </a:r>
                      <a:r>
                        <a:rPr lang="en-US" sz="1200" baseline="0" dirty="0" smtClean="0">
                          <a:latin typeface="Eurostile"/>
                          <a:cs typeface="Eurostile"/>
                        </a:rPr>
                        <a:t> Solitude</a:t>
                      </a:r>
                      <a:endParaRPr lang="en-US" sz="1200" dirty="0" smtClean="0">
                        <a:latin typeface="Eurostile"/>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Eggshell</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(D5) Painter/Decorator/Installer – Ground Floor</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smtClean="0">
                        <a:latin typeface="Eurostile"/>
                        <a:cs typeface="Eurostile"/>
                      </a:endParaRPr>
                    </a:p>
                    <a:p>
                      <a:r>
                        <a:rPr lang="en-US" sz="1200" dirty="0" smtClean="0">
                          <a:latin typeface="Eurostile"/>
                          <a:cs typeface="Eurostile"/>
                        </a:rPr>
                        <a:t>All walls not marked,</a:t>
                      </a:r>
                      <a:r>
                        <a:rPr lang="en-US" sz="1200" baseline="0" dirty="0" smtClean="0">
                          <a:latin typeface="Eurostile"/>
                          <a:cs typeface="Eurostile"/>
                        </a:rPr>
                        <a:t> and walls K1 &amp; K2</a:t>
                      </a:r>
                    </a:p>
                    <a:p>
                      <a:r>
                        <a:rPr lang="en-US" sz="1200" baseline="0" dirty="0" smtClean="0">
                          <a:latin typeface="Eurostile"/>
                          <a:cs typeface="Eurostile"/>
                        </a:rPr>
                        <a:t>(See note below)</a:t>
                      </a: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i="1" u="sng" dirty="0" smtClean="0">
                          <a:solidFill>
                            <a:srgbClr val="0000FF"/>
                          </a:solidFill>
                          <a:effectLst/>
                          <a:latin typeface="Eurostile"/>
                          <a:ea typeface="ＭＳ 明朝"/>
                          <a:cs typeface="Eurostile"/>
                          <a:hlinkClick r:id="rId3"/>
                        </a:rPr>
                        <a:t>http://www.dulux.ca</a:t>
                      </a:r>
                      <a:endParaRPr lang="en-US" sz="1050" dirty="0" smtClean="0">
                        <a:effectLst/>
                        <a:latin typeface="Eurostile"/>
                        <a:ea typeface="ＭＳ 明朝"/>
                        <a:cs typeface="Eurostile"/>
                      </a:endParaRPr>
                    </a:p>
                    <a:p>
                      <a:pPr algn="l">
                        <a:spcAft>
                          <a:spcPts val="0"/>
                        </a:spcAft>
                      </a:pPr>
                      <a:r>
                        <a:rPr lang="en-US" sz="1050" i="1" dirty="0" smtClean="0">
                          <a:effectLst/>
                          <a:latin typeface="Eurostile"/>
                          <a:ea typeface="ＭＳ 明朝"/>
                          <a:cs typeface="Eurostile"/>
                        </a:rPr>
                        <a:t> </a:t>
                      </a:r>
                      <a:endParaRPr lang="en-US" sz="1050" dirty="0" smtClean="0">
                        <a:effectLst/>
                        <a:latin typeface="Eurostile"/>
                        <a:ea typeface="ＭＳ 明朝"/>
                        <a:cs typeface="Eurostile"/>
                      </a:endParaRPr>
                    </a:p>
                    <a:p>
                      <a:pPr algn="l">
                        <a:spcAft>
                          <a:spcPts val="0"/>
                        </a:spcAft>
                      </a:pPr>
                      <a:r>
                        <a:rPr lang="en-US" sz="1050" i="1" dirty="0" smtClean="0">
                          <a:effectLst/>
                          <a:latin typeface="Eurostile"/>
                          <a:ea typeface="ＭＳ 明朝"/>
                          <a:cs typeface="Eurostile"/>
                        </a:rPr>
                        <a:t>Please use </a:t>
                      </a:r>
                      <a:r>
                        <a:rPr lang="en-US" sz="1050" i="1" dirty="0" err="1" smtClean="0">
                          <a:effectLst/>
                          <a:latin typeface="Eurostile"/>
                          <a:ea typeface="ＭＳ 明朝"/>
                          <a:cs typeface="Eurostile"/>
                        </a:rPr>
                        <a:t>Dulux</a:t>
                      </a:r>
                      <a:r>
                        <a:rPr lang="en-US" sz="1050" i="1" dirty="0" smtClean="0">
                          <a:effectLst/>
                          <a:latin typeface="Eurostile"/>
                          <a:ea typeface="ＭＳ 明朝"/>
                          <a:cs typeface="Eurostile"/>
                        </a:rPr>
                        <a:t> brand primer appropriate for the condition of the surface, preferably the zero VOC </a:t>
                      </a:r>
                      <a:r>
                        <a:rPr lang="en-US" sz="1050" i="1" dirty="0" err="1" smtClean="0">
                          <a:effectLst/>
                          <a:latin typeface="Eurostile"/>
                          <a:ea typeface="ＭＳ 明朝"/>
                          <a:cs typeface="Eurostile"/>
                        </a:rPr>
                        <a:t>Lifemaster</a:t>
                      </a:r>
                      <a:r>
                        <a:rPr lang="en-US" sz="1050" i="1" dirty="0" smtClean="0">
                          <a:effectLst/>
                          <a:latin typeface="Eurostile"/>
                          <a:ea typeface="ＭＳ 明朝"/>
                          <a:cs typeface="Eurostile"/>
                        </a:rPr>
                        <a:t>.</a:t>
                      </a:r>
                      <a:endParaRPr lang="en-US" sz="105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The</a:t>
                      </a:r>
                      <a:r>
                        <a:rPr lang="en-US" sz="1050" baseline="0" dirty="0" smtClean="0">
                          <a:latin typeface="Eurostile"/>
                          <a:cs typeface="Eurostile"/>
                        </a:rPr>
                        <a:t> walls are to be painted and allowed to dry completely prior to any kitchen installations, incl. the kitchen backsplash.</a:t>
                      </a:r>
                      <a:endParaRPr lang="en-US" sz="105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2</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Wallpaper</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Prime Walls</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Motion Noise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46624</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Red on Cream</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(D5) Painter/Decorator/Installer – Ground Floor </a:t>
                      </a:r>
                      <a:endParaRPr lang="en-US" sz="1200" b="0" baseline="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b="0" baseline="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b="0" baseline="0" dirty="0" smtClean="0">
                          <a:effectLst/>
                          <a:latin typeface="Eurostile"/>
                          <a:ea typeface="ＭＳ 明朝"/>
                          <a:cs typeface="Eurostile"/>
                        </a:rPr>
                        <a:t>Wall K3</a:t>
                      </a:r>
                    </a:p>
                    <a:p>
                      <a:endParaRPr lang="en-US" sz="12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Paste</a:t>
                      </a:r>
                      <a:r>
                        <a:rPr lang="en-US" sz="1050" baseline="0" dirty="0" smtClean="0">
                          <a:latin typeface="Eurostile"/>
                          <a:cs typeface="Eurostile"/>
                        </a:rPr>
                        <a:t> the wall.</a:t>
                      </a:r>
                    </a:p>
                    <a:p>
                      <a:r>
                        <a:rPr lang="en-US" sz="1050" dirty="0" smtClean="0">
                          <a:latin typeface="Eurostile"/>
                          <a:cs typeface="Eurostile"/>
                        </a:rPr>
                        <a:t>Width: 0.53 m</a:t>
                      </a:r>
                    </a:p>
                    <a:p>
                      <a:r>
                        <a:rPr lang="en-US" sz="1050" dirty="0" smtClean="0">
                          <a:latin typeface="Eurostile"/>
                          <a:cs typeface="Eurostile"/>
                        </a:rPr>
                        <a:t>Length: 10.05 m</a:t>
                      </a:r>
                    </a:p>
                    <a:p>
                      <a:r>
                        <a:rPr lang="en-US" sz="1050" dirty="0" smtClean="0">
                          <a:latin typeface="Eurostile"/>
                          <a:cs typeface="Eurostile"/>
                        </a:rPr>
                        <a:t>Design</a:t>
                      </a:r>
                      <a:r>
                        <a:rPr lang="en-US" sz="1050" baseline="0" dirty="0" smtClean="0">
                          <a:latin typeface="Eurostile"/>
                          <a:cs typeface="Eurostile"/>
                        </a:rPr>
                        <a:t> match: Straight</a:t>
                      </a:r>
                    </a:p>
                    <a:p>
                      <a:r>
                        <a:rPr lang="en-US" sz="1050" baseline="0" dirty="0" smtClean="0">
                          <a:latin typeface="Eurostile"/>
                          <a:cs typeface="Eurostile"/>
                        </a:rPr>
                        <a:t>Pattern repeat: 0.64 m</a:t>
                      </a:r>
                      <a:endParaRPr lang="en-US" sz="1050" dirty="0" smtClean="0">
                        <a:latin typeface="Eurostile"/>
                        <a:cs typeface="Eurostile"/>
                      </a:endParaRPr>
                    </a:p>
                    <a:p>
                      <a:endParaRPr lang="en-US" sz="1050" dirty="0" smtClean="0">
                        <a:latin typeface="Eurostile"/>
                        <a:cs typeface="Eurostile"/>
                      </a:endParaRPr>
                    </a:p>
                    <a:p>
                      <a:r>
                        <a:rPr lang="en-US" sz="1050" dirty="0" smtClean="0">
                          <a:latin typeface="Eurostile"/>
                          <a:cs typeface="Eurostile"/>
                        </a:rPr>
                        <a:t>Product</a:t>
                      </a:r>
                      <a:r>
                        <a:rPr lang="en-US" sz="1050" baseline="0" dirty="0" smtClean="0">
                          <a:latin typeface="Eurostile"/>
                          <a:cs typeface="Eurostile"/>
                        </a:rPr>
                        <a:t> info:</a:t>
                      </a:r>
                    </a:p>
                    <a:p>
                      <a:r>
                        <a:rPr lang="en-US" sz="1050" dirty="0" smtClean="0">
                          <a:latin typeface="Eurostile"/>
                          <a:cs typeface="Eurostile"/>
                          <a:hlinkClick r:id="rId4"/>
                        </a:rPr>
                        <a:t>http://www.primewalls.com/residential-wallpapers/viewsku/732</a:t>
                      </a:r>
                      <a:r>
                        <a:rPr lang="en-US" sz="105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200" dirty="0" smtClean="0">
                          <a:effectLst/>
                          <a:latin typeface="Eurostile"/>
                          <a:ea typeface="ＭＳ 明朝"/>
                          <a:cs typeface="Eurostile"/>
                        </a:rPr>
                        <a:t>Ceiling</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smtClean="0">
                          <a:solidFill>
                            <a:schemeClr val="tx1"/>
                          </a:solidFill>
                          <a:effectLst/>
                          <a:latin typeface="Eurostile"/>
                          <a:ea typeface="+mn-ea"/>
                          <a:cs typeface="Eurostile"/>
                        </a:rPr>
                        <a:t>Dulux, Kitchen &amp; Bath</a:t>
                      </a:r>
                      <a:r>
                        <a:rPr lang="en-US" sz="1200" smtClean="0">
                          <a:effectLst/>
                          <a:latin typeface="Eurostile"/>
                          <a:cs typeface="Eurostile"/>
                        </a:rPr>
                        <a:t> </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03YY 86/04</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Quiet</a:t>
                      </a:r>
                      <a:r>
                        <a:rPr lang="en-US" sz="1200" baseline="0" dirty="0" smtClean="0">
                          <a:latin typeface="Eurostile"/>
                          <a:cs typeface="Eurostile"/>
                        </a:rPr>
                        <a:t> Solitude</a:t>
                      </a:r>
                      <a:endParaRPr lang="en-US" sz="12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Eggshell</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3">
                  <a:txBody>
                    <a:bodyPr/>
                    <a:lstStyle/>
                    <a:p>
                      <a:pPr algn="l">
                        <a:spcAft>
                          <a:spcPts val="0"/>
                        </a:spcAft>
                      </a:pPr>
                      <a:r>
                        <a:rPr lang="en-US" sz="1200" i="1" u="sng" dirty="0" smtClean="0">
                          <a:solidFill>
                            <a:srgbClr val="0000FF"/>
                          </a:solidFill>
                          <a:effectLst/>
                          <a:latin typeface="Eurostile"/>
                          <a:ea typeface="ＭＳ 明朝"/>
                          <a:cs typeface="Eurostile"/>
                          <a:hlinkClick r:id="rId3"/>
                        </a:rPr>
                        <a:t>http://www.dulux.ca</a:t>
                      </a:r>
                      <a:endParaRPr lang="en-US" sz="1200" dirty="0" smtClean="0">
                        <a:effectLst/>
                        <a:latin typeface="Eurostile"/>
                        <a:ea typeface="ＭＳ 明朝"/>
                        <a:cs typeface="Eurostile"/>
                      </a:endParaRPr>
                    </a:p>
                    <a:p>
                      <a:pPr algn="l">
                        <a:spcAft>
                          <a:spcPts val="0"/>
                        </a:spcAft>
                      </a:pPr>
                      <a:r>
                        <a:rPr lang="en-US" sz="1200" i="1" dirty="0" smtClean="0">
                          <a:effectLst/>
                          <a:latin typeface="Eurostile"/>
                          <a:ea typeface="ＭＳ 明朝"/>
                          <a:cs typeface="Eurostile"/>
                        </a:rPr>
                        <a:t> </a:t>
                      </a:r>
                      <a:endParaRPr lang="en-US" sz="1200" dirty="0" smtClean="0">
                        <a:effectLst/>
                        <a:latin typeface="Eurostile"/>
                        <a:ea typeface="ＭＳ 明朝"/>
                        <a:cs typeface="Eurostile"/>
                      </a:endParaRPr>
                    </a:p>
                    <a:p>
                      <a:pPr algn="l">
                        <a:spcAft>
                          <a:spcPts val="0"/>
                        </a:spcAft>
                      </a:pPr>
                      <a:r>
                        <a:rPr lang="en-US" sz="1200" i="1" dirty="0" smtClean="0">
                          <a:effectLst/>
                          <a:latin typeface="Eurostile"/>
                          <a:ea typeface="ＭＳ 明朝"/>
                          <a:cs typeface="Eurostile"/>
                        </a:rPr>
                        <a:t>Please use </a:t>
                      </a:r>
                      <a:r>
                        <a:rPr lang="en-US" sz="1200" i="1" dirty="0" err="1" smtClean="0">
                          <a:effectLst/>
                          <a:latin typeface="Eurostile"/>
                          <a:ea typeface="ＭＳ 明朝"/>
                          <a:cs typeface="Eurostile"/>
                        </a:rPr>
                        <a:t>Dulux</a:t>
                      </a:r>
                      <a:r>
                        <a:rPr lang="en-US" sz="1200" i="1" dirty="0" smtClean="0">
                          <a:effectLst/>
                          <a:latin typeface="Eurostile"/>
                          <a:ea typeface="ＭＳ 明朝"/>
                          <a:cs typeface="Eurostile"/>
                        </a:rPr>
                        <a:t> brand primer appropriate for the condition of the surface, preferably the zero VOC </a:t>
                      </a:r>
                      <a:r>
                        <a:rPr lang="en-US" sz="1200" i="1" dirty="0" err="1" smtClean="0">
                          <a:effectLst/>
                          <a:latin typeface="Eurostile"/>
                          <a:ea typeface="ＭＳ 明朝"/>
                          <a:cs typeface="Eurostile"/>
                        </a:rPr>
                        <a:t>Lifemaster</a:t>
                      </a:r>
                      <a:r>
                        <a:rPr lang="en-US" sz="1200" i="1" dirty="0" smtClean="0">
                          <a:effectLst/>
                          <a:latin typeface="Eurostile"/>
                          <a:ea typeface="ＭＳ 明朝"/>
                          <a:cs typeface="Eurostile"/>
                        </a:rPr>
                        <a:t>.</a:t>
                      </a:r>
                      <a:endParaRPr lang="en-US" sz="12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200" dirty="0" smtClean="0">
                          <a:effectLst/>
                          <a:latin typeface="Eurostile"/>
                          <a:ea typeface="ＭＳ 明朝"/>
                          <a:cs typeface="Eurostile"/>
                        </a:rPr>
                        <a:t>Skirtings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smtClean="0">
                          <a:solidFill>
                            <a:schemeClr val="tx1"/>
                          </a:solidFill>
                          <a:effectLst/>
                          <a:latin typeface="Eurostile"/>
                          <a:ea typeface="+mn-ea"/>
                          <a:cs typeface="Eurostile"/>
                        </a:rPr>
                        <a:t>Dulux, Kitchen &amp; Bath</a:t>
                      </a:r>
                      <a:r>
                        <a:rPr lang="en-US" sz="1200" smtClean="0">
                          <a:effectLst/>
                          <a:latin typeface="Eurostile"/>
                          <a:cs typeface="Eurostile"/>
                        </a:rPr>
                        <a:t> </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03YY 86/04</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Quiet</a:t>
                      </a:r>
                      <a:r>
                        <a:rPr lang="en-US" sz="1200" baseline="0" dirty="0" smtClean="0">
                          <a:latin typeface="Eurostile"/>
                          <a:cs typeface="Eurostile"/>
                        </a:rPr>
                        <a:t> Solitude</a:t>
                      </a:r>
                      <a:endParaRPr lang="en-US" sz="12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endParaRPr lang="en-US"/>
                    </a:p>
                  </a:txBody>
                  <a:tcPr/>
                </a:tc>
              </a:tr>
              <a:tr h="595546">
                <a:tc>
                  <a:txBody>
                    <a:bodyPr/>
                    <a:lstStyle/>
                    <a:p>
                      <a:pPr algn="l">
                        <a:spcAft>
                          <a:spcPts val="0"/>
                        </a:spcAft>
                      </a:pPr>
                      <a:r>
                        <a:rPr lang="en-US" sz="1200" dirty="0" smtClean="0">
                          <a:effectLst/>
                          <a:latin typeface="Eurostile"/>
                          <a:ea typeface="ＭＳ 明朝"/>
                          <a:cs typeface="Eurostile"/>
                        </a:rPr>
                        <a:t>Woodwork</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r>
                        <a:rPr lang="en-US" sz="1200" kern="1200" dirty="0" smtClean="0">
                          <a:solidFill>
                            <a:schemeClr val="tx1"/>
                          </a:solidFill>
                          <a:effectLst/>
                          <a:latin typeface="Eurostile"/>
                          <a:ea typeface="+mn-ea"/>
                          <a:cs typeface="Eurostile"/>
                        </a:rPr>
                        <a:t>, Kitchen &amp; Bath</a:t>
                      </a:r>
                      <a:r>
                        <a:rPr lang="en-US" sz="1200" dirty="0" smtClean="0">
                          <a:effectLst/>
                          <a:latin typeface="Eurostile"/>
                          <a:cs typeface="Eurostile"/>
                        </a:rPr>
                        <a:t> </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03YY 86/04</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Quiet</a:t>
                      </a:r>
                      <a:r>
                        <a:rPr lang="en-US" sz="1200" baseline="0" dirty="0" smtClean="0">
                          <a:latin typeface="Eurostile"/>
                          <a:cs typeface="Eurostile"/>
                        </a:rPr>
                        <a:t> Solitude</a:t>
                      </a:r>
                      <a:endParaRPr lang="en-US" sz="12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8"/>
              <a:defRPr/>
            </a:pPr>
            <a:r>
              <a:rPr lang="en-US" sz="1800" b="1" dirty="0" smtClean="0">
                <a:latin typeface="Eurostile"/>
                <a:ea typeface="ＭＳ 明朝"/>
                <a:cs typeface="Eurostile"/>
              </a:rPr>
              <a:t>KITCHEN</a:t>
            </a:r>
            <a:endParaRPr lang="en-US" sz="1800" b="1" dirty="0">
              <a:latin typeface="Eurostile"/>
              <a:ea typeface="ＭＳ 明朝"/>
              <a:cs typeface="Eurostile"/>
            </a:endParaRPr>
          </a:p>
        </p:txBody>
      </p:sp>
      <p:sp>
        <p:nvSpPr>
          <p:cNvPr id="15" name="TextBox 14"/>
          <p:cNvSpPr txBox="1"/>
          <p:nvPr/>
        </p:nvSpPr>
        <p:spPr>
          <a:xfrm>
            <a:off x="583033" y="8077199"/>
            <a:ext cx="11412548" cy="461665"/>
          </a:xfrm>
          <a:prstGeom prst="rect">
            <a:avLst/>
          </a:prstGeom>
          <a:noFill/>
        </p:spPr>
        <p:txBody>
          <a:bodyPr wrap="square" rtlCol="0">
            <a:spAutoFit/>
          </a:bodyPr>
          <a:lstStyle/>
          <a:p>
            <a:r>
              <a:rPr lang="en-US" sz="1200" i="1" u="sng" dirty="0" smtClean="0">
                <a:latin typeface="Eurostile"/>
                <a:cs typeface="Eurostile"/>
              </a:rPr>
              <a:t>Note</a:t>
            </a:r>
            <a:r>
              <a:rPr lang="en-US" sz="1200" dirty="0" smtClean="0">
                <a:latin typeface="Eurostile"/>
                <a:cs typeface="Eurostile"/>
              </a:rPr>
              <a:t>: </a:t>
            </a:r>
            <a:r>
              <a:rPr lang="en-US" sz="1200" i="1" dirty="0" smtClean="0">
                <a:latin typeface="Eurostile"/>
                <a:cs typeface="Eurostile"/>
              </a:rPr>
              <a:t>Wall IDs K1-VD and K2-VD as marked on (</a:t>
            </a:r>
            <a:r>
              <a:rPr lang="en-US" sz="1200" i="1" dirty="0" smtClean="0">
                <a:latin typeface="Eurostile"/>
                <a:ea typeface="ＭＳ 明朝"/>
                <a:cs typeface="Eurostile"/>
              </a:rPr>
              <a:t>D5</a:t>
            </a:r>
            <a:r>
              <a:rPr lang="en-US" sz="1200" i="1" dirty="0">
                <a:latin typeface="Eurostile"/>
                <a:ea typeface="ＭＳ 明朝"/>
                <a:cs typeface="Eurostile"/>
              </a:rPr>
              <a:t>) Painter/Decorator/Installer – Ground Floor </a:t>
            </a:r>
            <a:r>
              <a:rPr lang="en-US" sz="1200" i="1" dirty="0" smtClean="0">
                <a:latin typeface="Eurostile"/>
                <a:ea typeface="ＭＳ 明朝"/>
                <a:cs typeface="Eurostile"/>
              </a:rPr>
              <a:t>show </a:t>
            </a:r>
            <a:r>
              <a:rPr lang="en-US" sz="1200" i="1" dirty="0" smtClean="0">
                <a:latin typeface="Eurostile"/>
                <a:cs typeface="Eurostile"/>
              </a:rPr>
              <a:t>estimated backsplash positioning along walls K1 and K2 (more details in Kitchen Fitters Specification and drawings (D11</a:t>
            </a:r>
            <a:r>
              <a:rPr lang="en-US" sz="1200" i="1" dirty="0">
                <a:latin typeface="Eurostile"/>
                <a:cs typeface="Eurostile"/>
              </a:rPr>
              <a:t>) Kitchen Elevation K1, (D12) Kitchen Elevation </a:t>
            </a:r>
            <a:r>
              <a:rPr lang="en-US" sz="1200" i="1" dirty="0" smtClean="0">
                <a:latin typeface="Eurostile"/>
                <a:cs typeface="Eurostile"/>
              </a:rPr>
              <a:t>K2).</a:t>
            </a:r>
            <a:endParaRPr lang="en-US" sz="1200" i="1" dirty="0">
              <a:latin typeface="Eurostile"/>
              <a:cs typeface="Eurostile"/>
            </a:endParaRPr>
          </a:p>
        </p:txBody>
      </p:sp>
    </p:spTree>
    <p:extLst>
      <p:ext uri="{BB962C8B-B14F-4D97-AF65-F5344CB8AC3E}">
        <p14:creationId xmlns:p14="http://schemas.microsoft.com/office/powerpoint/2010/main" val="429209036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9</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1625753627"/>
              </p:ext>
            </p:extLst>
          </p:nvPr>
        </p:nvGraphicFramePr>
        <p:xfrm>
          <a:off x="595733" y="1932840"/>
          <a:ext cx="11100968" cy="5028496"/>
        </p:xfrm>
        <a:graphic>
          <a:graphicData uri="http://schemas.openxmlformats.org/drawingml/2006/table">
            <a:tbl>
              <a:tblPr firstRow="1" bandRow="1">
                <a:tableStyleId>{2D5ABB26-0587-4C30-8999-92F81FD0307C}</a:tableStyleId>
              </a:tblPr>
              <a:tblGrid>
                <a:gridCol w="970364"/>
                <a:gridCol w="554803"/>
                <a:gridCol w="1149263"/>
                <a:gridCol w="852034"/>
                <a:gridCol w="781683"/>
                <a:gridCol w="906751"/>
                <a:gridCol w="773866"/>
                <a:gridCol w="656613"/>
                <a:gridCol w="1594632"/>
                <a:gridCol w="2860959"/>
              </a:tblGrid>
              <a:tr h="365056">
                <a:tc rowSpan="2">
                  <a:txBody>
                    <a:bodyPr/>
                    <a:lstStyle/>
                    <a:p>
                      <a:pPr algn="l">
                        <a:spcAft>
                          <a:spcPts val="0"/>
                        </a:spcAft>
                      </a:pPr>
                      <a:r>
                        <a:rPr lang="en-US" sz="1200" b="1" dirty="0" smtClean="0">
                          <a:effectLst/>
                          <a:latin typeface="Eurostile"/>
                          <a:ea typeface="ＭＳ 明朝"/>
                          <a:cs typeface="Eurostile"/>
                        </a:rPr>
                        <a:t>TYPE</a:t>
                      </a:r>
                      <a:r>
                        <a:rPr lang="en-US" sz="1200" b="1" baseline="0" dirty="0" smtClean="0">
                          <a:effectLst/>
                          <a:latin typeface="Eurostile"/>
                          <a:ea typeface="ＭＳ 明朝"/>
                          <a:cs typeface="Eurostile"/>
                        </a:rPr>
                        <a:t> OF SURFACE</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gridSpan="9">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vMerge="1">
                  <a:txBody>
                    <a:bodyPr/>
                    <a:lstStyle/>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1" dirty="0" smtClean="0">
                          <a:effectLst/>
                          <a:latin typeface="Eurostile"/>
                          <a:ea typeface="ＭＳ 明朝"/>
                          <a:cs typeface="Eurostile"/>
                        </a:rPr>
                        <a:t>Ref ID within</a:t>
                      </a:r>
                      <a:r>
                        <a:rPr lang="en-US" sz="1200" b="1" baseline="0" dirty="0" smtClean="0">
                          <a:effectLst/>
                          <a:latin typeface="Eurostile"/>
                          <a:ea typeface="ＭＳ 明朝"/>
                          <a:cs typeface="Eurostile"/>
                        </a:rPr>
                        <a:t> room</a:t>
                      </a:r>
                      <a:endParaRPr lang="en-US" sz="12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baseline="0" dirty="0" smtClean="0">
                          <a:effectLst/>
                          <a:latin typeface="Eurostile"/>
                          <a:ea typeface="ＭＳ 明朝"/>
                          <a:cs typeface="Eurostile"/>
                        </a:rPr>
                        <a:t>TYPE</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BRAND /</a:t>
                      </a:r>
                    </a:p>
                    <a:p>
                      <a:pPr algn="l">
                        <a:spcAft>
                          <a:spcPts val="0"/>
                        </a:spcAft>
                      </a:pPr>
                      <a:r>
                        <a:rPr lang="en-US" sz="1200" b="1" dirty="0" smtClean="0">
                          <a:effectLst/>
                          <a:latin typeface="Eurostile"/>
                          <a:ea typeface="ＭＳ 明朝"/>
                          <a:cs typeface="Eurostile"/>
                        </a:rPr>
                        <a:t>SUPPLIER</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a:effectLst/>
                          <a:latin typeface="Eurostile"/>
                          <a:ea typeface="ＭＳ 明朝"/>
                          <a:cs typeface="Eurostile"/>
                        </a:rPr>
                        <a:t>NAME</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CODE / REF</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a:effectLst/>
                          <a:latin typeface="Eurostile"/>
                          <a:ea typeface="ＭＳ 明朝"/>
                          <a:cs typeface="Eurostile"/>
                        </a:rPr>
                        <a:t>COLOUR</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FINISH</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REFERENCE</a:t>
                      </a:r>
                      <a:r>
                        <a:rPr lang="en-US" sz="1200" b="1" baseline="0" dirty="0" smtClean="0">
                          <a:effectLst/>
                          <a:latin typeface="Eurostile"/>
                          <a:ea typeface="ＭＳ 明朝"/>
                          <a:cs typeface="Eurostile"/>
                        </a:rPr>
                        <a:t> DRAWING and WALL IDENTIFIER(S)</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200" b="1" dirty="0" smtClean="0">
                          <a:effectLst/>
                          <a:latin typeface="Eurostile"/>
                          <a:ea typeface="ＭＳ 明朝"/>
                          <a:cs typeface="Eurostile"/>
                        </a:rPr>
                        <a:t>ADDITIONAL</a:t>
                      </a:r>
                      <a:r>
                        <a:rPr lang="en-US" sz="1200" b="1" baseline="0" dirty="0" smtClean="0">
                          <a:effectLst/>
                          <a:latin typeface="Eurostile"/>
                          <a:ea typeface="ＭＳ 明朝"/>
                          <a:cs typeface="Eurostile"/>
                        </a:rPr>
                        <a:t> INFO and WWW LINKS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441529">
                <a:tc rowSpan="2">
                  <a:txBody>
                    <a:bodyPr/>
                    <a:lstStyle/>
                    <a:p>
                      <a:pPr algn="l">
                        <a:spcAft>
                          <a:spcPts val="0"/>
                        </a:spcAft>
                      </a:pPr>
                      <a:r>
                        <a:rPr lang="en-US" sz="1200" dirty="0" smtClean="0">
                          <a:effectLst/>
                          <a:latin typeface="Eurostile"/>
                          <a:ea typeface="ＭＳ 明朝"/>
                          <a:cs typeface="Eurostile"/>
                        </a:rPr>
                        <a:t>Walls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Eurostile"/>
                          <a:ea typeface="+mn-ea"/>
                          <a:cs typeface="Eurostile"/>
                        </a:rPr>
                        <a:t>Dulux</a:t>
                      </a:r>
                      <a:r>
                        <a:rPr lang="en-US" sz="1200" kern="1200" dirty="0" smtClean="0">
                          <a:solidFill>
                            <a:schemeClr val="tx1"/>
                          </a:solidFill>
                          <a:effectLst/>
                          <a:latin typeface="Eurostile"/>
                          <a:ea typeface="+mn-ea"/>
                          <a:cs typeface="Eurostile"/>
                        </a:rPr>
                        <a:t>, Kitchen &amp; Bath</a:t>
                      </a:r>
                      <a:r>
                        <a:rPr lang="en-US" sz="1200" dirty="0" smtClean="0">
                          <a:effectLst/>
                          <a:latin typeface="Eurostile"/>
                          <a:cs typeface="Eurostile"/>
                        </a:rPr>
                        <a:t> </a:t>
                      </a:r>
                      <a:endParaRPr lang="en-US" sz="1200" dirty="0" smtClean="0">
                        <a:effectLst/>
                        <a:latin typeface="Eurostile"/>
                        <a:ea typeface="ＭＳ 明朝"/>
                        <a:cs typeface="Eurostile"/>
                      </a:endParaRP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50 GY 83/010</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White Wing</a:t>
                      </a:r>
                    </a:p>
                    <a:p>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Eggshell</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(D6) Painter/Decorator/Installer – First Floor </a:t>
                      </a:r>
                      <a:endParaRPr lang="en-US" sz="1200" b="0" baseline="0" dirty="0" smtClean="0">
                        <a:effectLst/>
                        <a:latin typeface="Eurostile"/>
                        <a:ea typeface="ＭＳ 明朝"/>
                        <a:cs typeface="Eurostile"/>
                      </a:endParaRPr>
                    </a:p>
                    <a:p>
                      <a:endParaRPr lang="en-US" sz="1200" dirty="0" smtClean="0">
                        <a:latin typeface="Eurostile"/>
                        <a:cs typeface="Eurostile"/>
                      </a:endParaRPr>
                    </a:p>
                    <a:p>
                      <a:r>
                        <a:rPr lang="en-US" sz="1200" dirty="0" smtClean="0">
                          <a:latin typeface="Eurostile"/>
                          <a:cs typeface="Eurostile"/>
                        </a:rPr>
                        <a:t>All</a:t>
                      </a:r>
                      <a:r>
                        <a:rPr lang="en-US" sz="1200" baseline="0" dirty="0" smtClean="0">
                          <a:latin typeface="Eurostile"/>
                          <a:cs typeface="Eurostile"/>
                        </a:rPr>
                        <a:t> walls not marked</a:t>
                      </a: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50" i="1" u="sng" dirty="0" smtClean="0">
                          <a:solidFill>
                            <a:srgbClr val="0000FF"/>
                          </a:solidFill>
                          <a:effectLst/>
                          <a:latin typeface="Eurostile"/>
                          <a:ea typeface="ＭＳ 明朝"/>
                          <a:cs typeface="Eurostile"/>
                          <a:hlinkClick r:id="rId3"/>
                        </a:rPr>
                        <a:t>http://www.dulux.ca</a:t>
                      </a:r>
                      <a:endParaRPr lang="en-US" sz="1050" dirty="0" smtClean="0">
                        <a:effectLst/>
                        <a:latin typeface="Eurostile"/>
                        <a:ea typeface="ＭＳ 明朝"/>
                        <a:cs typeface="Eurostile"/>
                      </a:endParaRPr>
                    </a:p>
                    <a:p>
                      <a:pPr algn="l">
                        <a:spcAft>
                          <a:spcPts val="0"/>
                        </a:spcAft>
                      </a:pPr>
                      <a:r>
                        <a:rPr lang="en-US" sz="1050" i="1" dirty="0" smtClean="0">
                          <a:effectLst/>
                          <a:latin typeface="Eurostile"/>
                          <a:ea typeface="ＭＳ 明朝"/>
                          <a:cs typeface="Eurostile"/>
                        </a:rPr>
                        <a:t> </a:t>
                      </a:r>
                      <a:endParaRPr lang="en-US" sz="1050" dirty="0" smtClean="0">
                        <a:effectLst/>
                        <a:latin typeface="Eurostile"/>
                        <a:ea typeface="ＭＳ 明朝"/>
                        <a:cs typeface="Eurostile"/>
                      </a:endParaRPr>
                    </a:p>
                    <a:p>
                      <a:pPr algn="l">
                        <a:spcAft>
                          <a:spcPts val="0"/>
                        </a:spcAft>
                      </a:pPr>
                      <a:r>
                        <a:rPr lang="en-US" sz="1050" i="1" dirty="0" smtClean="0">
                          <a:effectLst/>
                          <a:latin typeface="Eurostile"/>
                          <a:ea typeface="ＭＳ 明朝"/>
                          <a:cs typeface="Eurostile"/>
                        </a:rPr>
                        <a:t>Please use </a:t>
                      </a:r>
                      <a:r>
                        <a:rPr lang="en-US" sz="1050" i="1" dirty="0" err="1" smtClean="0">
                          <a:effectLst/>
                          <a:latin typeface="Eurostile"/>
                          <a:ea typeface="ＭＳ 明朝"/>
                          <a:cs typeface="Eurostile"/>
                        </a:rPr>
                        <a:t>Dulux</a:t>
                      </a:r>
                      <a:r>
                        <a:rPr lang="en-US" sz="1050" i="1" dirty="0" smtClean="0">
                          <a:effectLst/>
                          <a:latin typeface="Eurostile"/>
                          <a:ea typeface="ＭＳ 明朝"/>
                          <a:cs typeface="Eurostile"/>
                        </a:rPr>
                        <a:t> brand primer appropriate for the condition of the surface, preferably the zero VOC </a:t>
                      </a:r>
                      <a:r>
                        <a:rPr lang="en-US" sz="1050" i="1" dirty="0" err="1" smtClean="0">
                          <a:effectLst/>
                          <a:latin typeface="Eurostile"/>
                          <a:ea typeface="ＭＳ 明朝"/>
                          <a:cs typeface="Eurostile"/>
                        </a:rPr>
                        <a:t>Lifemaster</a:t>
                      </a:r>
                      <a:r>
                        <a:rPr lang="en-US" sz="1050" i="1" dirty="0" smtClean="0">
                          <a:effectLst/>
                          <a:latin typeface="Eurostile"/>
                          <a:ea typeface="ＭＳ 明朝"/>
                          <a:cs typeface="Eurostile"/>
                        </a:rPr>
                        <a:t>.</a:t>
                      </a:r>
                      <a:endParaRPr lang="en-US" sz="105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41529">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3</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Wallpaper</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Graham &amp; Brown</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Dixie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30-232</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Silver and While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(D6) Painter/Decorator/Installer – First Floor </a:t>
                      </a:r>
                      <a:endParaRPr lang="en-US" sz="1200" b="0" baseline="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b="0" baseline="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b="0" baseline="0" dirty="0" smtClean="0">
                          <a:effectLst/>
                          <a:latin typeface="Eurostile"/>
                          <a:ea typeface="ＭＳ 明朝"/>
                          <a:cs typeface="Eurostile"/>
                        </a:rPr>
                        <a:t>Wall ShR1</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b="0" baseline="0" dirty="0" smtClean="0">
                          <a:effectLst/>
                          <a:latin typeface="Eurostile"/>
                          <a:ea typeface="ＭＳ 明朝"/>
                          <a:cs typeface="Eurostile"/>
                        </a:rPr>
                        <a:t>(See note below)</a:t>
                      </a:r>
                    </a:p>
                    <a:p>
                      <a:endParaRPr lang="en-US" sz="12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Paste</a:t>
                      </a:r>
                      <a:r>
                        <a:rPr lang="en-US" sz="1050" baseline="0" dirty="0" smtClean="0">
                          <a:latin typeface="Eurostile"/>
                          <a:cs typeface="Eurostile"/>
                        </a:rPr>
                        <a:t> the wall.</a:t>
                      </a:r>
                    </a:p>
                    <a:p>
                      <a:r>
                        <a:rPr lang="en-US" sz="1050" dirty="0" smtClean="0">
                          <a:latin typeface="Eurostile"/>
                          <a:cs typeface="Eurostile"/>
                        </a:rPr>
                        <a:t>Width: 0.52 m</a:t>
                      </a:r>
                    </a:p>
                    <a:p>
                      <a:r>
                        <a:rPr lang="en-US" sz="1050" dirty="0" smtClean="0">
                          <a:latin typeface="Eurostile"/>
                          <a:cs typeface="Eurostile"/>
                        </a:rPr>
                        <a:t>Length: 10 m</a:t>
                      </a:r>
                    </a:p>
                    <a:p>
                      <a:r>
                        <a:rPr lang="en-US" sz="1050" dirty="0" smtClean="0">
                          <a:latin typeface="Eurostile"/>
                          <a:cs typeface="Eurostile"/>
                        </a:rPr>
                        <a:t>Design</a:t>
                      </a:r>
                      <a:r>
                        <a:rPr lang="en-US" sz="1050" baseline="0" dirty="0" smtClean="0">
                          <a:latin typeface="Eurostile"/>
                          <a:cs typeface="Eurostile"/>
                        </a:rPr>
                        <a:t> match: Straight</a:t>
                      </a:r>
                    </a:p>
                    <a:p>
                      <a:r>
                        <a:rPr lang="en-US" sz="1050" baseline="0" dirty="0" smtClean="0">
                          <a:latin typeface="Eurostile"/>
                          <a:cs typeface="Eurostile"/>
                        </a:rPr>
                        <a:t>Pattern repeat: 0.32 m</a:t>
                      </a:r>
                      <a:endParaRPr lang="en-US" sz="1050" dirty="0" smtClean="0">
                        <a:latin typeface="Eurostile"/>
                        <a:cs typeface="Eurostile"/>
                      </a:endParaRPr>
                    </a:p>
                    <a:p>
                      <a:endParaRPr lang="en-US" sz="1050" dirty="0" smtClean="0">
                        <a:latin typeface="Eurostile"/>
                        <a:cs typeface="Eurostile"/>
                      </a:endParaRPr>
                    </a:p>
                    <a:p>
                      <a:r>
                        <a:rPr lang="en-US" sz="1050" dirty="0" smtClean="0">
                          <a:latin typeface="Eurostile"/>
                          <a:cs typeface="Eurostile"/>
                        </a:rPr>
                        <a:t>Product</a:t>
                      </a:r>
                      <a:r>
                        <a:rPr lang="en-US" sz="1050" baseline="0" dirty="0" smtClean="0">
                          <a:latin typeface="Eurostile"/>
                          <a:cs typeface="Eurostile"/>
                        </a:rPr>
                        <a:t> info:</a:t>
                      </a:r>
                    </a:p>
                    <a:p>
                      <a:r>
                        <a:rPr lang="en-US" sz="1050" dirty="0" smtClean="0">
                          <a:latin typeface="Eurostile"/>
                          <a:cs typeface="Eurostile"/>
                          <a:hlinkClick r:id="rId4"/>
                        </a:rPr>
                        <a:t>http://www.grahambrown.ca/us/product/30-232/Dixie%3A+Silver+%26+White+Wallpaper</a:t>
                      </a:r>
                      <a:r>
                        <a:rPr lang="en-US" sz="105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3281">
                <a:tc>
                  <a:txBody>
                    <a:bodyPr/>
                    <a:lstStyle/>
                    <a:p>
                      <a:pPr algn="l">
                        <a:spcAft>
                          <a:spcPts val="0"/>
                        </a:spcAft>
                      </a:pPr>
                      <a:r>
                        <a:rPr lang="en-US" sz="1200" dirty="0" smtClean="0">
                          <a:effectLst/>
                          <a:latin typeface="Eurostile"/>
                          <a:ea typeface="ＭＳ 明朝"/>
                          <a:cs typeface="Eurostile"/>
                        </a:rPr>
                        <a:t>Ceiling</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AppleGothic"/>
                          <a:cs typeface="Eurostile"/>
                        </a:rPr>
                        <a:t>Paint, Water-based</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smtClean="0">
                          <a:solidFill>
                            <a:schemeClr val="tx1"/>
                          </a:solidFill>
                          <a:effectLst/>
                          <a:latin typeface="Eurostile"/>
                          <a:ea typeface="+mn-ea"/>
                          <a:cs typeface="Eurostile"/>
                        </a:rPr>
                        <a:t>Dulux, Kitchen &amp; Bath</a:t>
                      </a:r>
                      <a:r>
                        <a:rPr lang="en-US" sz="1200" smtClean="0">
                          <a:effectLst/>
                          <a:latin typeface="Eurostile"/>
                          <a:cs typeface="Eurostile"/>
                        </a:rPr>
                        <a:t> </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50 GY 83/010</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White Wing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AppleGothic"/>
                          <a:cs typeface="Eurostile"/>
                        </a:rPr>
                        <a:t>Eggshell</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2">
                  <a:txBody>
                    <a:bodyPr/>
                    <a:lstStyle/>
                    <a:p>
                      <a:pPr algn="l">
                        <a:spcAft>
                          <a:spcPts val="0"/>
                        </a:spcAft>
                      </a:pPr>
                      <a:r>
                        <a:rPr lang="en-US" sz="1200" i="1" u="sng" dirty="0" smtClean="0">
                          <a:solidFill>
                            <a:srgbClr val="0000FF"/>
                          </a:solidFill>
                          <a:effectLst/>
                          <a:latin typeface="Eurostile"/>
                          <a:ea typeface="ＭＳ 明朝"/>
                          <a:cs typeface="Eurostile"/>
                          <a:hlinkClick r:id="rId3"/>
                        </a:rPr>
                        <a:t>http://www.dulux.ca</a:t>
                      </a:r>
                      <a:endParaRPr lang="en-US" sz="1200" dirty="0" smtClean="0">
                        <a:effectLst/>
                        <a:latin typeface="Eurostile"/>
                        <a:ea typeface="ＭＳ 明朝"/>
                        <a:cs typeface="Eurostile"/>
                      </a:endParaRPr>
                    </a:p>
                    <a:p>
                      <a:pPr algn="l">
                        <a:spcAft>
                          <a:spcPts val="0"/>
                        </a:spcAft>
                      </a:pPr>
                      <a:r>
                        <a:rPr lang="en-US" sz="1200" i="1" dirty="0" smtClean="0">
                          <a:effectLst/>
                          <a:latin typeface="Eurostile"/>
                          <a:ea typeface="ＭＳ 明朝"/>
                          <a:cs typeface="Eurostile"/>
                        </a:rPr>
                        <a:t> </a:t>
                      </a:r>
                      <a:endParaRPr lang="en-US" sz="1200" dirty="0" smtClean="0">
                        <a:effectLst/>
                        <a:latin typeface="Eurostile"/>
                        <a:ea typeface="ＭＳ 明朝"/>
                        <a:cs typeface="Eurostile"/>
                      </a:endParaRPr>
                    </a:p>
                    <a:p>
                      <a:pPr algn="l">
                        <a:spcAft>
                          <a:spcPts val="0"/>
                        </a:spcAft>
                      </a:pPr>
                      <a:r>
                        <a:rPr lang="en-US" sz="1200" i="1" dirty="0" smtClean="0">
                          <a:effectLst/>
                          <a:latin typeface="Eurostile"/>
                          <a:ea typeface="ＭＳ 明朝"/>
                          <a:cs typeface="Eurostile"/>
                        </a:rPr>
                        <a:t>Please use </a:t>
                      </a:r>
                      <a:r>
                        <a:rPr lang="en-US" sz="1200" i="1" dirty="0" err="1" smtClean="0">
                          <a:effectLst/>
                          <a:latin typeface="Eurostile"/>
                          <a:ea typeface="ＭＳ 明朝"/>
                          <a:cs typeface="Eurostile"/>
                        </a:rPr>
                        <a:t>Dulux</a:t>
                      </a:r>
                      <a:r>
                        <a:rPr lang="en-US" sz="1200" i="1" dirty="0" smtClean="0">
                          <a:effectLst/>
                          <a:latin typeface="Eurostile"/>
                          <a:ea typeface="ＭＳ 明朝"/>
                          <a:cs typeface="Eurostile"/>
                        </a:rPr>
                        <a:t> brand primer appropriate for the condition of the surface, preferably the zero VOC </a:t>
                      </a:r>
                      <a:r>
                        <a:rPr lang="en-US" sz="1200" i="1" dirty="0" err="1" smtClean="0">
                          <a:effectLst/>
                          <a:latin typeface="Eurostile"/>
                          <a:ea typeface="ＭＳ 明朝"/>
                          <a:cs typeface="Eurostile"/>
                        </a:rPr>
                        <a:t>Lifemaster</a:t>
                      </a:r>
                      <a:r>
                        <a:rPr lang="en-US" sz="1200" i="1" dirty="0" smtClean="0">
                          <a:effectLst/>
                          <a:latin typeface="Eurostile"/>
                          <a:ea typeface="ＭＳ 明朝"/>
                          <a:cs typeface="Eurostile"/>
                        </a:rPr>
                        <a:t>.</a:t>
                      </a:r>
                      <a:endParaRPr lang="en-US" sz="12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95546">
                <a:tc>
                  <a:txBody>
                    <a:bodyPr/>
                    <a:lstStyle/>
                    <a:p>
                      <a:pPr algn="l">
                        <a:spcAft>
                          <a:spcPts val="0"/>
                        </a:spcAft>
                      </a:pPr>
                      <a:r>
                        <a:rPr lang="en-US" sz="1200" dirty="0" smtClean="0">
                          <a:effectLst/>
                          <a:latin typeface="Eurostile"/>
                          <a:ea typeface="ＭＳ 明朝"/>
                          <a:cs typeface="Eurostile"/>
                        </a:rPr>
                        <a:t>Woodwork</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a:effectLst/>
                          <a:latin typeface="Eurostile"/>
                          <a:ea typeface="ＭＳ 明朝"/>
                          <a:cs typeface="Eurostile"/>
                        </a:rPr>
                        <a:t>Paint, Water-based</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err="1" smtClean="0">
                          <a:solidFill>
                            <a:schemeClr val="tx1"/>
                          </a:solidFill>
                          <a:effectLst/>
                          <a:latin typeface="Eurostile"/>
                          <a:ea typeface="+mn-ea"/>
                          <a:cs typeface="Eurostile"/>
                        </a:rPr>
                        <a:t>Dulux</a:t>
                      </a:r>
                      <a:r>
                        <a:rPr lang="en-US" sz="1200" kern="1200" dirty="0" smtClean="0">
                          <a:solidFill>
                            <a:schemeClr val="tx1"/>
                          </a:solidFill>
                          <a:effectLst/>
                          <a:latin typeface="Eurostile"/>
                          <a:ea typeface="+mn-ea"/>
                          <a:cs typeface="Eurostile"/>
                        </a:rPr>
                        <a:t>, Kitchen &amp; Bath</a:t>
                      </a:r>
                      <a:r>
                        <a:rPr lang="en-US" sz="1200" dirty="0" smtClean="0">
                          <a:effectLst/>
                          <a:latin typeface="Eurostile"/>
                          <a:cs typeface="Eurostile"/>
                        </a:rPr>
                        <a:t> </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50 GY 83/010</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latin typeface="Eurostile"/>
                          <a:cs typeface="Eurostile"/>
                        </a:rPr>
                        <a:t>White Wing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Off-white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Semi-Gloss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9"/>
              <a:defRPr/>
            </a:pPr>
            <a:r>
              <a:rPr lang="en-US" sz="1800" b="1" dirty="0" smtClean="0">
                <a:latin typeface="Eurostile"/>
                <a:ea typeface="ＭＳ 明朝"/>
                <a:cs typeface="Eurostile"/>
              </a:rPr>
              <a:t>SHOWER ROOM</a:t>
            </a:r>
            <a:endParaRPr lang="en-US" sz="1800" b="1" dirty="0">
              <a:latin typeface="Eurostile"/>
              <a:ea typeface="ＭＳ 明朝"/>
              <a:cs typeface="Eurostile"/>
            </a:endParaRPr>
          </a:p>
        </p:txBody>
      </p:sp>
      <p:sp>
        <p:nvSpPr>
          <p:cNvPr id="3" name="TextBox 2"/>
          <p:cNvSpPr txBox="1"/>
          <p:nvPr/>
        </p:nvSpPr>
        <p:spPr>
          <a:xfrm>
            <a:off x="474652" y="7509939"/>
            <a:ext cx="11412548" cy="461665"/>
          </a:xfrm>
          <a:prstGeom prst="rect">
            <a:avLst/>
          </a:prstGeom>
          <a:noFill/>
        </p:spPr>
        <p:txBody>
          <a:bodyPr wrap="square" rtlCol="0">
            <a:spAutoFit/>
          </a:bodyPr>
          <a:lstStyle/>
          <a:p>
            <a:r>
              <a:rPr lang="en-US" sz="1200" i="1" u="sng" dirty="0" smtClean="0">
                <a:latin typeface="Eurostile"/>
                <a:cs typeface="Eurostile"/>
              </a:rPr>
              <a:t>Note</a:t>
            </a:r>
            <a:r>
              <a:rPr lang="en-US" sz="1200" dirty="0" smtClean="0">
                <a:latin typeface="Eurostile"/>
                <a:cs typeface="Eurostile"/>
              </a:rPr>
              <a:t>: </a:t>
            </a:r>
            <a:r>
              <a:rPr lang="en-US" sz="1200" i="1" dirty="0" smtClean="0">
                <a:latin typeface="Eurostile"/>
                <a:cs typeface="Eurostile"/>
              </a:rPr>
              <a:t>Walls ShR2, ShR3 and ShR4 in the </a:t>
            </a:r>
            <a:r>
              <a:rPr lang="en-US" sz="1200" i="1" dirty="0">
                <a:latin typeface="Eurostile"/>
                <a:cs typeface="Eurostile"/>
              </a:rPr>
              <a:t>S</a:t>
            </a:r>
            <a:r>
              <a:rPr lang="en-US" sz="1200" i="1" dirty="0" smtClean="0">
                <a:latin typeface="Eurostile"/>
                <a:cs typeface="Eurostile"/>
              </a:rPr>
              <a:t>hower Room are inside the shower cubicle and are to be covered with </a:t>
            </a:r>
            <a:r>
              <a:rPr lang="en-US" sz="1200" i="1" dirty="0" err="1" smtClean="0">
                <a:latin typeface="Eurostile"/>
                <a:cs typeface="Eurostile"/>
              </a:rPr>
              <a:t>Perla</a:t>
            </a:r>
            <a:r>
              <a:rPr lang="en-US" sz="1200" i="1" dirty="0" smtClean="0">
                <a:latin typeface="Eurostile"/>
                <a:cs typeface="Eurostile"/>
              </a:rPr>
              <a:t> shower panels which will be installed by the bathroom contractors before</a:t>
            </a:r>
            <a:r>
              <a:rPr lang="en-US" sz="1200" i="1" dirty="0">
                <a:latin typeface="Eurostile"/>
                <a:cs typeface="Eurostile"/>
              </a:rPr>
              <a:t> </a:t>
            </a:r>
            <a:r>
              <a:rPr lang="en-US" sz="1200" i="1" dirty="0" smtClean="0">
                <a:latin typeface="Eurostile"/>
                <a:cs typeface="Eurostile"/>
              </a:rPr>
              <a:t>any painting/wallpapering. For details please see Bathroom </a:t>
            </a:r>
            <a:r>
              <a:rPr lang="en-US" sz="1200" i="1" dirty="0">
                <a:latin typeface="Eurostile"/>
                <a:cs typeface="Eurostile"/>
              </a:rPr>
              <a:t>I</a:t>
            </a:r>
            <a:r>
              <a:rPr lang="en-US" sz="1200" i="1" dirty="0" smtClean="0">
                <a:latin typeface="Eurostile"/>
                <a:cs typeface="Eurostile"/>
              </a:rPr>
              <a:t>nstallers </a:t>
            </a:r>
            <a:r>
              <a:rPr lang="en-US" sz="1200" i="1" dirty="0">
                <a:latin typeface="Eurostile"/>
                <a:cs typeface="Eurostile"/>
              </a:rPr>
              <a:t>S</a:t>
            </a:r>
            <a:r>
              <a:rPr lang="en-US" sz="1200" i="1" dirty="0" smtClean="0">
                <a:latin typeface="Eurostile"/>
                <a:cs typeface="Eurostile"/>
              </a:rPr>
              <a:t>pecification document.</a:t>
            </a:r>
            <a:endParaRPr lang="en-US" sz="1200" i="1" dirty="0">
              <a:latin typeface="Eurostile"/>
              <a:cs typeface="Eurostile"/>
            </a:endParaRPr>
          </a:p>
        </p:txBody>
      </p:sp>
    </p:spTree>
    <p:extLst>
      <p:ext uri="{BB962C8B-B14F-4D97-AF65-F5344CB8AC3E}">
        <p14:creationId xmlns:p14="http://schemas.microsoft.com/office/powerpoint/2010/main" val="245613060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3175" cap="rnd" cmpd="sng">
          <a:solidFill>
            <a:schemeClr val="bg1">
              <a:lumMod val="50000"/>
            </a:schemeClr>
          </a:solidFill>
          <a:tailEnd type="oval" w="sm" len="sm"/>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279902</TotalTime>
  <Words>4462</Words>
  <Application>Microsoft Macintosh PowerPoint</Application>
  <PresentationFormat>Ledger Paper (11x17 in)</PresentationFormat>
  <Paragraphs>1058</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Chad Thompson</dc:creator>
  <cp:lastModifiedBy>Chad Thompson</cp:lastModifiedBy>
  <cp:revision>983</cp:revision>
  <cp:lastPrinted>2013-04-13T02:30:32Z</cp:lastPrinted>
  <dcterms:created xsi:type="dcterms:W3CDTF">2012-08-28T18:43:27Z</dcterms:created>
  <dcterms:modified xsi:type="dcterms:W3CDTF">2014-08-22T18:03:52Z</dcterms:modified>
</cp:coreProperties>
</file>