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1"/>
  </p:notesMasterIdLst>
  <p:handoutMasterIdLst>
    <p:handoutMasterId r:id="rId12"/>
  </p:handoutMasterIdLst>
  <p:sldIdLst>
    <p:sldId id="264" r:id="rId2"/>
    <p:sldId id="265" r:id="rId3"/>
    <p:sldId id="266" r:id="rId4"/>
    <p:sldId id="268" r:id="rId5"/>
    <p:sldId id="267" r:id="rId6"/>
    <p:sldId id="269" r:id="rId7"/>
    <p:sldId id="271" r:id="rId8"/>
    <p:sldId id="272" r:id="rId9"/>
    <p:sldId id="270" r:id="rId10"/>
  </p:sldIdLst>
  <p:sldSz cx="12179300" cy="9134475" type="ledger"/>
  <p:notesSz cx="9144000" cy="6858000"/>
  <p:defaultText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21615"/>
    <a:srgbClr val="421F15"/>
    <a:srgbClr val="421F12"/>
    <a:srgbClr val="4A2F1F"/>
    <a:srgbClr val="DDFFFC"/>
    <a:srgbClr val="D5FFED"/>
    <a:srgbClr val="AAF0E2"/>
    <a:srgbClr val="C1F0F0"/>
    <a:srgbClr val="347465"/>
    <a:srgbClr val="68E7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1" autoAdjust="0"/>
    <p:restoredTop sz="90549" autoAdjust="0"/>
  </p:normalViewPr>
  <p:slideViewPr>
    <p:cSldViewPr snapToGrid="0" snapToObjects="1">
      <p:cViewPr>
        <p:scale>
          <a:sx n="100" d="100"/>
          <a:sy n="100" d="100"/>
        </p:scale>
        <p:origin x="-2464" y="88"/>
      </p:cViewPr>
      <p:guideLst>
        <p:guide orient="horz" pos="2877"/>
        <p:guide pos="38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F979425-87CE-4B4C-9814-5FA8E40CE906}" type="datetimeFigureOut">
              <a:rPr lang="en-US" smtClean="0"/>
              <a:t>14-08-19</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A9C662A-4119-5948-86FF-77AC046B1CC8}" type="slidenum">
              <a:rPr lang="en-US" smtClean="0"/>
              <a:t>‹#›</a:t>
            </a:fld>
            <a:endParaRPr lang="en-US" dirty="0"/>
          </a:p>
        </p:txBody>
      </p:sp>
    </p:spTree>
    <p:extLst>
      <p:ext uri="{BB962C8B-B14F-4D97-AF65-F5344CB8AC3E}">
        <p14:creationId xmlns:p14="http://schemas.microsoft.com/office/powerpoint/2010/main" val="1754676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1D10136C-37B0-3F44-9F6E-13CEE804F245}" type="datetimeFigureOut">
              <a:rPr lang="en-US" smtClean="0"/>
              <a:t>14-08-19</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49C71EB-2BFE-5641-8A1E-137E75E39B2E}" type="slidenum">
              <a:rPr lang="en-US" smtClean="0"/>
              <a:t>‹#›</a:t>
            </a:fld>
            <a:endParaRPr lang="en-US" dirty="0"/>
          </a:p>
        </p:txBody>
      </p:sp>
    </p:spTree>
    <p:extLst>
      <p:ext uri="{BB962C8B-B14F-4D97-AF65-F5344CB8AC3E}">
        <p14:creationId xmlns:p14="http://schemas.microsoft.com/office/powerpoint/2010/main" val="2306841901"/>
      </p:ext>
    </p:extLst>
  </p:cSld>
  <p:clrMap bg1="lt1" tx1="dk1" bg2="lt2" tx2="dk2" accent1="accent1" accent2="accent2" accent3="accent3" accent4="accent4" accent5="accent5" accent6="accent6" hlink="hlink" folHlink="folHlink"/>
  <p:hf hdr="0" ftr="0" dt="0"/>
  <p:notesStyle>
    <a:lvl1pPr marL="0" algn="l" defTabSz="608918" rtl="0" eaLnBrk="1" latinLnBrk="0" hangingPunct="1">
      <a:defRPr sz="1700" kern="1200">
        <a:solidFill>
          <a:schemeClr val="tx1"/>
        </a:solidFill>
        <a:latin typeface="+mn-lt"/>
        <a:ea typeface="+mn-ea"/>
        <a:cs typeface="+mn-cs"/>
      </a:defRPr>
    </a:lvl1pPr>
    <a:lvl2pPr marL="608918" algn="l" defTabSz="608918" rtl="0" eaLnBrk="1" latinLnBrk="0" hangingPunct="1">
      <a:defRPr sz="1700" kern="1200">
        <a:solidFill>
          <a:schemeClr val="tx1"/>
        </a:solidFill>
        <a:latin typeface="+mn-lt"/>
        <a:ea typeface="+mn-ea"/>
        <a:cs typeface="+mn-cs"/>
      </a:defRPr>
    </a:lvl2pPr>
    <a:lvl3pPr marL="1217836" algn="l" defTabSz="608918" rtl="0" eaLnBrk="1" latinLnBrk="0" hangingPunct="1">
      <a:defRPr sz="1700" kern="1200">
        <a:solidFill>
          <a:schemeClr val="tx1"/>
        </a:solidFill>
        <a:latin typeface="+mn-lt"/>
        <a:ea typeface="+mn-ea"/>
        <a:cs typeface="+mn-cs"/>
      </a:defRPr>
    </a:lvl3pPr>
    <a:lvl4pPr marL="1826754" algn="l" defTabSz="608918" rtl="0" eaLnBrk="1" latinLnBrk="0" hangingPunct="1">
      <a:defRPr sz="1700" kern="1200">
        <a:solidFill>
          <a:schemeClr val="tx1"/>
        </a:solidFill>
        <a:latin typeface="+mn-lt"/>
        <a:ea typeface="+mn-ea"/>
        <a:cs typeface="+mn-cs"/>
      </a:defRPr>
    </a:lvl4pPr>
    <a:lvl5pPr marL="2435672" algn="l" defTabSz="608918" rtl="0" eaLnBrk="1" latinLnBrk="0" hangingPunct="1">
      <a:defRPr sz="1700" kern="1200">
        <a:solidFill>
          <a:schemeClr val="tx1"/>
        </a:solidFill>
        <a:latin typeface="+mn-lt"/>
        <a:ea typeface="+mn-ea"/>
        <a:cs typeface="+mn-cs"/>
      </a:defRPr>
    </a:lvl5pPr>
    <a:lvl6pPr marL="3044590" algn="l" defTabSz="608918" rtl="0" eaLnBrk="1" latinLnBrk="0" hangingPunct="1">
      <a:defRPr sz="1700" kern="1200">
        <a:solidFill>
          <a:schemeClr val="tx1"/>
        </a:solidFill>
        <a:latin typeface="+mn-lt"/>
        <a:ea typeface="+mn-ea"/>
        <a:cs typeface="+mn-cs"/>
      </a:defRPr>
    </a:lvl6pPr>
    <a:lvl7pPr marL="3653508" algn="l" defTabSz="608918" rtl="0" eaLnBrk="1" latinLnBrk="0" hangingPunct="1">
      <a:defRPr sz="1700" kern="1200">
        <a:solidFill>
          <a:schemeClr val="tx1"/>
        </a:solidFill>
        <a:latin typeface="+mn-lt"/>
        <a:ea typeface="+mn-ea"/>
        <a:cs typeface="+mn-cs"/>
      </a:defRPr>
    </a:lvl7pPr>
    <a:lvl8pPr marL="4262426" algn="l" defTabSz="608918" rtl="0" eaLnBrk="1" latinLnBrk="0" hangingPunct="1">
      <a:defRPr sz="1700" kern="1200">
        <a:solidFill>
          <a:schemeClr val="tx1"/>
        </a:solidFill>
        <a:latin typeface="+mn-lt"/>
        <a:ea typeface="+mn-ea"/>
        <a:cs typeface="+mn-cs"/>
      </a:defRPr>
    </a:lvl8pPr>
    <a:lvl9pPr marL="4871344" algn="l" defTabSz="608918"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2</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3</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4</a:t>
            </a:fld>
            <a:endParaRPr lang="en-US" dirty="0"/>
          </a:p>
        </p:txBody>
      </p:sp>
    </p:spTree>
    <p:extLst>
      <p:ext uri="{BB962C8B-B14F-4D97-AF65-F5344CB8AC3E}">
        <p14:creationId xmlns:p14="http://schemas.microsoft.com/office/powerpoint/2010/main" val="2346319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5</a:t>
            </a:fld>
            <a:endParaRPr lang="en-US" dirty="0"/>
          </a:p>
        </p:txBody>
      </p:sp>
    </p:spTree>
    <p:extLst>
      <p:ext uri="{BB962C8B-B14F-4D97-AF65-F5344CB8AC3E}">
        <p14:creationId xmlns:p14="http://schemas.microsoft.com/office/powerpoint/2010/main" val="234631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6</a:t>
            </a:fld>
            <a:endParaRPr lang="en-US" dirty="0"/>
          </a:p>
        </p:txBody>
      </p:sp>
    </p:spTree>
    <p:extLst>
      <p:ext uri="{BB962C8B-B14F-4D97-AF65-F5344CB8AC3E}">
        <p14:creationId xmlns:p14="http://schemas.microsoft.com/office/powerpoint/2010/main" val="2346319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7</a:t>
            </a:fld>
            <a:endParaRPr lang="en-US" dirty="0"/>
          </a:p>
        </p:txBody>
      </p:sp>
    </p:spTree>
    <p:extLst>
      <p:ext uri="{BB962C8B-B14F-4D97-AF65-F5344CB8AC3E}">
        <p14:creationId xmlns:p14="http://schemas.microsoft.com/office/powerpoint/2010/main" val="2346319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8</a:t>
            </a:fld>
            <a:endParaRPr lang="en-US" dirty="0"/>
          </a:p>
        </p:txBody>
      </p:sp>
    </p:spTree>
    <p:extLst>
      <p:ext uri="{BB962C8B-B14F-4D97-AF65-F5344CB8AC3E}">
        <p14:creationId xmlns:p14="http://schemas.microsoft.com/office/powerpoint/2010/main" val="2346319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9</a:t>
            </a:fld>
            <a:endParaRPr lang="en-US" dirty="0"/>
          </a:p>
        </p:txBody>
      </p:sp>
    </p:spTree>
    <p:extLst>
      <p:ext uri="{BB962C8B-B14F-4D97-AF65-F5344CB8AC3E}">
        <p14:creationId xmlns:p14="http://schemas.microsoft.com/office/powerpoint/2010/main" val="234631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9" y="2837608"/>
            <a:ext cx="10352405" cy="1957992"/>
          </a:xfrm>
          <a:prstGeom prst="rect">
            <a:avLst/>
          </a:prstGeom>
        </p:spPr>
        <p:txBody>
          <a:bodyPr/>
          <a:lstStyle/>
          <a:p>
            <a:r>
              <a:rPr lang="en-CA" smtClean="0"/>
              <a:t>Click to edit Master title style</a:t>
            </a:r>
            <a:endParaRPr lang="en-US"/>
          </a:p>
        </p:txBody>
      </p:sp>
      <p:sp>
        <p:nvSpPr>
          <p:cNvPr id="3" name="Subtitle 2"/>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18" indent="0" algn="ctr">
              <a:buNone/>
              <a:defRPr>
                <a:solidFill>
                  <a:schemeClr val="tx1">
                    <a:tint val="75000"/>
                  </a:schemeClr>
                </a:solidFill>
              </a:defRPr>
            </a:lvl2pPr>
            <a:lvl3pPr marL="1217836" indent="0" algn="ctr">
              <a:buNone/>
              <a:defRPr>
                <a:solidFill>
                  <a:schemeClr val="tx1">
                    <a:tint val="75000"/>
                  </a:schemeClr>
                </a:solidFill>
              </a:defRPr>
            </a:lvl3pPr>
            <a:lvl4pPr marL="1826754" indent="0" algn="ctr">
              <a:buNone/>
              <a:defRPr>
                <a:solidFill>
                  <a:schemeClr val="tx1">
                    <a:tint val="75000"/>
                  </a:schemeClr>
                </a:solidFill>
              </a:defRPr>
            </a:lvl4pPr>
            <a:lvl5pPr marL="2435672" indent="0" algn="ctr">
              <a:buNone/>
              <a:defRPr>
                <a:solidFill>
                  <a:schemeClr val="tx1">
                    <a:tint val="75000"/>
                  </a:schemeClr>
                </a:solidFill>
              </a:defRPr>
            </a:lvl5pPr>
            <a:lvl6pPr marL="3044590" indent="0" algn="ctr">
              <a:buNone/>
              <a:defRPr>
                <a:solidFill>
                  <a:schemeClr val="tx1">
                    <a:tint val="75000"/>
                  </a:schemeClr>
                </a:solidFill>
              </a:defRPr>
            </a:lvl6pPr>
            <a:lvl7pPr marL="3653508" indent="0" algn="ctr">
              <a:buNone/>
              <a:defRPr>
                <a:solidFill>
                  <a:schemeClr val="tx1">
                    <a:tint val="75000"/>
                  </a:schemeClr>
                </a:solidFill>
              </a:defRPr>
            </a:lvl7pPr>
            <a:lvl8pPr marL="4262426" indent="0" algn="ctr">
              <a:buNone/>
              <a:defRPr>
                <a:solidFill>
                  <a:schemeClr val="tx1">
                    <a:tint val="75000"/>
                  </a:schemeClr>
                </a:solidFill>
              </a:defRPr>
            </a:lvl8pPr>
            <a:lvl9pPr marL="4871344"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C42173F2-32B9-A34D-836A-CA933D929D76}"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43239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37148F3F-D4B0-E74B-B5FB-D8CB2F7A38D8}"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649894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992" y="365803"/>
            <a:ext cx="2740343" cy="7793906"/>
          </a:xfrm>
          <a:prstGeom prst="rect">
            <a:avLst/>
          </a:prstGeo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08965" y="365803"/>
            <a:ext cx="8018039" cy="7793906"/>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6058C11A-A3E8-624C-8DD0-D1A05A85F3E9}"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6889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3DA99878-E799-B743-8368-9229FE3715C9}"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45871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81" y="5869748"/>
            <a:ext cx="10352405" cy="1814208"/>
          </a:xfrm>
          <a:prstGeom prst="rect">
            <a:avLst/>
          </a:prstGeom>
        </p:spPr>
        <p:txBody>
          <a:bodyPr anchor="t"/>
          <a:lstStyle>
            <a:lvl1pPr algn="l">
              <a:defRPr sz="5300" b="1" cap="all"/>
            </a:lvl1pPr>
          </a:lstStyle>
          <a:p>
            <a:r>
              <a:rPr lang="en-CA" smtClean="0"/>
              <a:t>Click to edit Master title style</a:t>
            </a:r>
            <a:endParaRPr lang="en-US"/>
          </a:p>
        </p:txBody>
      </p:sp>
      <p:sp>
        <p:nvSpPr>
          <p:cNvPr id="3" name="Text Placeholder 2"/>
          <p:cNvSpPr>
            <a:spLocks noGrp="1"/>
          </p:cNvSpPr>
          <p:nvPr>
            <p:ph type="body" idx="1"/>
          </p:nvPr>
        </p:nvSpPr>
        <p:spPr>
          <a:xfrm>
            <a:off x="962081" y="3871582"/>
            <a:ext cx="10352405" cy="1998166"/>
          </a:xfrm>
        </p:spPr>
        <p:txBody>
          <a:bodyPr anchor="b"/>
          <a:lstStyle>
            <a:lvl1pPr marL="0" indent="0">
              <a:buNone/>
              <a:defRPr sz="2700">
                <a:solidFill>
                  <a:schemeClr val="tx1">
                    <a:tint val="75000"/>
                  </a:schemeClr>
                </a:solidFill>
              </a:defRPr>
            </a:lvl1pPr>
            <a:lvl2pPr marL="608918" indent="0">
              <a:buNone/>
              <a:defRPr sz="2400">
                <a:solidFill>
                  <a:schemeClr val="tx1">
                    <a:tint val="75000"/>
                  </a:schemeClr>
                </a:solidFill>
              </a:defRPr>
            </a:lvl2pPr>
            <a:lvl3pPr marL="1217836" indent="0">
              <a:buNone/>
              <a:defRPr sz="2200">
                <a:solidFill>
                  <a:schemeClr val="tx1">
                    <a:tint val="75000"/>
                  </a:schemeClr>
                </a:solidFill>
              </a:defRPr>
            </a:lvl3pPr>
            <a:lvl4pPr marL="1826754" indent="0">
              <a:buNone/>
              <a:defRPr sz="1900">
                <a:solidFill>
                  <a:schemeClr val="tx1">
                    <a:tint val="75000"/>
                  </a:schemeClr>
                </a:solidFill>
              </a:defRPr>
            </a:lvl4pPr>
            <a:lvl5pPr marL="2435672" indent="0">
              <a:buNone/>
              <a:defRPr sz="1900">
                <a:solidFill>
                  <a:schemeClr val="tx1">
                    <a:tint val="75000"/>
                  </a:schemeClr>
                </a:solidFill>
              </a:defRPr>
            </a:lvl5pPr>
            <a:lvl6pPr marL="3044590" indent="0">
              <a:buNone/>
              <a:defRPr sz="1900">
                <a:solidFill>
                  <a:schemeClr val="tx1">
                    <a:tint val="75000"/>
                  </a:schemeClr>
                </a:solidFill>
              </a:defRPr>
            </a:lvl6pPr>
            <a:lvl7pPr marL="3653508" indent="0">
              <a:buNone/>
              <a:defRPr sz="1900">
                <a:solidFill>
                  <a:schemeClr val="tx1">
                    <a:tint val="75000"/>
                  </a:schemeClr>
                </a:solidFill>
              </a:defRPr>
            </a:lvl7pPr>
            <a:lvl8pPr marL="4262426" indent="0">
              <a:buNone/>
              <a:defRPr sz="1900">
                <a:solidFill>
                  <a:schemeClr val="tx1">
                    <a:tint val="75000"/>
                  </a:schemeClr>
                </a:solidFill>
              </a:defRPr>
            </a:lvl8pPr>
            <a:lvl9pPr marL="4871344" indent="0">
              <a:buNone/>
              <a:defRPr sz="19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147B19C9-8143-5B4A-A243-8FBD96B19F66}" type="datetime1">
              <a:rPr lang="en-CA" smtClean="0"/>
              <a:t>14-08-19</a:t>
            </a:fld>
            <a:endParaRPr lang="en-US" dirty="0"/>
          </a:p>
        </p:txBody>
      </p:sp>
      <p:sp>
        <p:nvSpPr>
          <p:cNvPr id="5" name="Footer Placeholder 4"/>
          <p:cNvSpPr>
            <a:spLocks noGrp="1"/>
          </p:cNvSpPr>
          <p:nvPr>
            <p:ph type="ftr" sz="quarter" idx="11"/>
          </p:nvPr>
        </p:nvSpPr>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3174038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sz="half" idx="1"/>
          </p:nvPr>
        </p:nvSpPr>
        <p:spPr>
          <a:xfrm>
            <a:off x="608965"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191144"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AADA563D-F85C-5444-ADA2-82BFBD04A935}" type="datetime1">
              <a:rPr lang="en-CA" smtClean="0"/>
              <a:t>14-08-19</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6213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08965" y="2044685"/>
            <a:ext cx="5381306"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4" name="Content Placeholder 3"/>
          <p:cNvSpPr>
            <a:spLocks noGrp="1"/>
          </p:cNvSpPr>
          <p:nvPr>
            <p:ph sz="half" idx="2"/>
          </p:nvPr>
        </p:nvSpPr>
        <p:spPr>
          <a:xfrm>
            <a:off x="608965" y="2896813"/>
            <a:ext cx="5381306"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186916" y="2044685"/>
            <a:ext cx="5383420"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6" name="Content Placeholder 5"/>
          <p:cNvSpPr>
            <a:spLocks noGrp="1"/>
          </p:cNvSpPr>
          <p:nvPr>
            <p:ph sz="quarter" idx="4"/>
          </p:nvPr>
        </p:nvSpPr>
        <p:spPr>
          <a:xfrm>
            <a:off x="6186916" y="2896813"/>
            <a:ext cx="5383420"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B4193A30-CC2D-EB40-BF27-FDEA957E8ED3}" type="datetime1">
              <a:rPr lang="en-CA" smtClean="0"/>
              <a:t>14-08-19</a:t>
            </a:fld>
            <a:endParaRPr lang="en-US" dirty="0"/>
          </a:p>
        </p:txBody>
      </p:sp>
      <p:sp>
        <p:nvSpPr>
          <p:cNvPr id="8" name="Footer Placeholder 7"/>
          <p:cNvSpPr>
            <a:spLocks noGrp="1"/>
          </p:cNvSpPr>
          <p:nvPr>
            <p:ph type="ftr" sz="quarter" idx="11"/>
          </p:nvPr>
        </p:nvSpPr>
        <p:spPr/>
        <p:txBody>
          <a:bodyPr/>
          <a:lstStyle/>
          <a:p>
            <a:r>
              <a:rPr lang="en-US" dirty="0" smtClean="0"/>
              <a:t>CADL03/6207, HND Stage 1, Final Project</a:t>
            </a:r>
            <a:endParaRPr lang="en-US" dirty="0"/>
          </a:p>
        </p:txBody>
      </p:sp>
      <p:sp>
        <p:nvSpPr>
          <p:cNvPr id="9" name="Slide Number Placeholder 8"/>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16962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584D4ECF-7A81-B94F-B337-D3E899A0EC44}" type="datetime1">
              <a:rPr lang="en-CA" smtClean="0"/>
              <a:t>14-08-19</a:t>
            </a:fld>
            <a:endParaRPr lang="en-US" dirty="0"/>
          </a:p>
        </p:txBody>
      </p:sp>
      <p:sp>
        <p:nvSpPr>
          <p:cNvPr id="4" name="Footer Placeholder 3"/>
          <p:cNvSpPr>
            <a:spLocks noGrp="1"/>
          </p:cNvSpPr>
          <p:nvPr>
            <p:ph type="ftr" sz="quarter" idx="11"/>
          </p:nvPr>
        </p:nvSpPr>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55397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FCED5-654A-8544-A96E-C087CB0E21C3}" type="datetime1">
              <a:rPr lang="en-CA" smtClean="0"/>
              <a:t>14-08-19</a:t>
            </a:fld>
            <a:endParaRPr lang="en-US" dirty="0"/>
          </a:p>
        </p:txBody>
      </p:sp>
      <p:sp>
        <p:nvSpPr>
          <p:cNvPr id="3" name="Footer Placeholder 2"/>
          <p:cNvSpPr>
            <a:spLocks noGrp="1"/>
          </p:cNvSpPr>
          <p:nvPr>
            <p:ph type="ftr" sz="quarter" idx="11"/>
          </p:nvPr>
        </p:nvSpPr>
        <p:spPr/>
        <p:txBody>
          <a:bodyPr/>
          <a:lstStyle/>
          <a:p>
            <a:r>
              <a:rPr lang="en-US" dirty="0" smtClean="0"/>
              <a:t>CADL03/6207, HND Stage 1, Final Project</a:t>
            </a:r>
            <a:endParaRPr lang="en-US" dirty="0"/>
          </a:p>
        </p:txBody>
      </p:sp>
      <p:sp>
        <p:nvSpPr>
          <p:cNvPr id="4" name="Slide Number Placeholder 3"/>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084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6" y="363687"/>
            <a:ext cx="4006906" cy="1547786"/>
          </a:xfrm>
          <a:prstGeom prst="rect">
            <a:avLst/>
          </a:prstGeom>
        </p:spPr>
        <p:txBody>
          <a:bodyPr anchor="b"/>
          <a:lstStyle>
            <a:lvl1pPr algn="l">
              <a:defRPr sz="2700" b="1"/>
            </a:lvl1pPr>
          </a:lstStyle>
          <a:p>
            <a:r>
              <a:rPr lang="en-CA" smtClean="0"/>
              <a:t>Click to edit Master title style</a:t>
            </a:r>
            <a:endParaRPr lang="en-US"/>
          </a:p>
        </p:txBody>
      </p:sp>
      <p:sp>
        <p:nvSpPr>
          <p:cNvPr id="3" name="Content Placeholder 2"/>
          <p:cNvSpPr>
            <a:spLocks noGrp="1"/>
          </p:cNvSpPr>
          <p:nvPr>
            <p:ph idx="1"/>
          </p:nvPr>
        </p:nvSpPr>
        <p:spPr>
          <a:xfrm>
            <a:off x="4761769" y="363690"/>
            <a:ext cx="6808567" cy="7796021"/>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608966" y="1911476"/>
            <a:ext cx="4006906" cy="6248235"/>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90DF586E-A78A-F246-9B87-94B0CF2B8D2C}" type="datetime1">
              <a:rPr lang="en-CA" smtClean="0"/>
              <a:t>14-08-19</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23504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a:prstGeom prst="rect">
            <a:avLst/>
          </a:prstGeom>
        </p:spPr>
        <p:txBody>
          <a:bodyPr anchor="b"/>
          <a:lstStyle>
            <a:lvl1pPr algn="l">
              <a:defRPr sz="2700" b="1"/>
            </a:lvl1pPr>
          </a:lstStyle>
          <a:p>
            <a:r>
              <a:rPr lang="en-CA" smtClean="0"/>
              <a:t>Click to edit Master title style</a:t>
            </a:r>
            <a:endParaRPr lang="en-US"/>
          </a:p>
        </p:txBody>
      </p:sp>
      <p:sp>
        <p:nvSpPr>
          <p:cNvPr id="3" name="Picture Placeholder 2"/>
          <p:cNvSpPr>
            <a:spLocks noGrp="1"/>
          </p:cNvSpPr>
          <p:nvPr>
            <p:ph type="pic" idx="1"/>
          </p:nvPr>
        </p:nvSpPr>
        <p:spPr>
          <a:xfrm>
            <a:off x="2387228" y="816182"/>
            <a:ext cx="7307580" cy="5480685"/>
          </a:xfrm>
        </p:spPr>
        <p:txBody>
          <a:bodyPr/>
          <a:lstStyle>
            <a:lvl1pPr marL="0" indent="0">
              <a:buNone/>
              <a:defRPr sz="4300"/>
            </a:lvl1pPr>
            <a:lvl2pPr marL="608918" indent="0">
              <a:buNone/>
              <a:defRPr sz="3700"/>
            </a:lvl2pPr>
            <a:lvl3pPr marL="1217836" indent="0">
              <a:buNone/>
              <a:defRPr sz="3200"/>
            </a:lvl3pPr>
            <a:lvl4pPr marL="1826754" indent="0">
              <a:buNone/>
              <a:defRPr sz="2700"/>
            </a:lvl4pPr>
            <a:lvl5pPr marL="2435672" indent="0">
              <a:buNone/>
              <a:defRPr sz="2700"/>
            </a:lvl5pPr>
            <a:lvl6pPr marL="3044590" indent="0">
              <a:buNone/>
              <a:defRPr sz="2700"/>
            </a:lvl6pPr>
            <a:lvl7pPr marL="3653508" indent="0">
              <a:buNone/>
              <a:defRPr sz="2700"/>
            </a:lvl7pPr>
            <a:lvl8pPr marL="4262426" indent="0">
              <a:buNone/>
              <a:defRPr sz="2700"/>
            </a:lvl8pPr>
            <a:lvl9pPr marL="4871344" indent="0">
              <a:buNone/>
              <a:defRPr sz="2700"/>
            </a:lvl9pPr>
          </a:lstStyle>
          <a:p>
            <a:endParaRPr lang="en-US" dirty="0"/>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9E38130-79CA-BB45-8A1B-07A05CD16775}" type="datetime1">
              <a:rPr lang="en-CA" smtClean="0"/>
              <a:t>14-08-19</a:t>
            </a:fld>
            <a:endParaRPr lang="en-US" dirty="0"/>
          </a:p>
        </p:txBody>
      </p:sp>
      <p:sp>
        <p:nvSpPr>
          <p:cNvPr id="6" name="Footer Placeholder 5"/>
          <p:cNvSpPr>
            <a:spLocks noGrp="1"/>
          </p:cNvSpPr>
          <p:nvPr>
            <p:ph type="ftr" sz="quarter" idx="11"/>
          </p:nvPr>
        </p:nvSpPr>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4062398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8965" y="2131380"/>
            <a:ext cx="10961370" cy="6028331"/>
          </a:xfrm>
          <a:prstGeom prst="rect">
            <a:avLst/>
          </a:prstGeom>
        </p:spPr>
        <p:txBody>
          <a:bodyPr vert="horz" lIns="121784" tIns="60891" rIns="121784" bIns="60891"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608966" y="8466307"/>
            <a:ext cx="2841837" cy="486326"/>
          </a:xfrm>
          <a:prstGeom prst="rect">
            <a:avLst/>
          </a:prstGeom>
        </p:spPr>
        <p:txBody>
          <a:bodyPr vert="horz" lIns="121784" tIns="60891" rIns="121784" bIns="60891" rtlCol="0" anchor="ctr"/>
          <a:lstStyle>
            <a:lvl1pPr algn="l">
              <a:defRPr sz="1700">
                <a:solidFill>
                  <a:schemeClr val="tx1">
                    <a:tint val="75000"/>
                  </a:schemeClr>
                </a:solidFill>
              </a:defRPr>
            </a:lvl1pPr>
          </a:lstStyle>
          <a:p>
            <a:fld id="{6AD7A9AA-BA9E-944F-A2DE-D109BFA11701}" type="datetime1">
              <a:rPr lang="en-CA" smtClean="0"/>
              <a:t>14-08-19</a:t>
            </a:fld>
            <a:endParaRPr lang="en-US" dirty="0"/>
          </a:p>
        </p:txBody>
      </p:sp>
      <p:sp>
        <p:nvSpPr>
          <p:cNvPr id="5" name="Footer Placeholder 4"/>
          <p:cNvSpPr>
            <a:spLocks noGrp="1"/>
          </p:cNvSpPr>
          <p:nvPr>
            <p:ph type="ftr" sz="quarter" idx="3"/>
          </p:nvPr>
        </p:nvSpPr>
        <p:spPr>
          <a:xfrm>
            <a:off x="4161261" y="8611826"/>
            <a:ext cx="3856778" cy="486326"/>
          </a:xfrm>
          <a:prstGeom prst="rect">
            <a:avLst/>
          </a:prstGeom>
        </p:spPr>
        <p:txBody>
          <a:bodyPr vert="horz" lIns="121784" tIns="60891" rIns="121784" bIns="60891" rtlCol="0" anchor="ctr"/>
          <a:lstStyle>
            <a:lvl1pPr algn="ctr">
              <a:defRPr sz="1400">
                <a:solidFill>
                  <a:schemeClr val="tx1">
                    <a:tint val="75000"/>
                  </a:schemeClr>
                </a:solidFill>
                <a:latin typeface="Eurostile"/>
                <a:cs typeface="Eurostile"/>
              </a:defRPr>
            </a:lvl1pPr>
          </a:lstStyle>
          <a:p>
            <a:r>
              <a:rPr lang="en-US" dirty="0" smtClean="0"/>
              <a:t>CADL03/6207, HND Stage 1, Final Project</a:t>
            </a:r>
            <a:endParaRPr lang="en-US" dirty="0"/>
          </a:p>
        </p:txBody>
      </p:sp>
      <p:sp>
        <p:nvSpPr>
          <p:cNvPr id="6" name="Slide Number Placeholder 5"/>
          <p:cNvSpPr>
            <a:spLocks noGrp="1"/>
          </p:cNvSpPr>
          <p:nvPr>
            <p:ph type="sldNum" sz="quarter" idx="4"/>
          </p:nvPr>
        </p:nvSpPr>
        <p:spPr>
          <a:xfrm>
            <a:off x="9112139" y="8638284"/>
            <a:ext cx="2841837" cy="486326"/>
          </a:xfrm>
          <a:prstGeom prst="rect">
            <a:avLst/>
          </a:prstGeom>
        </p:spPr>
        <p:txBody>
          <a:bodyPr vert="horz" lIns="121784" tIns="60891" rIns="121784" bIns="60891" rtlCol="0" anchor="ctr"/>
          <a:lstStyle>
            <a:lvl1pPr algn="r">
              <a:defRPr sz="1200">
                <a:solidFill>
                  <a:schemeClr val="tx1">
                    <a:tint val="75000"/>
                  </a:schemeClr>
                </a:solidFill>
                <a:latin typeface="Eurostile"/>
                <a:cs typeface="Eurostile"/>
              </a:defRPr>
            </a:lvl1pPr>
          </a:lstStyle>
          <a:p>
            <a:fld id="{D7601A72-B991-454A-943C-82A08AED3DD4}" type="slidenum">
              <a:rPr lang="en-US" smtClean="0"/>
              <a:pPr/>
              <a:t>‹#›</a:t>
            </a:fld>
            <a:endParaRPr lang="en-US" dirty="0"/>
          </a:p>
        </p:txBody>
      </p:sp>
      <p:sp>
        <p:nvSpPr>
          <p:cNvPr id="7" name="Rectangle 6"/>
          <p:cNvSpPr/>
          <p:nvPr userDrawn="1"/>
        </p:nvSpPr>
        <p:spPr>
          <a:xfrm>
            <a:off x="3940622" y="419409"/>
            <a:ext cx="3607622" cy="461665"/>
          </a:xfrm>
          <a:prstGeom prst="rect">
            <a:avLst/>
          </a:prstGeom>
        </p:spPr>
        <p:txBody>
          <a:bodyPr wrap="square">
            <a:spAutoFit/>
          </a:bodyPr>
          <a:lstStyle/>
          <a:p>
            <a:r>
              <a:rPr lang="en-US" i="1" dirty="0" smtClean="0">
                <a:latin typeface="Eurostile"/>
                <a:cs typeface="Eurostile"/>
              </a:rPr>
              <a:t>FLOORING SPECIFICATION</a:t>
            </a:r>
            <a:endParaRPr lang="en-US" sz="1600" dirty="0"/>
          </a:p>
        </p:txBody>
      </p:sp>
      <p:pic>
        <p:nvPicPr>
          <p:cNvPr id="8" name="Picture 7" descr="good for now.png"/>
          <p:cNvPicPr>
            <a:picLocks noChangeAspect="1"/>
          </p:cNvPicPr>
          <p:nvPr userDrawn="1"/>
        </p:nvPicPr>
        <p:blipFill>
          <a:blip r:embed="rId13">
            <a:grayscl/>
            <a:alphaModFix amt="79000"/>
            <a:extLst>
              <a:ext uri="{BEBA8EAE-BF5A-486C-A8C5-ECC9F3942E4B}">
                <a14:imgProps xmlns:a14="http://schemas.microsoft.com/office/drawing/2010/main">
                  <a14:imgLayer r:embed="rId14">
                    <a14:imgEffect>
                      <a14:artisticGlass/>
                    </a14:imgEffect>
                    <a14:imgEffect>
                      <a14:sharpenSoften amount="100000"/>
                    </a14:imgEffect>
                    <a14:imgEffect>
                      <a14:colorTemperature colorTemp="6609"/>
                    </a14:imgEffect>
                    <a14:imgEffect>
                      <a14:saturation sat="200000"/>
                    </a14:imgEffect>
                    <a14:imgEffect>
                      <a14:brightnessContrast bright="48000" contrast="-70000"/>
                    </a14:imgEffect>
                  </a14:imgLayer>
                </a14:imgProps>
              </a:ext>
              <a:ext uri="{28A0092B-C50C-407E-A947-70E740481C1C}">
                <a14:useLocalDpi xmlns:a14="http://schemas.microsoft.com/office/drawing/2010/main" val="0"/>
              </a:ext>
            </a:extLst>
          </a:blip>
          <a:stretch>
            <a:fillRect/>
          </a:stretch>
        </p:blipFill>
        <p:spPr>
          <a:xfrm>
            <a:off x="334552" y="225864"/>
            <a:ext cx="1872000" cy="986238"/>
          </a:xfrm>
          <a:prstGeom prst="rect">
            <a:avLst/>
          </a:prstGeom>
          <a:effectLst>
            <a:outerShdw blurRad="50800" dist="38100" dir="2700000" algn="tl" rotWithShape="0">
              <a:srgbClr val="000000">
                <a:alpha val="43000"/>
              </a:srgbClr>
            </a:outerShdw>
          </a:effectLst>
        </p:spPr>
      </p:pic>
      <p:sp>
        <p:nvSpPr>
          <p:cNvPr id="9" name="TextBox 8"/>
          <p:cNvSpPr txBox="1"/>
          <p:nvPr userDrawn="1"/>
        </p:nvSpPr>
        <p:spPr>
          <a:xfrm>
            <a:off x="9397191" y="175065"/>
            <a:ext cx="2329142" cy="954107"/>
          </a:xfrm>
          <a:prstGeom prst="rect">
            <a:avLst/>
          </a:prstGeom>
          <a:noFill/>
          <a:ln>
            <a:gradFill flip="none" rotWithShape="1">
              <a:gsLst>
                <a:gs pos="80000">
                  <a:schemeClr val="tx1"/>
                </a:gs>
                <a:gs pos="100000">
                  <a:srgbClr val="FFFFFF"/>
                </a:gs>
              </a:gsLst>
              <a:path path="shape">
                <a:fillToRect l="50000" t="50000" r="50000" b="50000"/>
              </a:path>
              <a:tileRect/>
            </a:gradFill>
          </a:ln>
        </p:spPr>
        <p:txBody>
          <a:bodyPr wrap="square" rtlCol="0">
            <a:spAutoFit/>
          </a:bodyPr>
          <a:lstStyle/>
          <a:p>
            <a:r>
              <a:rPr lang="en-US" sz="1400" b="1" i="1" dirty="0">
                <a:latin typeface="Graphite Std"/>
                <a:cs typeface="Graphite Std"/>
              </a:rPr>
              <a:t>Ria Thompson, </a:t>
            </a:r>
            <a:r>
              <a:rPr lang="en-US" sz="1400" b="1" i="1" dirty="0" smtClean="0">
                <a:latin typeface="Graphite Std"/>
                <a:cs typeface="Graphite Std"/>
              </a:rPr>
              <a:t>DenDesignery</a:t>
            </a:r>
            <a:r>
              <a:rPr lang="en-US" sz="1400" b="1" i="1" dirty="0">
                <a:latin typeface="Graphite Std"/>
                <a:cs typeface="Graphite Std"/>
              </a:rPr>
              <a:t/>
            </a:r>
            <a:br>
              <a:rPr lang="en-US" sz="1400" b="1" i="1" dirty="0">
                <a:latin typeface="Graphite Std"/>
                <a:cs typeface="Graphite Std"/>
              </a:rPr>
            </a:br>
            <a:r>
              <a:rPr lang="en-US" sz="1400" b="1" i="1" dirty="0">
                <a:latin typeface="Graphite Std"/>
                <a:cs typeface="Graphite Std"/>
              </a:rPr>
              <a:t>+647 500 6518</a:t>
            </a:r>
            <a:br>
              <a:rPr lang="en-US" sz="1400" b="1" i="1" dirty="0">
                <a:latin typeface="Graphite Std"/>
                <a:cs typeface="Graphite Std"/>
              </a:rPr>
            </a:br>
            <a:r>
              <a:rPr lang="en-US" sz="1400" b="1" i="1" dirty="0" err="1">
                <a:latin typeface="Graphite Std"/>
                <a:cs typeface="Graphite Std"/>
              </a:rPr>
              <a:t>ria@</a:t>
            </a:r>
            <a:r>
              <a:rPr lang="en-US" sz="1400" b="1" i="1" dirty="0" err="1" smtClean="0">
                <a:latin typeface="Graphite Std"/>
                <a:cs typeface="Graphite Std"/>
              </a:rPr>
              <a:t>dendesignery.com</a:t>
            </a:r>
            <a:r>
              <a:rPr lang="en-US" sz="1400" b="1" i="1" dirty="0">
                <a:latin typeface="Graphite Std"/>
                <a:cs typeface="Graphite Std"/>
              </a:rPr>
              <a:t/>
            </a:r>
            <a:br>
              <a:rPr lang="en-US" sz="1400" b="1" i="1" dirty="0">
                <a:latin typeface="Graphite Std"/>
                <a:cs typeface="Graphite Std"/>
              </a:rPr>
            </a:br>
            <a:r>
              <a:rPr lang="en-US" sz="1400" b="1" i="1" dirty="0" err="1">
                <a:latin typeface="Graphite Std"/>
                <a:cs typeface="Graphite Std"/>
              </a:rPr>
              <a:t>www.dendesignery.com</a:t>
            </a:r>
            <a:endParaRPr lang="en-US" sz="1400" b="1" i="1" dirty="0">
              <a:latin typeface="Graphite Std"/>
              <a:cs typeface="Graphite Std"/>
            </a:endParaRPr>
          </a:p>
        </p:txBody>
      </p:sp>
    </p:spTree>
    <p:extLst>
      <p:ext uri="{BB962C8B-B14F-4D97-AF65-F5344CB8AC3E}">
        <p14:creationId xmlns:p14="http://schemas.microsoft.com/office/powerpoint/2010/main" val="3004999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608918" rtl="0" eaLnBrk="1" latinLnBrk="0" hangingPunct="1">
        <a:spcBef>
          <a:spcPct val="0"/>
        </a:spcBef>
        <a:buNone/>
        <a:defRPr sz="5800" kern="1200">
          <a:solidFill>
            <a:schemeClr val="tx1"/>
          </a:solidFill>
          <a:latin typeface="+mj-lt"/>
          <a:ea typeface="+mj-ea"/>
          <a:cs typeface="+mj-cs"/>
        </a:defRPr>
      </a:lvl1pPr>
    </p:titleStyle>
    <p:bodyStyle>
      <a:lvl1pPr marL="456689" indent="-456689" algn="l" defTabSz="608918" rtl="0" eaLnBrk="1" latinLnBrk="0" hangingPunct="1">
        <a:spcBef>
          <a:spcPct val="20000"/>
        </a:spcBef>
        <a:buFont typeface="Arial"/>
        <a:buChar char="•"/>
        <a:defRPr sz="4300" kern="1200">
          <a:solidFill>
            <a:schemeClr val="tx1"/>
          </a:solidFill>
          <a:latin typeface="+mn-lt"/>
          <a:ea typeface="+mn-ea"/>
          <a:cs typeface="+mn-cs"/>
        </a:defRPr>
      </a:lvl1pPr>
      <a:lvl2pPr marL="989491" indent="-380573" algn="l" defTabSz="608918" rtl="0" eaLnBrk="1" latinLnBrk="0" hangingPunct="1">
        <a:spcBef>
          <a:spcPct val="20000"/>
        </a:spcBef>
        <a:buFont typeface="Arial"/>
        <a:buChar char="–"/>
        <a:defRPr sz="3700" kern="1200">
          <a:solidFill>
            <a:schemeClr val="tx1"/>
          </a:solidFill>
          <a:latin typeface="+mn-lt"/>
          <a:ea typeface="+mn-ea"/>
          <a:cs typeface="+mn-cs"/>
        </a:defRPr>
      </a:lvl2pPr>
      <a:lvl3pPr marL="1522296" indent="-304458" algn="l" defTabSz="608918" rtl="0" eaLnBrk="1" latinLnBrk="0" hangingPunct="1">
        <a:spcBef>
          <a:spcPct val="20000"/>
        </a:spcBef>
        <a:buFont typeface="Arial"/>
        <a:buChar char="•"/>
        <a:defRPr sz="3200" kern="1200">
          <a:solidFill>
            <a:schemeClr val="tx1"/>
          </a:solidFill>
          <a:latin typeface="+mn-lt"/>
          <a:ea typeface="+mn-ea"/>
          <a:cs typeface="+mn-cs"/>
        </a:defRPr>
      </a:lvl3pPr>
      <a:lvl4pPr marL="2131212" indent="-304458" algn="l" defTabSz="608918" rtl="0" eaLnBrk="1" latinLnBrk="0" hangingPunct="1">
        <a:spcBef>
          <a:spcPct val="20000"/>
        </a:spcBef>
        <a:buFont typeface="Arial"/>
        <a:buChar char="–"/>
        <a:defRPr sz="2700" kern="1200">
          <a:solidFill>
            <a:schemeClr val="tx1"/>
          </a:solidFill>
          <a:latin typeface="+mn-lt"/>
          <a:ea typeface="+mn-ea"/>
          <a:cs typeface="+mn-cs"/>
        </a:defRPr>
      </a:lvl4pPr>
      <a:lvl5pPr marL="2740130" indent="-304458" algn="l" defTabSz="608918" rtl="0" eaLnBrk="1" latinLnBrk="0" hangingPunct="1">
        <a:spcBef>
          <a:spcPct val="20000"/>
        </a:spcBef>
        <a:buFont typeface="Arial"/>
        <a:buChar char="»"/>
        <a:defRPr sz="2700" kern="1200">
          <a:solidFill>
            <a:schemeClr val="tx1"/>
          </a:solidFill>
          <a:latin typeface="+mn-lt"/>
          <a:ea typeface="+mn-ea"/>
          <a:cs typeface="+mn-cs"/>
        </a:defRPr>
      </a:lvl5pPr>
      <a:lvl6pPr marL="3349049" indent="-304458" algn="l" defTabSz="608918" rtl="0" eaLnBrk="1" latinLnBrk="0" hangingPunct="1">
        <a:spcBef>
          <a:spcPct val="20000"/>
        </a:spcBef>
        <a:buFont typeface="Arial"/>
        <a:buChar char="•"/>
        <a:defRPr sz="2700" kern="1200">
          <a:solidFill>
            <a:schemeClr val="tx1"/>
          </a:solidFill>
          <a:latin typeface="+mn-lt"/>
          <a:ea typeface="+mn-ea"/>
          <a:cs typeface="+mn-cs"/>
        </a:defRPr>
      </a:lvl6pPr>
      <a:lvl7pPr marL="3957966" indent="-304458" algn="l" defTabSz="608918" rtl="0" eaLnBrk="1" latinLnBrk="0" hangingPunct="1">
        <a:spcBef>
          <a:spcPct val="20000"/>
        </a:spcBef>
        <a:buFont typeface="Arial"/>
        <a:buChar char="•"/>
        <a:defRPr sz="2700" kern="1200">
          <a:solidFill>
            <a:schemeClr val="tx1"/>
          </a:solidFill>
          <a:latin typeface="+mn-lt"/>
          <a:ea typeface="+mn-ea"/>
          <a:cs typeface="+mn-cs"/>
        </a:defRPr>
      </a:lvl7pPr>
      <a:lvl8pPr marL="4566884" indent="-304458" algn="l" defTabSz="608918" rtl="0" eaLnBrk="1" latinLnBrk="0" hangingPunct="1">
        <a:spcBef>
          <a:spcPct val="20000"/>
        </a:spcBef>
        <a:buFont typeface="Arial"/>
        <a:buChar char="•"/>
        <a:defRPr sz="2700" kern="1200">
          <a:solidFill>
            <a:schemeClr val="tx1"/>
          </a:solidFill>
          <a:latin typeface="+mn-lt"/>
          <a:ea typeface="+mn-ea"/>
          <a:cs typeface="+mn-cs"/>
        </a:defRPr>
      </a:lvl8pPr>
      <a:lvl9pPr marL="5175803" indent="-304458" algn="l" defTabSz="608918"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kahrs.com/en/Builders/Products/Floors/Kahrs-Original/American-Naturals-Collection/Hard-Maple-Edmonton/" TargetMode="External"/><Relationship Id="rId4" Type="http://schemas.openxmlformats.org/officeDocument/2006/relationships/hyperlink" Target="http://www.skirtech.co.uk/Small_Bullnose_MDF_695--product--44.htm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home.tarkett.com/products/vinyl/design/design-260%23nav-tab-6" TargetMode="External"/><Relationship Id="rId4" Type="http://schemas.openxmlformats.org/officeDocument/2006/relationships/hyperlink" Target="http://home.tarkett.com/products/accessories/vinyl-adhesives/tarkospray"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www.harveymaria.co.uk/Fitting-Care/For-the-Home" TargetMode="External"/><Relationship Id="rId4" Type="http://schemas.openxmlformats.org/officeDocument/2006/relationships/hyperlink" Target="http://www.harveymaria.co.uk/Floor-Range/LSI-Solid-Colours_2/Latte-White" TargetMode="External"/><Relationship Id="rId5" Type="http://schemas.openxmlformats.org/officeDocument/2006/relationships/hyperlink" Target="http://www.harveymaria.co.uk/Floor-Range/Fitting-and-Care/Recommended-Adhesive" TargetMode="External"/><Relationship Id="rId6" Type="http://schemas.openxmlformats.org/officeDocument/2006/relationships/hyperlink" Target="http://www.polyflor.com/jh/products.nsf/products!open&amp;prodcode=ejecta"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www.polyflor.com/jh/web.nsf/technical!open&amp;section=Product%20Specifications" TargetMode="External"/><Relationship Id="rId4" Type="http://schemas.openxmlformats.org/officeDocument/2006/relationships/hyperlink" Target="http://www.polyflor.com/jh/web.nsf/technical!open&amp;section=Installation" TargetMode="External"/><Relationship Id="rId5" Type="http://schemas.openxmlformats.org/officeDocument/2006/relationships/hyperlink" Target="http://www.polyflor.com/jh/web.nsf/technical!open&amp;section=Approved%20Adhesive%20List" TargetMode="External"/><Relationship Id="rId6" Type="http://schemas.openxmlformats.org/officeDocument/2006/relationships/hyperlink" Target="http://www.polyflor.com/jh/products.nsf/products!open&amp;family=lux&amp;prodcode=csd&amp;shade=2031" TargetMode="External"/><Relationship Id="rId7" Type="http://schemas.openxmlformats.org/officeDocument/2006/relationships/hyperlink" Target="http://www.polyflor.com/jh/products.nsf/products!open&amp;prodcode=ejecta"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outdoorflooring.ca/portfolio/granite/" TargetMode="External"/><Relationship Id="rId4" Type="http://schemas.openxmlformats.org/officeDocument/2006/relationships/hyperlink" Target="http://outdoorflooring.ca/wp/wp-content/uploads/2013/05/9031.pdf" TargetMode="External"/><Relationship Id="rId5" Type="http://schemas.openxmlformats.org/officeDocument/2006/relationships/hyperlink" Target="http://www.polyflor.com/jh/products.nsf/products!open&amp;family=lux&amp;prodcode=csd&amp;shade=2031"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www.bergoflooring.com/en/home/installation-instruction/" TargetMode="External"/><Relationship Id="rId4" Type="http://schemas.openxmlformats.org/officeDocument/2006/relationships/hyperlink" Target="http://www.bergoflooring.com/en/home/products/bergo-xl/" TargetMode="External"/><Relationship Id="rId5" Type="http://schemas.openxmlformats.org/officeDocument/2006/relationships/hyperlink" Target="http://www.polyflor.com/jh/products.nsf/products!open&amp;family=lux&amp;prodcode=csd&amp;shade=2031"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kahrs.com/Templates/Kahrs/Pages/ProductMouldingPage.aspx?id=13483&amp;epslanguage=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p:txBody>
          <a:bodyPr/>
          <a:lstStyle/>
          <a:p>
            <a:fld id="{A3FA7095-699E-9748-A2EB-6882671471C9}" type="slidenum">
              <a:rPr lang="en-US" smtClean="0"/>
              <a:t>1</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2" name="Table 21"/>
          <p:cNvGraphicFramePr>
            <a:graphicFrameLocks noGrp="1"/>
          </p:cNvGraphicFramePr>
          <p:nvPr>
            <p:extLst>
              <p:ext uri="{D42A27DB-BD31-4B8C-83A1-F6EECF244321}">
                <p14:modId xmlns:p14="http://schemas.microsoft.com/office/powerpoint/2010/main" val="2481391322"/>
              </p:ext>
            </p:extLst>
          </p:nvPr>
        </p:nvGraphicFramePr>
        <p:xfrm>
          <a:off x="482598" y="1875332"/>
          <a:ext cx="11329028" cy="913696"/>
        </p:xfrm>
        <a:graphic>
          <a:graphicData uri="http://schemas.openxmlformats.org/drawingml/2006/table">
            <a:tbl>
              <a:tblPr firstRow="1" bandRow="1">
                <a:tableStyleId>{2D5ABB26-0587-4C30-8999-92F81FD0307C}</a:tableStyleId>
              </a:tblPr>
              <a:tblGrid>
                <a:gridCol w="755396"/>
                <a:gridCol w="906618"/>
                <a:gridCol w="646386"/>
                <a:gridCol w="696752"/>
                <a:gridCol w="1048763"/>
                <a:gridCol w="833108"/>
                <a:gridCol w="1075747"/>
                <a:gridCol w="1737252"/>
                <a:gridCol w="895940"/>
                <a:gridCol w="2733066"/>
              </a:tblGrid>
              <a:tr h="365056">
                <a:tc gridSpan="10">
                  <a:txBody>
                    <a:bodyPr/>
                    <a:lstStyle/>
                    <a:p>
                      <a:pPr algn="l">
                        <a:spcAft>
                          <a:spcPts val="0"/>
                        </a:spcAft>
                      </a:pPr>
                      <a:r>
                        <a:rPr lang="en-US" sz="1200" b="1" u="sng" dirty="0" smtClean="0">
                          <a:effectLst/>
                          <a:latin typeface="Eurostile"/>
                          <a:ea typeface="ＭＳ 明朝"/>
                          <a:cs typeface="Eurostile"/>
                        </a:rPr>
                        <a:t>PROJECT DETAILS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546030">
                <a:tc gridSpan="4">
                  <a:txBody>
                    <a:bodyPr/>
                    <a:lstStyle/>
                    <a:p>
                      <a:pPr algn="l">
                        <a:spcAft>
                          <a:spcPts val="0"/>
                        </a:spcAft>
                      </a:pPr>
                      <a:r>
                        <a:rPr lang="en-US" sz="1200" b="1" dirty="0" smtClean="0">
                          <a:effectLst/>
                          <a:latin typeface="Eurostile"/>
                          <a:ea typeface="ＭＳ 明朝"/>
                          <a:cs typeface="Eurostile"/>
                        </a:rPr>
                        <a:t>NAME: </a:t>
                      </a:r>
                    </a:p>
                    <a:p>
                      <a:pPr algn="l">
                        <a:spcAft>
                          <a:spcPts val="0"/>
                        </a:spcAft>
                      </a:pPr>
                      <a:r>
                        <a:rPr lang="en-US" sz="1200" b="0" dirty="0" smtClean="0">
                          <a:effectLst/>
                          <a:latin typeface="Eurostile"/>
                          <a:ea typeface="ＭＳ 明朝"/>
                          <a:cs typeface="Eurostile"/>
                        </a:rPr>
                        <a:t>3-Bedroom</a:t>
                      </a:r>
                      <a:r>
                        <a:rPr lang="en-US" sz="1200" b="0" baseline="0" dirty="0" smtClean="0">
                          <a:effectLst/>
                          <a:latin typeface="Eurostile"/>
                          <a:ea typeface="ＭＳ 明朝"/>
                          <a:cs typeface="Eurostile"/>
                        </a:rPr>
                        <a:t> Detached House Show Home</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a:spcAft>
                          <a:spcPts val="0"/>
                        </a:spcAft>
                      </a:pPr>
                      <a:r>
                        <a:rPr lang="en-US" sz="1200" b="1" dirty="0" smtClean="0">
                          <a:effectLst/>
                          <a:latin typeface="Eurostile"/>
                          <a:ea typeface="ＭＳ 明朝"/>
                          <a:cs typeface="Eurostile"/>
                        </a:rPr>
                        <a:t>SITE ADDRESS:</a:t>
                      </a:r>
                    </a:p>
                    <a:p>
                      <a:pPr algn="l">
                        <a:spcAft>
                          <a:spcPts val="0"/>
                        </a:spcAft>
                      </a:pPr>
                      <a:r>
                        <a:rPr lang="en-US" sz="1200" b="0" dirty="0" smtClean="0">
                          <a:effectLst/>
                          <a:latin typeface="Eurostile"/>
                          <a:ea typeface="ＭＳ 明朝"/>
                          <a:cs typeface="Eurostile"/>
                        </a:rPr>
                        <a:t>&lt;</a:t>
                      </a:r>
                      <a:r>
                        <a:rPr lang="en-US" sz="1200" b="0" i="1" dirty="0" smtClean="0">
                          <a:effectLst/>
                          <a:latin typeface="Eurostile"/>
                          <a:ea typeface="ＭＳ 明朝"/>
                          <a:cs typeface="Eurostile"/>
                        </a:rPr>
                        <a:t>site</a:t>
                      </a:r>
                      <a:r>
                        <a:rPr lang="en-US" sz="1200" b="0" i="1" baseline="0" dirty="0" smtClean="0">
                          <a:effectLst/>
                          <a:latin typeface="Eurostile"/>
                          <a:ea typeface="ＭＳ 明朝"/>
                          <a:cs typeface="Eurostile"/>
                        </a:rPr>
                        <a:t> address</a:t>
                      </a:r>
                      <a:r>
                        <a:rPr lang="en-US" sz="1200" b="0" dirty="0" smtClean="0">
                          <a:effectLst/>
                          <a:latin typeface="Eurostile"/>
                          <a:ea typeface="ＭＳ 明朝"/>
                          <a:cs typeface="Eurostile"/>
                        </a:rPr>
                        <a:t>&gt;</a:t>
                      </a:r>
                    </a:p>
                    <a:p>
                      <a:pPr algn="l">
                        <a:spcAft>
                          <a:spcPts val="0"/>
                        </a:spcAft>
                      </a:pP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r>
                        <a:rPr lang="en-US" sz="1200" b="1" dirty="0" smtClean="0">
                          <a:effectLst/>
                          <a:latin typeface="Eurostile"/>
                          <a:ea typeface="ＭＳ 明朝"/>
                          <a:cs typeface="Eurostile"/>
                        </a:rPr>
                        <a:t>CLIENT NAME:</a:t>
                      </a:r>
                    </a:p>
                    <a:p>
                      <a:pPr algn="l">
                        <a:spcAft>
                          <a:spcPts val="0"/>
                        </a:spcAft>
                      </a:pPr>
                      <a:r>
                        <a:rPr lang="en-US" sz="1200" b="0" dirty="0" smtClean="0">
                          <a:effectLst/>
                          <a:latin typeface="Eurostile"/>
                          <a:ea typeface="ＭＳ 明朝"/>
                          <a:cs typeface="Eurostile"/>
                        </a:rPr>
                        <a:t>&lt;</a:t>
                      </a:r>
                      <a:r>
                        <a:rPr lang="en-US" sz="1200" b="0" i="1" dirty="0" smtClean="0">
                          <a:effectLst/>
                          <a:latin typeface="Eurostile"/>
                          <a:ea typeface="ＭＳ 明朝"/>
                          <a:cs typeface="Eurostile"/>
                        </a:rPr>
                        <a:t>client name</a:t>
                      </a:r>
                      <a:r>
                        <a:rPr lang="en-US" sz="1200" b="0" dirty="0" smtClean="0">
                          <a:effectLst/>
                          <a:latin typeface="Eurostile"/>
                          <a:ea typeface="ＭＳ 明朝"/>
                          <a:cs typeface="Eurostile"/>
                        </a:rPr>
                        <a:t>&gt;</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4073562437"/>
              </p:ext>
            </p:extLst>
          </p:nvPr>
        </p:nvGraphicFramePr>
        <p:xfrm>
          <a:off x="482597" y="2890916"/>
          <a:ext cx="11329029" cy="856204"/>
        </p:xfrm>
        <a:graphic>
          <a:graphicData uri="http://schemas.openxmlformats.org/drawingml/2006/table">
            <a:tbl>
              <a:tblPr firstRow="1" bandRow="1">
                <a:tableStyleId>{2D5ABB26-0587-4C30-8999-92F81FD0307C}</a:tableStyleId>
              </a:tblPr>
              <a:tblGrid>
                <a:gridCol w="2412442"/>
                <a:gridCol w="2659576"/>
                <a:gridCol w="1564253"/>
                <a:gridCol w="1564253"/>
                <a:gridCol w="3128505"/>
              </a:tblGrid>
              <a:tr h="307564">
                <a:tc gridSpan="5">
                  <a:txBody>
                    <a:bodyPr/>
                    <a:lstStyle/>
                    <a:p>
                      <a:pPr algn="l">
                        <a:spcAft>
                          <a:spcPts val="0"/>
                        </a:spcAft>
                      </a:pPr>
                      <a:r>
                        <a:rPr lang="en-US" sz="1200" b="1" u="sng" dirty="0" smtClean="0">
                          <a:effectLst/>
                          <a:latin typeface="Eurostile"/>
                          <a:ea typeface="ＭＳ 明朝"/>
                          <a:cs typeface="Eurostile"/>
                        </a:rPr>
                        <a:t>CONTRACTOR DETAILS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0377">
                <a:tc rowSpan="2">
                  <a:txBody>
                    <a:bodyPr/>
                    <a:lstStyle/>
                    <a:p>
                      <a:pPr algn="l">
                        <a:spcAft>
                          <a:spcPts val="0"/>
                        </a:spcAft>
                      </a:pPr>
                      <a:r>
                        <a:rPr lang="en-US" sz="1200" b="1" dirty="0" smtClean="0">
                          <a:effectLst/>
                          <a:latin typeface="Eurostile"/>
                          <a:ea typeface="ＭＳ 明朝"/>
                          <a:cs typeface="Eurostile"/>
                        </a:rPr>
                        <a:t>NAME:</a:t>
                      </a:r>
                    </a:p>
                    <a:p>
                      <a:pPr algn="l">
                        <a:spcAft>
                          <a:spcPts val="0"/>
                        </a:spcAft>
                      </a:pPr>
                      <a:r>
                        <a:rPr lang="en-US" sz="1200" b="0" i="1" dirty="0" smtClean="0">
                          <a:effectLst/>
                          <a:latin typeface="Eurostile"/>
                          <a:ea typeface="ＭＳ 明朝"/>
                          <a:cs typeface="Eurostile"/>
                        </a:rPr>
                        <a:t>&lt;contractor’s</a:t>
                      </a:r>
                      <a:r>
                        <a:rPr lang="en-US" sz="1200" b="0" i="1" baseline="0" dirty="0" smtClean="0">
                          <a:effectLst/>
                          <a:latin typeface="Eurostile"/>
                          <a:ea typeface="ＭＳ 明朝"/>
                          <a:cs typeface="Eurostile"/>
                        </a:rPr>
                        <a:t> name</a:t>
                      </a:r>
                      <a:r>
                        <a:rPr lang="en-US" sz="1200" b="0" i="1" dirty="0" smtClean="0">
                          <a:effectLst/>
                          <a:latin typeface="Eurostile"/>
                          <a:ea typeface="ＭＳ 明朝"/>
                          <a:cs typeface="Eurostile"/>
                        </a:rPr>
                        <a:t>&gt;</a:t>
                      </a:r>
                      <a:endParaRPr lang="en-US" sz="1200" b="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rowSpan="2">
                  <a:txBody>
                    <a:bodyPr/>
                    <a:lstStyle/>
                    <a:p>
                      <a:pPr algn="l">
                        <a:spcAft>
                          <a:spcPts val="0"/>
                        </a:spcAft>
                      </a:pPr>
                      <a:r>
                        <a:rPr lang="en-US" sz="1200" b="1" dirty="0" smtClean="0">
                          <a:effectLst/>
                          <a:latin typeface="Eurostile"/>
                          <a:ea typeface="ＭＳ 明朝"/>
                          <a:cs typeface="Eurostile"/>
                        </a:rPr>
                        <a:t>ADDRESS:</a:t>
                      </a:r>
                    </a:p>
                    <a:p>
                      <a:pPr algn="l">
                        <a:spcAft>
                          <a:spcPts val="0"/>
                        </a:spcAft>
                      </a:pPr>
                      <a:r>
                        <a:rPr lang="en-US" sz="1200" b="0" i="1" dirty="0" smtClean="0">
                          <a:effectLst/>
                          <a:latin typeface="Eurostile"/>
                          <a:ea typeface="ＭＳ 明朝"/>
                          <a:cs typeface="Eurostile"/>
                        </a:rPr>
                        <a:t>&lt;contractor’s address</a:t>
                      </a:r>
                      <a:r>
                        <a:rPr lang="en-US" sz="1200" b="0" i="1" baseline="0" dirty="0" smtClean="0">
                          <a:effectLst/>
                          <a:latin typeface="Eurostile"/>
                          <a:ea typeface="ＭＳ 明朝"/>
                          <a:cs typeface="Eurostile"/>
                        </a:rPr>
                        <a:t> </a:t>
                      </a:r>
                      <a:r>
                        <a:rPr lang="en-US" sz="1200" b="0" i="1" dirty="0" smtClean="0">
                          <a:effectLst/>
                          <a:latin typeface="Eurostile"/>
                          <a:ea typeface="ＭＳ 明朝"/>
                          <a:cs typeface="Eurostile"/>
                        </a:rPr>
                        <a:t>&gt;</a:t>
                      </a:r>
                      <a:endParaRPr lang="en-US" sz="1200" b="1" dirty="0" smtClean="0">
                        <a:effectLst/>
                        <a:latin typeface="Eurostile"/>
                        <a:ea typeface="ＭＳ 明朝"/>
                        <a:cs typeface="Eurostile"/>
                      </a:endParaRPr>
                    </a:p>
                    <a:p>
                      <a:pPr algn="l">
                        <a:spcAft>
                          <a:spcPts val="0"/>
                        </a:spcAft>
                      </a:pP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r>
                        <a:rPr lang="en-US" sz="1200" b="1" dirty="0" smtClean="0">
                          <a:latin typeface="Eurostile"/>
                          <a:cs typeface="Eurostile"/>
                        </a:rPr>
                        <a:t>PHONE</a:t>
                      </a:r>
                      <a:endParaRPr lang="en-US" sz="12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rowSpan="2">
                  <a:txBody>
                    <a:bodyPr/>
                    <a:lstStyle/>
                    <a:p>
                      <a:r>
                        <a:rPr lang="en-US" sz="1200" b="1" dirty="0" smtClean="0">
                          <a:latin typeface="Eurostile"/>
                          <a:cs typeface="Eurostile"/>
                        </a:rPr>
                        <a:t>E-MAIL:</a:t>
                      </a:r>
                    </a:p>
                    <a:p>
                      <a:r>
                        <a:rPr lang="en-US" sz="1200" b="0" i="1" dirty="0" smtClean="0">
                          <a:latin typeface="Eurostile"/>
                          <a:cs typeface="Eurostile"/>
                        </a:rPr>
                        <a:t>&lt;contractor’s e-mail&gt;</a:t>
                      </a:r>
                      <a:endParaRPr lang="en-US" sz="12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64896">
                <a:tc vMerge="1">
                  <a:txBody>
                    <a:bodyPr/>
                    <a:lstStyle/>
                    <a:p>
                      <a:endParaRPr lang="en-US"/>
                    </a:p>
                  </a:txBody>
                  <a:tcPr/>
                </a:tc>
                <a:tc vMerge="1">
                  <a:txBody>
                    <a:bodyPr/>
                    <a:lstStyle/>
                    <a:p>
                      <a:endParaRPr lang="en-US"/>
                    </a:p>
                  </a:txBody>
                  <a:tcPr/>
                </a:tc>
                <a:tc>
                  <a:txBody>
                    <a:bodyPr/>
                    <a:lstStyle/>
                    <a:p>
                      <a:r>
                        <a:rPr lang="en-US" sz="1200" b="1" dirty="0" smtClean="0">
                          <a:latin typeface="Eurostile"/>
                          <a:cs typeface="Eurostile"/>
                        </a:rPr>
                        <a:t>office: </a:t>
                      </a:r>
                      <a:r>
                        <a:rPr lang="en-US" sz="1200" b="0" i="1" dirty="0" smtClean="0">
                          <a:latin typeface="Eurostile"/>
                          <a:cs typeface="Eurostile"/>
                        </a:rPr>
                        <a:t>&lt;###&gt;</a:t>
                      </a:r>
                      <a:endParaRPr lang="en-US" sz="1200" b="0" i="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b="1" dirty="0" smtClean="0">
                          <a:latin typeface="Eurostile"/>
                          <a:cs typeface="Eurostile"/>
                        </a:rPr>
                        <a:t>mobile: </a:t>
                      </a:r>
                      <a:r>
                        <a:rPr lang="en-US" sz="1200" b="0" i="1" dirty="0" smtClean="0">
                          <a:latin typeface="Eurostile"/>
                          <a:cs typeface="Eurostile"/>
                        </a:rPr>
                        <a:t>&lt;###&gt;</a:t>
                      </a:r>
                      <a:endParaRPr lang="en-US" sz="12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4223945183"/>
              </p:ext>
            </p:extLst>
          </p:nvPr>
        </p:nvGraphicFramePr>
        <p:xfrm>
          <a:off x="482597" y="3866775"/>
          <a:ext cx="11329029" cy="4675826"/>
        </p:xfrm>
        <a:graphic>
          <a:graphicData uri="http://schemas.openxmlformats.org/drawingml/2006/table">
            <a:tbl>
              <a:tblPr firstRow="1" bandRow="1">
                <a:tableStyleId>{2D5ABB26-0587-4C30-8999-92F81FD0307C}</a:tableStyleId>
              </a:tblPr>
              <a:tblGrid>
                <a:gridCol w="469221"/>
                <a:gridCol w="10859808"/>
              </a:tblGrid>
              <a:tr h="365056">
                <a:tc gridSpan="2">
                  <a:txBody>
                    <a:bodyPr/>
                    <a:lstStyle/>
                    <a:p>
                      <a:pPr algn="l">
                        <a:spcAft>
                          <a:spcPts val="0"/>
                        </a:spcAft>
                      </a:pPr>
                      <a:r>
                        <a:rPr lang="en-US" sz="1200" b="1" u="sng" dirty="0" smtClean="0">
                          <a:effectLst/>
                          <a:latin typeface="Eurostile"/>
                          <a:ea typeface="ＭＳ 明朝"/>
                          <a:cs typeface="Eurostile"/>
                        </a:rPr>
                        <a:t>GENERAL INSTRUCTIONS and PREPATORY</a:t>
                      </a:r>
                      <a:r>
                        <a:rPr lang="en-US" sz="1200" b="1" u="sng" baseline="0" dirty="0" smtClean="0">
                          <a:effectLst/>
                          <a:latin typeface="Eurostile"/>
                          <a:ea typeface="ＭＳ 明朝"/>
                          <a:cs typeface="Eurostile"/>
                        </a:rPr>
                        <a:t> NOTES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72445">
                <a:tc>
                  <a:txBody>
                    <a:bodyPr/>
                    <a:lstStyle/>
                    <a:p>
                      <a:pPr algn="l">
                        <a:spcAft>
                          <a:spcPts val="0"/>
                        </a:spcAft>
                      </a:pPr>
                      <a:r>
                        <a:rPr lang="en-US" sz="1200" b="1" dirty="0" smtClean="0">
                          <a:effectLst/>
                          <a:latin typeface="Eurostile"/>
                          <a:ea typeface="ＭＳ 明朝"/>
                          <a:cs typeface="Eurostile"/>
                        </a:rPr>
                        <a:t>1/</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Please review this specification,</a:t>
                      </a:r>
                      <a:r>
                        <a:rPr lang="en-US" sz="1200" baseline="0" dirty="0" smtClean="0">
                          <a:latin typeface="Eurostile"/>
                          <a:cs typeface="Eurostile"/>
                        </a:rPr>
                        <a:t> the reference drawings and schedules and contact me as soon as possible with any issues or questions.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9925">
                <a:tc>
                  <a:txBody>
                    <a:bodyPr/>
                    <a:lstStyle/>
                    <a:p>
                      <a:pPr algn="l">
                        <a:spcAft>
                          <a:spcPts val="0"/>
                        </a:spcAft>
                      </a:pPr>
                      <a:r>
                        <a:rPr lang="en-US" sz="1200" b="1" dirty="0" smtClean="0">
                          <a:effectLst/>
                          <a:latin typeface="Eurostile"/>
                          <a:ea typeface="ＭＳ 明朝"/>
                          <a:cs typeface="Eurostile"/>
                        </a:rPr>
                        <a:t>2/</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A separate</a:t>
                      </a:r>
                      <a:r>
                        <a:rPr lang="en-US" sz="1200" baseline="0" dirty="0" smtClean="0">
                          <a:latin typeface="Eurostile"/>
                          <a:cs typeface="Eurostile"/>
                        </a:rPr>
                        <a:t> document section is provided for each flooring type (sections 2-7), specifying all product details and their room/area’s designation(s).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6333">
                <a:tc>
                  <a:txBody>
                    <a:bodyPr/>
                    <a:lstStyle/>
                    <a:p>
                      <a:pPr algn="l">
                        <a:spcAft>
                          <a:spcPts val="0"/>
                        </a:spcAft>
                      </a:pPr>
                      <a:r>
                        <a:rPr lang="en-US" sz="1200" b="1" dirty="0" smtClean="0">
                          <a:effectLst/>
                          <a:latin typeface="Eurostile"/>
                          <a:ea typeface="ＭＳ 明朝"/>
                          <a:cs typeface="Eurostile"/>
                        </a:rPr>
                        <a:t>3/</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baseline="0" dirty="0" smtClean="0">
                          <a:latin typeface="Eurostile"/>
                          <a:cs typeface="Eurostile"/>
                        </a:rPr>
                        <a:t>All floor transition details are provided in the last section (8) of this specification.</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pPr algn="l">
                        <a:spcAft>
                          <a:spcPts val="0"/>
                        </a:spcAft>
                      </a:pPr>
                      <a:r>
                        <a:rPr lang="en-US" sz="1200" b="1" dirty="0" smtClean="0">
                          <a:effectLst/>
                          <a:latin typeface="Eurostile"/>
                          <a:ea typeface="ＭＳ 明朝"/>
                          <a:cs typeface="Eurostile"/>
                        </a:rPr>
                        <a:t>4/</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No substitutions</a:t>
                      </a:r>
                      <a:r>
                        <a:rPr lang="en-US" sz="1200" baseline="0" dirty="0" smtClean="0">
                          <a:latin typeface="Eurostile"/>
                          <a:cs typeface="Eurostile"/>
                        </a:rPr>
                        <a:t> are to be made unless agreed upon ahead of time. </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440267">
                <a:tc>
                  <a:txBody>
                    <a:bodyPr/>
                    <a:lstStyle/>
                    <a:p>
                      <a:pPr algn="l">
                        <a:spcAft>
                          <a:spcPts val="0"/>
                        </a:spcAft>
                      </a:pPr>
                      <a:r>
                        <a:rPr lang="en-US" sz="1200" b="1" dirty="0" smtClean="0">
                          <a:effectLst/>
                          <a:latin typeface="Eurostile"/>
                          <a:ea typeface="ＭＳ 明朝"/>
                          <a:cs typeface="Eurostile"/>
                        </a:rPr>
                        <a:t>5/</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Important</a:t>
                      </a:r>
                      <a:r>
                        <a:rPr lang="en-US" sz="1200" baseline="0" dirty="0" smtClean="0">
                          <a:latin typeface="Eurostile"/>
                          <a:cs typeface="Eurostile"/>
                        </a:rPr>
                        <a:t> scheduling note: The </a:t>
                      </a:r>
                      <a:r>
                        <a:rPr lang="en-US" sz="1200" kern="1200" dirty="0" err="1" smtClean="0">
                          <a:solidFill>
                            <a:schemeClr val="tx1"/>
                          </a:solidFill>
                          <a:latin typeface="Eurostile"/>
                          <a:ea typeface="+mn-ea"/>
                          <a:cs typeface="Eurostile"/>
                        </a:rPr>
                        <a:t>Kährs</a:t>
                      </a:r>
                      <a:r>
                        <a:rPr lang="en-US" sz="1200" kern="1200" dirty="0" smtClean="0">
                          <a:solidFill>
                            <a:schemeClr val="tx1"/>
                          </a:solidFill>
                          <a:latin typeface="Eurostile"/>
                          <a:ea typeface="+mn-ea"/>
                          <a:cs typeface="Eurostile"/>
                        </a:rPr>
                        <a:t> wood floors must not be laid until all other work, e.g. painting, wallpapering and tiling, is completed. The site must have the correct RH (relative</a:t>
                      </a:r>
                      <a:r>
                        <a:rPr lang="en-US" sz="1200" kern="1200" baseline="0" dirty="0" smtClean="0">
                          <a:solidFill>
                            <a:schemeClr val="tx1"/>
                          </a:solidFill>
                          <a:latin typeface="Eurostile"/>
                          <a:ea typeface="+mn-ea"/>
                          <a:cs typeface="Eurostile"/>
                        </a:rPr>
                        <a:t> humidity</a:t>
                      </a:r>
                      <a:r>
                        <a:rPr lang="en-US" sz="1200" kern="1200" dirty="0" smtClean="0">
                          <a:solidFill>
                            <a:schemeClr val="tx1"/>
                          </a:solidFill>
                          <a:latin typeface="Eurostile"/>
                          <a:ea typeface="+mn-ea"/>
                          <a:cs typeface="Eurostile"/>
                        </a:rPr>
                        <a:t>) which is below 60% during installation</a:t>
                      </a:r>
                      <a:r>
                        <a:rPr lang="en-US" sz="1200" kern="1200" baseline="0" dirty="0" smtClean="0">
                          <a:solidFill>
                            <a:schemeClr val="tx1"/>
                          </a:solidFill>
                          <a:latin typeface="Eurostile"/>
                          <a:ea typeface="+mn-ea"/>
                          <a:cs typeface="Eurostile"/>
                        </a:rPr>
                        <a:t> to avoid</a:t>
                      </a:r>
                      <a:r>
                        <a:rPr lang="en-US" sz="1200" kern="1200" dirty="0" smtClean="0">
                          <a:solidFill>
                            <a:schemeClr val="tx1"/>
                          </a:solidFill>
                          <a:latin typeface="Eurostile"/>
                          <a:ea typeface="+mn-ea"/>
                          <a:cs typeface="Eurostile"/>
                        </a:rPr>
                        <a:t> soiling and moisture damage to the floor.</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6/</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Acclimatization</a:t>
                      </a:r>
                      <a:r>
                        <a:rPr lang="en-US" sz="1200" baseline="0" dirty="0" smtClean="0">
                          <a:latin typeface="Eurostile"/>
                          <a:cs typeface="Eurostile"/>
                        </a:rPr>
                        <a:t> of products (</a:t>
                      </a:r>
                      <a:r>
                        <a:rPr lang="en-US" sz="1200" i="1" baseline="0" dirty="0" smtClean="0">
                          <a:latin typeface="Eurostile"/>
                          <a:cs typeface="Eurostile"/>
                        </a:rPr>
                        <a:t>These are only the main considerations, for more details please refer to the relevant installation guides</a:t>
                      </a:r>
                      <a:r>
                        <a:rPr lang="en-US" sz="1200" baseline="0" dirty="0" smtClean="0">
                          <a:latin typeface="Eurostile"/>
                          <a:cs typeface="Eurostile"/>
                        </a:rPr>
                        <a:t>): </a:t>
                      </a:r>
                    </a:p>
                    <a:p>
                      <a:pPr marL="285750" marR="0" indent="-285750" algn="l" defTabSz="608918"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Eurostile"/>
                          <a:ea typeface="+mn-ea"/>
                          <a:cs typeface="Eurostile"/>
                        </a:rPr>
                        <a:t>Before installing </a:t>
                      </a:r>
                      <a:r>
                        <a:rPr lang="en-US" sz="1200" baseline="0" dirty="0" smtClean="0">
                          <a:latin typeface="Eurostile"/>
                          <a:cs typeface="Eurostile"/>
                        </a:rPr>
                        <a:t>the </a:t>
                      </a:r>
                      <a:r>
                        <a:rPr lang="en-US" sz="1200" kern="1200" dirty="0" err="1" smtClean="0">
                          <a:solidFill>
                            <a:schemeClr val="tx1"/>
                          </a:solidFill>
                          <a:latin typeface="Eurostile"/>
                          <a:ea typeface="+mn-ea"/>
                          <a:cs typeface="Eurostile"/>
                        </a:rPr>
                        <a:t>Kährs</a:t>
                      </a:r>
                      <a:r>
                        <a:rPr lang="en-US" sz="1200" kern="1200" dirty="0" smtClean="0">
                          <a:solidFill>
                            <a:schemeClr val="tx1"/>
                          </a:solidFill>
                          <a:latin typeface="Eurostile"/>
                          <a:ea typeface="+mn-ea"/>
                          <a:cs typeface="Eurostile"/>
                        </a:rPr>
                        <a:t> engineered</a:t>
                      </a:r>
                      <a:r>
                        <a:rPr lang="en-US" sz="1200" kern="1200" baseline="0" dirty="0" smtClean="0">
                          <a:solidFill>
                            <a:schemeClr val="tx1"/>
                          </a:solidFill>
                          <a:latin typeface="Eurostile"/>
                          <a:ea typeface="+mn-ea"/>
                          <a:cs typeface="Eurostile"/>
                        </a:rPr>
                        <a:t> flooring, it must be ensured</a:t>
                      </a:r>
                      <a:r>
                        <a:rPr lang="en-US" sz="1200" kern="1200" dirty="0" smtClean="0">
                          <a:solidFill>
                            <a:schemeClr val="tx1"/>
                          </a:solidFill>
                          <a:latin typeface="Eurostile"/>
                          <a:ea typeface="+mn-ea"/>
                          <a:cs typeface="Eurostile"/>
                        </a:rPr>
                        <a:t> that the material has a minimum temperature of 18°C.</a:t>
                      </a:r>
                      <a:r>
                        <a:rPr lang="en-US" sz="1200" kern="1200" baseline="0" dirty="0" smtClean="0">
                          <a:solidFill>
                            <a:schemeClr val="tx1"/>
                          </a:solidFill>
                          <a:latin typeface="Eurostile"/>
                          <a:ea typeface="+mn-ea"/>
                          <a:cs typeface="Eurostile"/>
                        </a:rPr>
                        <a:t> </a:t>
                      </a:r>
                      <a:r>
                        <a:rPr lang="en-US" sz="1200" kern="1200" dirty="0" smtClean="0">
                          <a:solidFill>
                            <a:schemeClr val="tx1"/>
                          </a:solidFill>
                          <a:latin typeface="Eurostile"/>
                          <a:ea typeface="+mn-ea"/>
                          <a:cs typeface="Eurostile"/>
                        </a:rPr>
                        <a:t>To stop the floor absorbing moisture prior to installation, it is important not to open packaging until just before installation. </a:t>
                      </a:r>
                      <a:r>
                        <a:rPr lang="en-US" sz="1200" kern="1200" baseline="0" dirty="0" smtClean="0">
                          <a:solidFill>
                            <a:schemeClr val="tx1"/>
                          </a:solidFill>
                          <a:latin typeface="Eurostile"/>
                          <a:ea typeface="+mn-ea"/>
                          <a:cs typeface="Eurostile"/>
                        </a:rPr>
                        <a:t>(See section 2)</a:t>
                      </a:r>
                    </a:p>
                    <a:p>
                      <a:pPr marL="285750" marR="0" indent="-285750" algn="l" defTabSz="608918" rtl="0" eaLnBrk="1" fontAlgn="auto" latinLnBrk="0" hangingPunct="1">
                        <a:lnSpc>
                          <a:spcPct val="100000"/>
                        </a:lnSpc>
                        <a:spcBef>
                          <a:spcPts val="0"/>
                        </a:spcBef>
                        <a:spcAft>
                          <a:spcPts val="0"/>
                        </a:spcAft>
                        <a:buClrTx/>
                        <a:buSzTx/>
                        <a:buFont typeface="Arial"/>
                        <a:buChar char="•"/>
                        <a:tabLst/>
                        <a:defRPr/>
                      </a:pPr>
                      <a:r>
                        <a:rPr lang="en-US" sz="1200" kern="1200" baseline="0" dirty="0" smtClean="0">
                          <a:solidFill>
                            <a:schemeClr val="tx1"/>
                          </a:solidFill>
                          <a:effectLst/>
                          <a:latin typeface="Eurostile"/>
                          <a:ea typeface="+mn-ea"/>
                          <a:cs typeface="Eurostile"/>
                        </a:rPr>
                        <a:t>The </a:t>
                      </a:r>
                      <a:r>
                        <a:rPr lang="en-US" sz="1200" kern="1200" baseline="0" dirty="0" err="1" smtClean="0">
                          <a:solidFill>
                            <a:schemeClr val="tx1"/>
                          </a:solidFill>
                          <a:effectLst/>
                          <a:latin typeface="Eurostile"/>
                          <a:ea typeface="+mn-ea"/>
                          <a:cs typeface="Eurostile"/>
                        </a:rPr>
                        <a:t>Tarkett</a:t>
                      </a:r>
                      <a:r>
                        <a:rPr lang="en-US" sz="1200" kern="1200" baseline="0" dirty="0" smtClean="0">
                          <a:solidFill>
                            <a:schemeClr val="tx1"/>
                          </a:solidFill>
                          <a:effectLst/>
                          <a:latin typeface="Eurostile"/>
                          <a:ea typeface="+mn-ea"/>
                          <a:cs typeface="Eurostile"/>
                        </a:rPr>
                        <a:t> vinyl sheet flooring </a:t>
                      </a:r>
                      <a:r>
                        <a:rPr lang="en-GB" sz="1200" kern="1200" dirty="0" smtClean="0">
                          <a:solidFill>
                            <a:schemeClr val="tx1"/>
                          </a:solidFill>
                          <a:effectLst/>
                          <a:latin typeface="Eurostile"/>
                          <a:ea typeface="+mn-ea"/>
                          <a:cs typeface="Eurostile"/>
                        </a:rPr>
                        <a:t>must be stored in the room where it is to be laid for at least 24 hours beforehand, to allow it to adapt to a temperature of 18°C or more during laying. (See section 3)</a:t>
                      </a:r>
                      <a:endParaRPr lang="en-US" sz="1200" kern="1200" dirty="0" smtClean="0">
                        <a:solidFill>
                          <a:schemeClr val="tx1"/>
                        </a:solidFill>
                        <a:effectLst/>
                        <a:latin typeface="Eurostile"/>
                        <a:ea typeface="+mn-ea"/>
                        <a:cs typeface="Eurostile"/>
                      </a:endParaRPr>
                    </a:p>
                    <a:p>
                      <a:pPr marL="285750" marR="0" indent="-285750" algn="l" defTabSz="608918"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Eurostile"/>
                          <a:ea typeface="+mn-ea"/>
                          <a:cs typeface="Eurostile"/>
                        </a:rPr>
                        <a:t>Harvey</a:t>
                      </a:r>
                      <a:r>
                        <a:rPr lang="en-US" sz="1200" kern="1200" baseline="0" dirty="0" smtClean="0">
                          <a:solidFill>
                            <a:schemeClr val="tx1"/>
                          </a:solidFill>
                          <a:effectLst/>
                          <a:latin typeface="Eurostile"/>
                          <a:ea typeface="+mn-ea"/>
                          <a:cs typeface="Eurostile"/>
                        </a:rPr>
                        <a:t> Maria vinyl tile flooring </a:t>
                      </a:r>
                      <a:r>
                        <a:rPr lang="en-US" sz="1200" kern="1200" dirty="0" smtClean="0">
                          <a:solidFill>
                            <a:schemeClr val="tx1"/>
                          </a:solidFill>
                          <a:latin typeface="Eurostile"/>
                          <a:ea typeface="+mn-ea"/>
                          <a:cs typeface="Eurostile"/>
                        </a:rPr>
                        <a:t>should be stored in piles together with the adhesive in the relevant room for at least 24 hours prior to fitting in order to acclimatize to the conditions of the room</a:t>
                      </a:r>
                      <a:r>
                        <a:rPr lang="en-US" sz="1200" kern="1200" baseline="0" dirty="0" smtClean="0">
                          <a:solidFill>
                            <a:schemeClr val="tx1"/>
                          </a:solidFill>
                          <a:latin typeface="Eurostile"/>
                          <a:ea typeface="+mn-ea"/>
                          <a:cs typeface="Eurostile"/>
                        </a:rPr>
                        <a:t> [t</a:t>
                      </a:r>
                      <a:r>
                        <a:rPr lang="en-US" sz="1200" kern="1200" dirty="0" smtClean="0">
                          <a:solidFill>
                            <a:schemeClr val="tx1"/>
                          </a:solidFill>
                          <a:latin typeface="Eurostile"/>
                          <a:ea typeface="+mn-ea"/>
                          <a:cs typeface="Eurostile"/>
                        </a:rPr>
                        <a:t>he ambient temperature should be at least 18ºC / sub-floor temperature at least 15ºC]. (See section 4)</a:t>
                      </a:r>
                      <a:endParaRPr lang="en-US" sz="1200" baseline="0" dirty="0" smtClean="0">
                        <a:latin typeface="Eurostile"/>
                        <a:cs typeface="Eurostile"/>
                      </a:endParaRPr>
                    </a:p>
                    <a:p>
                      <a:pPr marL="285750" indent="-285750">
                        <a:buFont typeface="Arial"/>
                        <a:buChar char="•"/>
                      </a:pPr>
                      <a:r>
                        <a:rPr lang="en-US" sz="1200" baseline="0" dirty="0" smtClean="0">
                          <a:latin typeface="Eurostile"/>
                          <a:cs typeface="Eurostile"/>
                        </a:rPr>
                        <a:t>All </a:t>
                      </a:r>
                      <a:r>
                        <a:rPr lang="en-US" sz="1200" baseline="0" dirty="0" err="1" smtClean="0">
                          <a:latin typeface="Eurostile"/>
                          <a:cs typeface="Eurostile"/>
                        </a:rPr>
                        <a:t>Polyflor</a:t>
                      </a:r>
                      <a:r>
                        <a:rPr lang="en-US" sz="1200" baseline="0" dirty="0" smtClean="0">
                          <a:latin typeface="Eurostile"/>
                          <a:cs typeface="Eurostile"/>
                        </a:rPr>
                        <a:t> products must be conditioned for at least 24 hours prior to installation. (See Section 5)</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560">
                <a:tc>
                  <a:txBody>
                    <a:bodyPr/>
                    <a:lstStyle/>
                    <a:p>
                      <a:pPr algn="l">
                        <a:spcAft>
                          <a:spcPts val="0"/>
                        </a:spcAft>
                      </a:pPr>
                      <a:r>
                        <a:rPr lang="en-US" sz="1200" b="1" dirty="0" smtClean="0">
                          <a:effectLst/>
                          <a:latin typeface="Eurostile"/>
                          <a:ea typeface="ＭＳ 明朝"/>
                          <a:cs typeface="Eurostile"/>
                        </a:rPr>
                        <a:t>7/</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Please prepare</a:t>
                      </a:r>
                      <a:r>
                        <a:rPr lang="en-US" sz="1200" baseline="0" dirty="0" smtClean="0">
                          <a:latin typeface="Eurostile"/>
                          <a:cs typeface="Eurostile"/>
                        </a:rPr>
                        <a:t> all surfaces appropriately, including any necessary repairs.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13266">
                <a:tc>
                  <a:txBody>
                    <a:bodyPr/>
                    <a:lstStyle/>
                    <a:p>
                      <a:pPr algn="l">
                        <a:spcAft>
                          <a:spcPts val="0"/>
                        </a:spcAft>
                      </a:pPr>
                      <a:r>
                        <a:rPr lang="en-US" sz="1200" b="1" dirty="0" smtClean="0">
                          <a:effectLst/>
                          <a:latin typeface="Eurostile"/>
                          <a:ea typeface="ＭＳ 明朝"/>
                          <a:cs typeface="Eurostile"/>
                        </a:rPr>
                        <a:t>8/</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kern="1200" dirty="0" smtClean="0">
                          <a:solidFill>
                            <a:schemeClr val="tx1"/>
                          </a:solidFill>
                          <a:effectLst/>
                          <a:latin typeface="Eurostile"/>
                          <a:ea typeface="+mn-ea"/>
                          <a:cs typeface="Eurostile"/>
                        </a:rPr>
                        <a:t>The</a:t>
                      </a:r>
                      <a:r>
                        <a:rPr lang="en-US" sz="1200" kern="1200" baseline="0" dirty="0" smtClean="0">
                          <a:solidFill>
                            <a:schemeClr val="tx1"/>
                          </a:solidFill>
                          <a:effectLst/>
                          <a:latin typeface="Eurostile"/>
                          <a:ea typeface="+mn-ea"/>
                          <a:cs typeface="Eurostile"/>
                        </a:rPr>
                        <a:t> specific manufacturer’s installation instructions are to be followed in each case.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13267">
                <a:tc>
                  <a:txBody>
                    <a:bodyPr/>
                    <a:lstStyle/>
                    <a:p>
                      <a:pPr algn="l">
                        <a:spcAft>
                          <a:spcPts val="0"/>
                        </a:spcAft>
                      </a:pPr>
                      <a:r>
                        <a:rPr lang="en-US" sz="1200" b="1" dirty="0" smtClean="0">
                          <a:effectLst/>
                          <a:latin typeface="Eurostile"/>
                          <a:ea typeface="ＭＳ 明朝"/>
                          <a:cs typeface="Eurostile"/>
                        </a:rPr>
                        <a:t>9/ </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Laying directions</a:t>
                      </a:r>
                      <a:r>
                        <a:rPr lang="en-US" sz="1200" baseline="0" dirty="0" smtClean="0">
                          <a:latin typeface="Eurostile"/>
                          <a:cs typeface="Eurostile"/>
                        </a:rPr>
                        <a:t> are evident on the referenced drawings and any further clarifying instructions are included in the specification tables.</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7867">
                <a:tc>
                  <a:txBody>
                    <a:bodyPr/>
                    <a:lstStyle/>
                    <a:p>
                      <a:pPr algn="l">
                        <a:spcAft>
                          <a:spcPts val="0"/>
                        </a:spcAft>
                      </a:pPr>
                      <a:r>
                        <a:rPr lang="en-US" sz="1200" b="1" dirty="0" smtClean="0">
                          <a:effectLst/>
                          <a:latin typeface="Eurostile"/>
                          <a:ea typeface="ＭＳ 明朝"/>
                          <a:cs typeface="Eurostile"/>
                        </a:rPr>
                        <a:t>10/</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200" dirty="0" smtClean="0">
                          <a:latin typeface="Eurostile"/>
                          <a:cs typeface="Eurostile"/>
                        </a:rPr>
                        <a:t>As much as possible,</a:t>
                      </a:r>
                      <a:r>
                        <a:rPr lang="en-US" sz="1200" baseline="0" dirty="0" smtClean="0">
                          <a:latin typeface="Eurostile"/>
                          <a:cs typeface="Eurostile"/>
                        </a:rPr>
                        <a:t> please leave the work areas in a tidy fashion at the end of each day. All rubbish is to be promptly removed from the site.</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12" name="TextBox 11"/>
          <p:cNvSpPr txBox="1"/>
          <p:nvPr/>
        </p:nvSpPr>
        <p:spPr>
          <a:xfrm>
            <a:off x="356115" y="1407068"/>
            <a:ext cx="4207301" cy="369332"/>
          </a:xfrm>
          <a:prstGeom prst="rect">
            <a:avLst/>
          </a:prstGeom>
          <a:noFill/>
        </p:spPr>
        <p:txBody>
          <a:bodyPr wrap="square" rtlCol="0">
            <a:spAutoFit/>
          </a:bodyPr>
          <a:lstStyle/>
          <a:p>
            <a:pPr marL="342900" indent="-342900">
              <a:buFont typeface="Wingdings" charset="2"/>
              <a:buAutoNum type="arabicPlain"/>
              <a:defRPr/>
            </a:pPr>
            <a:r>
              <a:rPr lang="en-US" sz="1800" b="1" dirty="0" smtClean="0">
                <a:latin typeface="Eurostile"/>
                <a:ea typeface="ＭＳ 明朝"/>
                <a:cs typeface="Eurostile"/>
              </a:rPr>
              <a:t>MAIN DETAILS</a:t>
            </a:r>
            <a:endParaRPr lang="en-US" sz="1800" b="1" dirty="0">
              <a:latin typeface="Eurostile"/>
              <a:ea typeface="ＭＳ 明朝"/>
              <a:cs typeface="Eurostile"/>
            </a:endParaRPr>
          </a:p>
        </p:txBody>
      </p:sp>
    </p:spTree>
    <p:extLst>
      <p:ext uri="{BB962C8B-B14F-4D97-AF65-F5344CB8AC3E}">
        <p14:creationId xmlns:p14="http://schemas.microsoft.com/office/powerpoint/2010/main" val="11930151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2</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4112893480"/>
              </p:ext>
            </p:extLst>
          </p:nvPr>
        </p:nvGraphicFramePr>
        <p:xfrm>
          <a:off x="520700" y="2436801"/>
          <a:ext cx="11296125" cy="4355160"/>
        </p:xfrm>
        <a:graphic>
          <a:graphicData uri="http://schemas.openxmlformats.org/drawingml/2006/table">
            <a:tbl>
              <a:tblPr firstRow="1" bandRow="1">
                <a:tableStyleId>{2D5ABB26-0587-4C30-8999-92F81FD0307C}</a:tableStyleId>
              </a:tblPr>
              <a:tblGrid>
                <a:gridCol w="868447"/>
                <a:gridCol w="868447"/>
                <a:gridCol w="887926"/>
                <a:gridCol w="1053318"/>
                <a:gridCol w="1245590"/>
                <a:gridCol w="835967"/>
                <a:gridCol w="2102132"/>
                <a:gridCol w="3434298"/>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INSTALLATION</a:t>
                      </a:r>
                      <a:r>
                        <a:rPr lang="en-US" sz="1300" b="1" baseline="0" dirty="0" smtClean="0">
                          <a:effectLst/>
                          <a:latin typeface="Eurostile"/>
                          <a:ea typeface="ＭＳ 明朝"/>
                          <a:cs typeface="Eurostile"/>
                        </a:rPr>
                        <a:t> NOTES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baseline="0" dirty="0" smtClean="0">
                          <a:effectLst/>
                          <a:latin typeface="Eurostile"/>
                          <a:ea typeface="ＭＳ 明朝"/>
                          <a:cs typeface="Eurostile"/>
                        </a:rPr>
                        <a:t>Engineered Hardwood Planks</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Eurostile"/>
                          <a:ea typeface="+mn-ea"/>
                          <a:cs typeface="Eurostile"/>
                        </a:rPr>
                        <a:t>Kährs</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smtClean="0">
                          <a:solidFill>
                            <a:schemeClr val="tx1"/>
                          </a:solidFill>
                          <a:latin typeface="Eurostile"/>
                          <a:ea typeface="+mn-ea"/>
                          <a:cs typeface="Eurostile"/>
                        </a:rPr>
                        <a:t>Hard Maple Edmonton</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pl-PL" sz="800" kern="1200" dirty="0" smtClean="0">
                          <a:solidFill>
                            <a:schemeClr val="tx1"/>
                          </a:solidFill>
                          <a:latin typeface="Eurostile"/>
                          <a:ea typeface="+mn-ea"/>
                          <a:cs typeface="Eurostile"/>
                        </a:rPr>
                        <a:t>152N55AP50KW 0</a:t>
                      </a:r>
                      <a:endParaRPr lang="en-US" sz="8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Eurostile"/>
                          <a:ea typeface="+mn-ea"/>
                          <a:cs typeface="Eurostile"/>
                        </a:rPr>
                        <a:t>15D</a:t>
                      </a:r>
                      <a:r>
                        <a:rPr lang="fr-FR" sz="1200" kern="1200" baseline="0" dirty="0" smtClean="0">
                          <a:solidFill>
                            <a:schemeClr val="tx1"/>
                          </a:solidFill>
                          <a:latin typeface="Eurostile"/>
                          <a:ea typeface="+mn-ea"/>
                          <a:cs typeface="Eurostile"/>
                        </a:rPr>
                        <a:t> </a:t>
                      </a:r>
                      <a:r>
                        <a:rPr lang="fr-FR" sz="1200" kern="1200" dirty="0" smtClean="0">
                          <a:solidFill>
                            <a:schemeClr val="tx1"/>
                          </a:solidFill>
                          <a:latin typeface="Eurostile"/>
                          <a:ea typeface="+mn-ea"/>
                          <a:cs typeface="Eurostile"/>
                        </a:rPr>
                        <a:t>x 200W x 2423L</a:t>
                      </a:r>
                      <a:endParaRPr lang="fr-FR" sz="2400" kern="1200" dirty="0" smtClean="0">
                        <a:solidFill>
                          <a:schemeClr val="tx1"/>
                        </a:solidFill>
                        <a:latin typeface="Eurostile"/>
                        <a:ea typeface="+mn-ea"/>
                        <a:cs typeface="Eurostile"/>
                      </a:endParaRPr>
                    </a:p>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smtClean="0">
                          <a:solidFill>
                            <a:schemeClr val="tx1"/>
                          </a:solidFill>
                          <a:latin typeface="Eurostile"/>
                          <a:ea typeface="+mn-ea"/>
                          <a:cs typeface="Eurostile"/>
                        </a:rPr>
                        <a:t>Cream White to Golden Cream</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baseline="0" dirty="0" smtClean="0">
                          <a:solidFill>
                            <a:schemeClr val="tx1"/>
                          </a:solidFill>
                          <a:effectLst/>
                          <a:latin typeface="Eurostile"/>
                          <a:ea typeface="ＭＳ 明朝"/>
                          <a:cs typeface="Eurostile"/>
                        </a:rPr>
                        <a:t>Wood Species: Hard Maple</a:t>
                      </a:r>
                    </a:p>
                    <a:p>
                      <a:pPr algn="l">
                        <a:spcAft>
                          <a:spcPts val="0"/>
                        </a:spcAft>
                      </a:pPr>
                      <a:r>
                        <a:rPr lang="en-US" sz="1200" kern="1200" baseline="0" dirty="0" smtClean="0">
                          <a:solidFill>
                            <a:schemeClr val="tx1"/>
                          </a:solidFill>
                          <a:effectLst/>
                          <a:latin typeface="Eurostile"/>
                          <a:ea typeface="ＭＳ 明朝"/>
                          <a:cs typeface="Eurostile"/>
                        </a:rPr>
                        <a:t>Design: 2-strip</a:t>
                      </a:r>
                    </a:p>
                    <a:p>
                      <a:pPr algn="l">
                        <a:spcAft>
                          <a:spcPts val="0"/>
                        </a:spcAft>
                      </a:pPr>
                      <a:r>
                        <a:rPr lang="en-US" sz="1200" kern="1200" baseline="0" dirty="0" smtClean="0">
                          <a:solidFill>
                            <a:schemeClr val="tx1"/>
                          </a:solidFill>
                          <a:effectLst/>
                          <a:latin typeface="Eurostile"/>
                          <a:ea typeface="ＭＳ 明朝"/>
                          <a:cs typeface="Eurostile"/>
                        </a:rPr>
                        <a:t>Grading: City</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Eurostile"/>
                          <a:ea typeface="ＭＳ 明朝"/>
                          <a:cs typeface="Eurostile"/>
                        </a:rPr>
                        <a:t>Joint type : </a:t>
                      </a:r>
                      <a:r>
                        <a:rPr lang="en-US" sz="1200" kern="1200" baseline="0" dirty="0" err="1" smtClean="0">
                          <a:solidFill>
                            <a:schemeClr val="tx1"/>
                          </a:solidFill>
                          <a:effectLst/>
                          <a:latin typeface="Eurostile"/>
                          <a:ea typeface="ＭＳ 明朝"/>
                          <a:cs typeface="Eurostile"/>
                        </a:rPr>
                        <a:t>Woodloc</a:t>
                      </a:r>
                      <a:r>
                        <a:rPr lang="en-US" sz="1200" kern="1200" baseline="0" dirty="0" smtClean="0">
                          <a:solidFill>
                            <a:schemeClr val="tx1"/>
                          </a:solidFill>
                          <a:effectLst/>
                          <a:latin typeface="Eurostile"/>
                          <a:ea typeface="ＭＳ 明朝"/>
                          <a:cs typeface="Eurostile"/>
                        </a:rPr>
                        <a:t>® 5S</a:t>
                      </a:r>
                    </a:p>
                    <a:p>
                      <a:pPr algn="l">
                        <a:spcAft>
                          <a:spcPts val="0"/>
                        </a:spcAft>
                      </a:pPr>
                      <a:r>
                        <a:rPr lang="en-US" sz="1200" kern="1200" baseline="0" dirty="0" smtClean="0">
                          <a:solidFill>
                            <a:schemeClr val="tx1"/>
                          </a:solidFill>
                          <a:effectLst/>
                          <a:latin typeface="Eurostile"/>
                          <a:ea typeface="ＭＳ 明朝"/>
                          <a:cs typeface="Eurostile"/>
                        </a:rPr>
                        <a:t>Surface treatment: Silk matt lacquer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To be installed </a:t>
                      </a:r>
                      <a:r>
                        <a:rPr lang="en-US" sz="1200" i="1" kern="1200" dirty="0" smtClean="0">
                          <a:solidFill>
                            <a:schemeClr val="tx1"/>
                          </a:solidFill>
                          <a:latin typeface="Eurostile"/>
                          <a:ea typeface="+mn-ea"/>
                          <a:cs typeface="Eurostile"/>
                        </a:rPr>
                        <a:t>floating </a:t>
                      </a:r>
                      <a:r>
                        <a:rPr lang="en-US" sz="1200" kern="1200" dirty="0" smtClean="0">
                          <a:solidFill>
                            <a:schemeClr val="tx1"/>
                          </a:solidFill>
                          <a:latin typeface="Eurostile"/>
                          <a:ea typeface="+mn-ea"/>
                          <a:cs typeface="Eurostile"/>
                        </a:rPr>
                        <a:t>on a level, solid surface such as concrete, particleboard or wood. Can also be glued down.</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smtClean="0">
                          <a:effectLst/>
                          <a:latin typeface="Eurostile"/>
                          <a:ea typeface="ＭＳ 明朝"/>
                          <a:cs typeface="Eurostile"/>
                        </a:rPr>
                        <a:t>Installation</a:t>
                      </a:r>
                      <a:r>
                        <a:rPr lang="en-US" sz="1200" baseline="0" dirty="0" smtClean="0">
                          <a:effectLst/>
                          <a:latin typeface="Eurostile"/>
                          <a:ea typeface="ＭＳ 明朝"/>
                          <a:cs typeface="Eurostile"/>
                        </a:rPr>
                        <a:t> instructions and data sheets from manufacturer at:</a:t>
                      </a:r>
                      <a:endParaRPr lang="en-US" sz="1200" dirty="0" smtClean="0">
                        <a:effectLst/>
                        <a:latin typeface="Eurostile"/>
                        <a:ea typeface="ＭＳ 明朝"/>
                        <a:cs typeface="Eurostile"/>
                      </a:endParaRPr>
                    </a:p>
                    <a:p>
                      <a:r>
                        <a:rPr lang="en-US" sz="1200" dirty="0" smtClean="0">
                          <a:latin typeface="Eurostile"/>
                          <a:cs typeface="Eurostile"/>
                          <a:hlinkClick r:id="rId3"/>
                        </a:rPr>
                        <a:t>http://www.kahrs.com/en/Builders/Products/Floors/Kahrs-Original/American-Naturals-Collection/Hard-Maple-Edmonton/</a:t>
                      </a:r>
                      <a:r>
                        <a:rPr lang="en-US" sz="1200" dirty="0" smtClean="0">
                          <a:latin typeface="Eurostile"/>
                          <a:cs typeface="Eurostile"/>
                        </a:rPr>
                        <a:t> (Please see Tab </a:t>
                      </a:r>
                      <a:r>
                        <a:rPr lang="en-US" sz="1200" i="1" dirty="0" smtClean="0">
                          <a:latin typeface="Eurostile"/>
                          <a:cs typeface="Eurostile"/>
                        </a:rPr>
                        <a:t>Installation &amp;</a:t>
                      </a:r>
                      <a:r>
                        <a:rPr lang="en-US" sz="1200" i="1" baseline="0" dirty="0" smtClean="0">
                          <a:latin typeface="Eurostile"/>
                          <a:cs typeface="Eurostile"/>
                        </a:rPr>
                        <a:t> Maintenance </a:t>
                      </a:r>
                      <a:r>
                        <a:rPr lang="en-US" sz="1200" baseline="0" dirty="0" smtClean="0">
                          <a:latin typeface="Eurostile"/>
                          <a:cs typeface="Eurostile"/>
                        </a:rPr>
                        <a:t>for document links.</a:t>
                      </a:r>
                      <a:r>
                        <a:rPr lang="en-US" sz="1200" dirty="0" smtClean="0">
                          <a:latin typeface="Eurostile"/>
                          <a:cs typeface="Eurostile"/>
                        </a:rPr>
                        <a:t>)</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2024">
                <a:tc gridSpan="8">
                  <a:txBody>
                    <a:bodyPr/>
                    <a:lstStyle/>
                    <a:p>
                      <a:pPr algn="l">
                        <a:spcAft>
                          <a:spcPts val="0"/>
                        </a:spcAft>
                      </a:pPr>
                      <a:r>
                        <a:rPr lang="en-US" sz="1200" b="1" u="sng" dirty="0" smtClean="0">
                          <a:effectLst/>
                          <a:latin typeface="Eurostile"/>
                          <a:ea typeface="ＭＳ 明朝"/>
                          <a:cs typeface="Eurostile"/>
                        </a:rPr>
                        <a:t>ACCESSORIES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8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r>
              <a:tr h="606824">
                <a:tc>
                  <a:txBody>
                    <a:bodyPr/>
                    <a:lstStyle/>
                    <a:p>
                      <a:pPr algn="l">
                        <a:spcAft>
                          <a:spcPts val="0"/>
                        </a:spcAft>
                      </a:pPr>
                      <a:r>
                        <a:rPr lang="en-US" sz="1200" dirty="0" err="1" smtClean="0">
                          <a:effectLst/>
                          <a:latin typeface="Eurostile"/>
                          <a:ea typeface="ＭＳ 明朝"/>
                          <a:cs typeface="Eurostile"/>
                        </a:rPr>
                        <a:t>Stair</a:t>
                      </a:r>
                      <a:r>
                        <a:rPr lang="en-US" sz="1200" baseline="0" dirty="0" err="1" smtClean="0">
                          <a:effectLst/>
                          <a:latin typeface="Eurostile"/>
                          <a:ea typeface="ＭＳ 明朝"/>
                          <a:cs typeface="Eurostile"/>
                        </a:rPr>
                        <a:t>nose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Eurostile"/>
                          <a:ea typeface="+mn-ea"/>
                          <a:cs typeface="Eurostile"/>
                        </a:rPr>
                        <a:t>Kährs</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b="0" kern="1200" dirty="0" smtClean="0">
                          <a:solidFill>
                            <a:schemeClr val="tx1"/>
                          </a:solidFill>
                          <a:latin typeface="Eurostile"/>
                          <a:ea typeface="+mn-ea"/>
                          <a:cs typeface="Eurostile"/>
                        </a:rPr>
                        <a:t>Solid </a:t>
                      </a:r>
                      <a:r>
                        <a:rPr lang="en-US" sz="1200" b="0" kern="1200" dirty="0" err="1" smtClean="0">
                          <a:solidFill>
                            <a:schemeClr val="tx1"/>
                          </a:solidFill>
                          <a:latin typeface="Eurostile"/>
                          <a:ea typeface="+mn-ea"/>
                          <a:cs typeface="Eurostile"/>
                        </a:rPr>
                        <a:t>Woodloc</a:t>
                      </a:r>
                      <a:r>
                        <a:rPr lang="en-US" sz="1200" b="0" kern="1200" dirty="0" smtClean="0">
                          <a:solidFill>
                            <a:schemeClr val="tx1"/>
                          </a:solidFill>
                          <a:latin typeface="Eurostile"/>
                          <a:ea typeface="+mn-ea"/>
                          <a:cs typeface="Eurostile"/>
                        </a:rPr>
                        <a:t>® </a:t>
                      </a:r>
                      <a:r>
                        <a:rPr lang="en-US" sz="1200" b="0" kern="1200" dirty="0" err="1" smtClean="0">
                          <a:solidFill>
                            <a:schemeClr val="tx1"/>
                          </a:solidFill>
                          <a:latin typeface="Eurostile"/>
                          <a:ea typeface="+mn-ea"/>
                          <a:cs typeface="Eurostile"/>
                        </a:rPr>
                        <a:t>Stairnose</a:t>
                      </a:r>
                      <a:endParaRPr lang="en-US" sz="12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7028012AP50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60W x 35H</a:t>
                      </a:r>
                      <a:endParaRPr lang="en-US" sz="12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Cream White to Golden Cream</a:t>
                      </a:r>
                      <a:endParaRPr lang="en-US" sz="1200" dirty="0" smtClean="0">
                        <a:effectLst/>
                        <a:latin typeface="Eurostile"/>
                        <a:ea typeface="ＭＳ 明朝"/>
                        <a:cs typeface="Eurostile"/>
                      </a:endParaRPr>
                    </a:p>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baseline="0" dirty="0" smtClean="0">
                          <a:solidFill>
                            <a:schemeClr val="tx1"/>
                          </a:solidFill>
                          <a:effectLst/>
                          <a:latin typeface="Eurostile"/>
                          <a:ea typeface="ＭＳ 明朝"/>
                          <a:cs typeface="Eurostile"/>
                        </a:rPr>
                        <a:t>Wood Species: Hard Maple</a:t>
                      </a:r>
                    </a:p>
                    <a:p>
                      <a:pPr algn="l">
                        <a:spcAft>
                          <a:spcPts val="0"/>
                        </a:spcAft>
                      </a:pPr>
                      <a:r>
                        <a:rPr lang="en-US" sz="1200" kern="1200" baseline="0" dirty="0" smtClean="0">
                          <a:solidFill>
                            <a:schemeClr val="tx1"/>
                          </a:solidFill>
                          <a:effectLst/>
                          <a:latin typeface="Eurostile"/>
                          <a:ea typeface="ＭＳ 明朝"/>
                          <a:cs typeface="Eurostile"/>
                        </a:rPr>
                        <a:t>Surface treatment: Silk matt lacquer</a:t>
                      </a:r>
                    </a:p>
                    <a:p>
                      <a:pPr algn="l">
                        <a:spcAft>
                          <a:spcPts val="0"/>
                        </a:spcAft>
                      </a:pPr>
                      <a:endParaRPr lang="en-US" sz="12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Apply where</a:t>
                      </a:r>
                      <a:r>
                        <a:rPr lang="en-US" sz="1200" baseline="0" dirty="0" smtClean="0">
                          <a:latin typeface="Eurostile"/>
                          <a:cs typeface="Eurostile"/>
                        </a:rPr>
                        <a:t> the floor reaches a step down (staircase between ground and first floor).</a:t>
                      </a:r>
                    </a:p>
                    <a:p>
                      <a:r>
                        <a:rPr lang="en-US" sz="1200" kern="1200" dirty="0" smtClean="0">
                          <a:solidFill>
                            <a:schemeClr val="tx1"/>
                          </a:solidFill>
                          <a:latin typeface="Eurostile"/>
                          <a:ea typeface="+mn-ea"/>
                          <a:cs typeface="Eurostile"/>
                        </a:rPr>
                        <a:t>Locks into floor using </a:t>
                      </a:r>
                      <a:r>
                        <a:rPr lang="en-US" sz="1200" kern="1200" dirty="0" err="1" smtClean="0">
                          <a:solidFill>
                            <a:schemeClr val="tx1"/>
                          </a:solidFill>
                          <a:latin typeface="Eurostile"/>
                          <a:ea typeface="+mn-ea"/>
                          <a:cs typeface="Eurostile"/>
                        </a:rPr>
                        <a:t>Woodloc</a:t>
                      </a:r>
                      <a:r>
                        <a:rPr lang="en-US" sz="1200" kern="1200" dirty="0" smtClean="0">
                          <a:solidFill>
                            <a:schemeClr val="tx1"/>
                          </a:solidFill>
                          <a:latin typeface="Eurostile"/>
                          <a:ea typeface="+mn-ea"/>
                          <a:cs typeface="Eurostile"/>
                        </a:rPr>
                        <a:t>® joint.</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06824">
                <a:tc>
                  <a:txBody>
                    <a:bodyPr/>
                    <a:lstStyle/>
                    <a:p>
                      <a:pPr algn="l">
                        <a:spcAft>
                          <a:spcPts val="0"/>
                        </a:spcAft>
                      </a:pPr>
                      <a:r>
                        <a:rPr lang="en-US" sz="1200" dirty="0" smtClean="0">
                          <a:effectLst/>
                          <a:latin typeface="Eurostile"/>
                          <a:ea typeface="ＭＳ 明朝"/>
                          <a:cs typeface="Eurostile"/>
                        </a:rPr>
                        <a:t>Skirting</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dirty="0" err="1" smtClean="0">
                          <a:effectLst/>
                          <a:latin typeface="Eurostile"/>
                          <a:ea typeface="ＭＳ 明朝"/>
                          <a:cs typeface="Eurostile"/>
                        </a:rPr>
                        <a:t>Skirtech</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b="0" u="none" dirty="0" smtClean="0">
                          <a:effectLst/>
                          <a:latin typeface="Eurostile"/>
                          <a:ea typeface="ＭＳ 明朝"/>
                          <a:cs typeface="Eurostile"/>
                        </a:rPr>
                        <a:t>Small Bullnose</a:t>
                      </a:r>
                      <a:endParaRPr lang="en-US" sz="12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Code: SMB</a:t>
                      </a:r>
                    </a:p>
                    <a:p>
                      <a:pPr algn="l">
                        <a:spcAft>
                          <a:spcPts val="0"/>
                        </a:spcAft>
                      </a:pPr>
                      <a:r>
                        <a:rPr lang="en-US" sz="1200" dirty="0" smtClean="0">
                          <a:effectLst/>
                          <a:latin typeface="Eurostile"/>
                          <a:ea typeface="ＭＳ 明朝"/>
                          <a:cs typeface="Eurostile"/>
                        </a:rPr>
                        <a:t>ID: 44</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18D</a:t>
                      </a:r>
                      <a:r>
                        <a:rPr lang="en-US" sz="1200" baseline="0" dirty="0" smtClean="0">
                          <a:effectLst/>
                          <a:latin typeface="Eurostile"/>
                          <a:ea typeface="ＭＳ 明朝"/>
                          <a:cs typeface="Eurostile"/>
                        </a:rPr>
                        <a:t> x 70H x 3050L</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dirty="0" smtClean="0">
                          <a:effectLst/>
                          <a:latin typeface="Eurostile"/>
                          <a:ea typeface="ＭＳ 明朝"/>
                          <a:cs typeface="Eurostile"/>
                        </a:rPr>
                        <a:t>N/A</a:t>
                      </a:r>
                      <a:r>
                        <a:rPr lang="en-US" sz="1200" baseline="0" dirty="0" smtClean="0">
                          <a:effectLst/>
                          <a:latin typeface="Eurostile"/>
                          <a:ea typeface="ＭＳ 明朝"/>
                          <a:cs typeface="Eurostile"/>
                        </a:rPr>
                        <a:t> –paintable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baseline="0" dirty="0" smtClean="0">
                          <a:solidFill>
                            <a:schemeClr val="tx1"/>
                          </a:solidFill>
                          <a:effectLst/>
                          <a:latin typeface="Eurostile"/>
                          <a:ea typeface="ＭＳ 明朝"/>
                          <a:cs typeface="Eurostile"/>
                        </a:rPr>
                        <a:t>Primed option</a:t>
                      </a:r>
                    </a:p>
                    <a:p>
                      <a:pPr algn="l">
                        <a:spcAft>
                          <a:spcPts val="0"/>
                        </a:spcAft>
                      </a:pPr>
                      <a:r>
                        <a:rPr lang="en-US" sz="1200" kern="1200" baseline="0" dirty="0" smtClean="0">
                          <a:solidFill>
                            <a:schemeClr val="tx1"/>
                          </a:solidFill>
                          <a:effectLst/>
                          <a:latin typeface="Eurostile"/>
                          <a:ea typeface="ＭＳ 明朝"/>
                          <a:cs typeface="Eurostile"/>
                        </a:rPr>
                        <a:t>Material: MDF</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200" dirty="0" smtClean="0">
                          <a:latin typeface="Eurostile"/>
                          <a:cs typeface="Eurostile"/>
                        </a:rPr>
                        <a:t>Product info</a:t>
                      </a:r>
                      <a:r>
                        <a:rPr lang="en-US" sz="1200" baseline="0" dirty="0" smtClean="0">
                          <a:latin typeface="Eurostile"/>
                          <a:cs typeface="Eurostile"/>
                        </a:rPr>
                        <a:t> at:</a:t>
                      </a:r>
                      <a:endParaRPr lang="en-US" sz="1200" dirty="0" smtClean="0">
                        <a:latin typeface="Eurostile"/>
                        <a:cs typeface="Eurostile"/>
                      </a:endParaRPr>
                    </a:p>
                    <a:p>
                      <a:r>
                        <a:rPr lang="en-US" sz="1200" dirty="0" smtClean="0">
                          <a:latin typeface="Eurostile"/>
                          <a:cs typeface="Eurostile"/>
                          <a:hlinkClick r:id="rId4"/>
                        </a:rPr>
                        <a:t>http://www.skirtech.co.uk/Small_Bullnose_MDF_695--product--44.html</a:t>
                      </a:r>
                      <a:r>
                        <a:rPr lang="en-US" sz="1200" dirty="0" smtClean="0">
                          <a:latin typeface="Eurostile"/>
                          <a:cs typeface="Eurostile"/>
                        </a:rPr>
                        <a:t> </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428082" y="1457868"/>
            <a:ext cx="4935553" cy="369332"/>
          </a:xfrm>
          <a:prstGeom prst="rect">
            <a:avLst/>
          </a:prstGeom>
          <a:noFill/>
        </p:spPr>
        <p:txBody>
          <a:bodyPr wrap="square" rtlCol="0">
            <a:spAutoFit/>
          </a:bodyPr>
          <a:lstStyle/>
          <a:p>
            <a:pPr marL="342900" indent="-342900">
              <a:buFont typeface="Wingdings" charset="2"/>
              <a:buAutoNum type="arabicPlain" startAt="2"/>
              <a:defRPr/>
            </a:pPr>
            <a:r>
              <a:rPr lang="en-US" sz="1800" b="1" dirty="0" smtClean="0">
                <a:latin typeface="Eurostile"/>
                <a:ea typeface="ＭＳ 明朝"/>
                <a:cs typeface="Eurostile"/>
              </a:rPr>
              <a:t>ENGINEERED HARDWOOD FLOORING</a:t>
            </a:r>
            <a:endParaRPr lang="en-US" sz="1800" b="1" dirty="0">
              <a:latin typeface="Eurostile"/>
              <a:ea typeface="ＭＳ 明朝"/>
              <a:cs typeface="Eurostile"/>
            </a:endParaRPr>
          </a:p>
        </p:txBody>
      </p:sp>
      <p:sp>
        <p:nvSpPr>
          <p:cNvPr id="15" name="TextBox 14"/>
          <p:cNvSpPr txBox="1"/>
          <p:nvPr/>
        </p:nvSpPr>
        <p:spPr>
          <a:xfrm>
            <a:off x="6662746" y="7469808"/>
            <a:ext cx="5308281" cy="246221"/>
          </a:xfrm>
          <a:prstGeom prst="rect">
            <a:avLst/>
          </a:prstGeom>
          <a:noFill/>
        </p:spPr>
        <p:txBody>
          <a:bodyPr wrap="square" rtlCol="0">
            <a:spAutoFit/>
          </a:bodyPr>
          <a:lstStyle/>
          <a:p>
            <a:pPr>
              <a:defRPr/>
            </a:pPr>
            <a:r>
              <a:rPr lang="en-US" sz="1000" dirty="0" smtClean="0">
                <a:latin typeface="Eurostile"/>
                <a:ea typeface="ＭＳ 明朝"/>
                <a:cs typeface="Eurostile"/>
              </a:rPr>
              <a:t>Section </a:t>
            </a:r>
            <a:r>
              <a:rPr lang="en-US" sz="1000" b="1" dirty="0" smtClean="0">
                <a:latin typeface="Eurostile"/>
                <a:ea typeface="ＭＳ 明朝"/>
                <a:cs typeface="Eurostile"/>
              </a:rPr>
              <a:t>2 Engineered Hardwood Flooring </a:t>
            </a:r>
            <a:r>
              <a:rPr lang="en-US" sz="1000" dirty="0" smtClean="0">
                <a:latin typeface="Eurostile"/>
                <a:ea typeface="ＭＳ 明朝"/>
                <a:cs typeface="Eurostile"/>
              </a:rPr>
              <a:t>continued on next page: Designation on Site Details …</a:t>
            </a:r>
            <a:endParaRPr lang="en-US" sz="1000" dirty="0">
              <a:latin typeface="Eurostile"/>
              <a:ea typeface="ＭＳ 明朝"/>
              <a:cs typeface="Eurostile"/>
            </a:endParaRPr>
          </a:p>
        </p:txBody>
      </p:sp>
    </p:spTree>
    <p:extLst>
      <p:ext uri="{BB962C8B-B14F-4D97-AF65-F5344CB8AC3E}">
        <p14:creationId xmlns:p14="http://schemas.microsoft.com/office/powerpoint/2010/main" val="39918055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3</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40897" y="1457868"/>
            <a:ext cx="6340902" cy="369332"/>
          </a:xfrm>
          <a:prstGeom prst="rect">
            <a:avLst/>
          </a:prstGeom>
          <a:noFill/>
        </p:spPr>
        <p:txBody>
          <a:bodyPr wrap="square" rtlCol="0">
            <a:spAutoFit/>
          </a:bodyPr>
          <a:lstStyle/>
          <a:p>
            <a:pPr marL="342900" indent="-342900">
              <a:buFont typeface="Wingdings" charset="2"/>
              <a:buAutoNum type="arabicPlain" startAt="2"/>
              <a:defRPr/>
            </a:pPr>
            <a:r>
              <a:rPr lang="en-US" sz="1800" b="1" dirty="0" smtClean="0">
                <a:latin typeface="Eurostile"/>
                <a:ea typeface="ＭＳ 明朝"/>
                <a:cs typeface="Eurostile"/>
              </a:rPr>
              <a:t>ENGINEERED HARDWOOD FLOORING – continued </a:t>
            </a:r>
            <a:endParaRPr lang="en-US" sz="1800" b="1" dirty="0">
              <a:latin typeface="Eurostile"/>
              <a:ea typeface="ＭＳ 明朝"/>
              <a:cs typeface="Eurostile"/>
            </a:endParaRPr>
          </a:p>
        </p:txBody>
      </p:sp>
      <p:graphicFrame>
        <p:nvGraphicFramePr>
          <p:cNvPr id="12" name="Table 11"/>
          <p:cNvGraphicFramePr>
            <a:graphicFrameLocks noGrp="1"/>
          </p:cNvGraphicFramePr>
          <p:nvPr>
            <p:extLst>
              <p:ext uri="{D42A27DB-BD31-4B8C-83A1-F6EECF244321}">
                <p14:modId xmlns:p14="http://schemas.microsoft.com/office/powerpoint/2010/main" val="1880177962"/>
              </p:ext>
            </p:extLst>
          </p:nvPr>
        </p:nvGraphicFramePr>
        <p:xfrm>
          <a:off x="546099" y="2253695"/>
          <a:ext cx="11287462" cy="4650025"/>
        </p:xfrm>
        <a:graphic>
          <a:graphicData uri="http://schemas.openxmlformats.org/drawingml/2006/table">
            <a:tbl>
              <a:tblPr firstRow="1" bandRow="1">
                <a:tableStyleId>{2D5ABB26-0587-4C30-8999-92F81FD0307C}</a:tableStyleId>
              </a:tblPr>
              <a:tblGrid>
                <a:gridCol w="469901"/>
                <a:gridCol w="1434828"/>
                <a:gridCol w="584472"/>
                <a:gridCol w="6411707"/>
                <a:gridCol w="2386554"/>
              </a:tblGrid>
              <a:tr h="365056">
                <a:tc>
                  <a:txBody>
                    <a:bodyPr/>
                    <a:lstStyle/>
                    <a:p>
                      <a:pPr algn="l">
                        <a:spcAft>
                          <a:spcPts val="0"/>
                        </a:spcAft>
                      </a:pPr>
                      <a:endParaRPr lang="en-US" sz="1300" b="1" u="sng" dirty="0">
                        <a:effectLst/>
                        <a:latin typeface="Eurostile"/>
                        <a:ea typeface="ＭＳ 明朝"/>
                        <a:cs typeface="Eurostile"/>
                      </a:endParaRPr>
                    </a:p>
                  </a:txBody>
                  <a:tcPr marL="68580" marR="68580" marT="0" marB="0">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algn="l">
                        <a:spcAft>
                          <a:spcPts val="0"/>
                        </a:spcAft>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619749">
                <a:tc>
                  <a:txBody>
                    <a:bodyPr/>
                    <a:lstStyle/>
                    <a:p>
                      <a:pPr algn="l">
                        <a:spcAft>
                          <a:spcPts val="0"/>
                        </a:spcAft>
                      </a:pPr>
                      <a:r>
                        <a:rPr lang="en-US" sz="1300" b="1" dirty="0" smtClean="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ROOM/AREA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FLOOR AREA (estimated, m</a:t>
                      </a:r>
                      <a:r>
                        <a:rPr lang="en-US" sz="1300" b="1" baseline="30000" dirty="0" smtClean="0">
                          <a:effectLst/>
                          <a:latin typeface="Eurostile"/>
                          <a:ea typeface="ＭＳ 明朝"/>
                          <a:cs typeface="Eurostile"/>
                        </a:rPr>
                        <a:t>2</a:t>
                      </a:r>
                      <a:r>
                        <a:rPr lang="en-US" sz="1300" b="1" dirty="0" smtClean="0">
                          <a:effectLst/>
                          <a:latin typeface="Eurostile"/>
                          <a:ea typeface="ＭＳ 明朝"/>
                          <a:cs typeface="Eurostile"/>
                        </a:rPr>
                        <a:t>)</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Hall</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9.24 [12.16 (outside</a:t>
                      </a:r>
                      <a:r>
                        <a:rPr lang="en-US" sz="1300" b="0" baseline="0" dirty="0" smtClean="0">
                          <a:effectLst/>
                          <a:latin typeface="Eurostile"/>
                          <a:ea typeface="ＭＳ 明朝"/>
                          <a:cs typeface="Eurostile"/>
                        </a:rPr>
                        <a:t> </a:t>
                      </a:r>
                      <a:r>
                        <a:rPr lang="en-US" sz="1300" b="0" dirty="0" smtClean="0">
                          <a:effectLst/>
                          <a:latin typeface="Eurostile"/>
                          <a:ea typeface="ＭＳ 明朝"/>
                          <a:cs typeface="Eurostile"/>
                        </a:rPr>
                        <a:t>perimeter area) –</a:t>
                      </a:r>
                      <a:r>
                        <a:rPr lang="en-US" sz="1300" b="0" baseline="0" dirty="0" smtClean="0">
                          <a:effectLst/>
                          <a:latin typeface="Eurostile"/>
                          <a:ea typeface="ＭＳ 明朝"/>
                          <a:cs typeface="Eurostile"/>
                        </a:rPr>
                        <a:t> 2.93</a:t>
                      </a:r>
                      <a:r>
                        <a:rPr lang="en-US" sz="1300" b="0" dirty="0" smtClean="0">
                          <a:effectLst/>
                          <a:latin typeface="Eurostile"/>
                          <a:ea typeface="ＭＳ 明朝"/>
                          <a:cs typeface="Eurostile"/>
                        </a:rPr>
                        <a:t> (area of staircase tread</a:t>
                      </a:r>
                      <a:r>
                        <a:rPr lang="en-US" sz="1300" b="0" baseline="0" dirty="0" smtClean="0">
                          <a:effectLst/>
                          <a:latin typeface="Eurostile"/>
                          <a:ea typeface="ＭＳ 明朝"/>
                          <a:cs typeface="Eurostile"/>
                        </a:rPr>
                        <a:t> </a:t>
                      </a:r>
                      <a:r>
                        <a:rPr lang="en-US" sz="1300" b="0" dirty="0" smtClean="0">
                          <a:effectLst/>
                          <a:latin typeface="Eurostile"/>
                          <a:ea typeface="ＭＳ 明朝"/>
                          <a:cs typeface="Eurostile"/>
                        </a:rPr>
                        <a:t>projection </a:t>
                      </a:r>
                      <a:r>
                        <a:rPr lang="en-US" sz="1300" b="0" smtClean="0">
                          <a:effectLst/>
                          <a:latin typeface="Eurostile"/>
                          <a:ea typeface="ＭＳ 明朝"/>
                          <a:cs typeface="Eurostile"/>
                        </a:rPr>
                        <a:t>on floor)]</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(D3) Flooring – Ground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2</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Stairs</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5.7 [3.2 (tread) + 2.5 (rise)]</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(D3) Flooring – Ground Floor, (D4) Flooring – First</a:t>
                      </a:r>
                      <a:r>
                        <a:rPr lang="en-US" sz="1300" b="0" baseline="0" dirty="0" smtClean="0">
                          <a:effectLst/>
                          <a:latin typeface="Eurostile"/>
                          <a:ea typeface="ＭＳ 明朝"/>
                          <a:cs typeface="Eurostile"/>
                        </a:rPr>
                        <a:t> Floor</a:t>
                      </a:r>
                      <a:r>
                        <a:rPr lang="en-US" sz="1300" b="0" dirty="0" smtClean="0">
                          <a:effectLst/>
                          <a:latin typeface="Eurostile"/>
                          <a:ea typeface="ＭＳ 明朝"/>
                          <a:cs typeface="Eurostile"/>
                        </a:rPr>
                        <a:t>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3</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Landing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6.47</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(D4) Flooring – First</a:t>
                      </a:r>
                      <a:r>
                        <a:rPr lang="en-US" sz="1300" b="0" baseline="0" dirty="0" smtClean="0">
                          <a:effectLst/>
                          <a:latin typeface="Eurostile"/>
                          <a:ea typeface="ＭＳ 明朝"/>
                          <a:cs typeface="Eurostile"/>
                        </a:rPr>
                        <a:t> Floor</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4</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Study</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7</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(D3) Flooring – Ground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5</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Sitting</a:t>
                      </a:r>
                      <a:r>
                        <a:rPr lang="en-US" sz="1300" b="0" baseline="0" dirty="0" smtClean="0">
                          <a:effectLst/>
                          <a:latin typeface="Eurostile"/>
                          <a:ea typeface="ＭＳ 明朝"/>
                          <a:cs typeface="Eurostile"/>
                        </a:rPr>
                        <a:t> 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17.48</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(D3) Flooring – Ground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6</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Playroom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9.5</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(D3) Flooring – Ground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7</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Dining</a:t>
                      </a:r>
                      <a:r>
                        <a:rPr lang="en-US" sz="1300" b="0" baseline="0" dirty="0" smtClean="0">
                          <a:effectLst/>
                          <a:latin typeface="Eurostile"/>
                          <a:ea typeface="ＭＳ 明朝"/>
                          <a:cs typeface="Eurostile"/>
                        </a:rPr>
                        <a:t> 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15.54</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(D3) Flooring – Ground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8</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Kitchen</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14.44</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(D3) Flooring – Ground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9</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Children’s 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13.3</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(D4) Flooring – First</a:t>
                      </a:r>
                      <a:r>
                        <a:rPr lang="en-US" sz="1300" b="0" baseline="0" dirty="0" smtClean="0">
                          <a:effectLst/>
                          <a:latin typeface="Eurostile"/>
                          <a:ea typeface="ＭＳ 明朝"/>
                          <a:cs typeface="Eurostile"/>
                        </a:rPr>
                        <a:t> Floor</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10</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Guest</a:t>
                      </a:r>
                      <a:r>
                        <a:rPr lang="en-US" sz="1300" b="0" baseline="0" dirty="0" smtClean="0">
                          <a:effectLst/>
                          <a:latin typeface="Eurostile"/>
                          <a:ea typeface="ＭＳ 明朝"/>
                          <a:cs typeface="Eurostile"/>
                        </a:rPr>
                        <a:t> 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13.3</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(D4) Flooring – First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300" b="0" dirty="0" smtClean="0">
                          <a:effectLst/>
                          <a:latin typeface="Eurostile"/>
                          <a:ea typeface="ＭＳ 明朝"/>
                          <a:cs typeface="Eurostile"/>
                        </a:rPr>
                        <a:t>11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Master</a:t>
                      </a:r>
                      <a:r>
                        <a:rPr lang="en-US" sz="1300" b="0" baseline="0" dirty="0" smtClean="0">
                          <a:effectLst/>
                          <a:latin typeface="Eurostile"/>
                          <a:ea typeface="ＭＳ 明朝"/>
                          <a:cs typeface="Eurostile"/>
                        </a:rPr>
                        <a:t> Bedroom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32.34</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(D4) Flooring – First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gridSpan="3">
                  <a:txBody>
                    <a:bodyPr/>
                    <a:lstStyle/>
                    <a:p>
                      <a:pPr algn="l">
                        <a:spcAft>
                          <a:spcPts val="0"/>
                        </a:spcAft>
                      </a:pPr>
                      <a:endParaRPr lang="en-US" sz="1300" b="0" dirty="0">
                        <a:effectLst/>
                        <a:latin typeface="Eurostile"/>
                        <a:ea typeface="ＭＳ 明朝"/>
                        <a:cs typeface="Eurostile"/>
                      </a:endParaRPr>
                    </a:p>
                  </a:txBody>
                  <a:tcPr marL="68580" marR="68580" marT="0" marB="0">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l">
                        <a:spcAft>
                          <a:spcPts val="0"/>
                        </a:spcAft>
                      </a:pP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l">
                        <a:spcAft>
                          <a:spcPts val="0"/>
                        </a:spcAft>
                      </a:pP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a:spcAft>
                          <a:spcPts val="0"/>
                        </a:spcAft>
                      </a:pPr>
                      <a:r>
                        <a:rPr lang="en-US" sz="1300" b="0" u="sng" dirty="0" smtClean="0">
                          <a:effectLst/>
                          <a:latin typeface="Eurostile"/>
                          <a:ea typeface="ＭＳ 明朝"/>
                          <a:cs typeface="Eurostile"/>
                        </a:rPr>
                        <a:t>TOTAL</a:t>
                      </a:r>
                      <a:r>
                        <a:rPr lang="en-US" sz="1300" b="0" baseline="0" dirty="0" smtClean="0">
                          <a:effectLst/>
                          <a:latin typeface="Eurostile"/>
                          <a:ea typeface="ＭＳ 明朝"/>
                          <a:cs typeface="Eurostile"/>
                        </a:rPr>
                        <a:t> (estimated): 144.31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358093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4</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291624561"/>
              </p:ext>
            </p:extLst>
          </p:nvPr>
        </p:nvGraphicFramePr>
        <p:xfrm>
          <a:off x="571499" y="2030400"/>
          <a:ext cx="11135060" cy="3407504"/>
        </p:xfrm>
        <a:graphic>
          <a:graphicData uri="http://schemas.openxmlformats.org/drawingml/2006/table">
            <a:tbl>
              <a:tblPr firstRow="1" bandRow="1">
                <a:tableStyleId>{2D5ABB26-0587-4C30-8999-92F81FD0307C}</a:tableStyleId>
              </a:tblPr>
              <a:tblGrid>
                <a:gridCol w="859316"/>
                <a:gridCol w="1034806"/>
                <a:gridCol w="955389"/>
                <a:gridCol w="1005022"/>
                <a:gridCol w="1426882"/>
                <a:gridCol w="1029837"/>
                <a:gridCol w="1790956"/>
                <a:gridCol w="3032852"/>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INSTALLATION</a:t>
                      </a:r>
                      <a:r>
                        <a:rPr lang="en-US" sz="1300" b="1" baseline="0" dirty="0" smtClean="0">
                          <a:effectLst/>
                          <a:latin typeface="Eurostile"/>
                          <a:ea typeface="ＭＳ 明朝"/>
                          <a:cs typeface="Eurostile"/>
                        </a:rPr>
                        <a:t> NOTES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dirty="0" smtClean="0">
                          <a:effectLst/>
                          <a:latin typeface="Eurostile"/>
                          <a:ea typeface="ＭＳ 明朝"/>
                          <a:cs typeface="Eurostile"/>
                        </a:rPr>
                        <a:t>Vinyl Sheet</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Eurostile"/>
                          <a:ea typeface="+mn-ea"/>
                          <a:cs typeface="Eurostile"/>
                        </a:rPr>
                        <a:t>Tarkett</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smtClean="0">
                          <a:solidFill>
                            <a:schemeClr val="tx1"/>
                          </a:solidFill>
                          <a:latin typeface="Eurostile"/>
                          <a:ea typeface="+mn-ea"/>
                          <a:cs typeface="Eurostile"/>
                        </a:rPr>
                        <a:t>Akira/White,</a:t>
                      </a:r>
                      <a:r>
                        <a:rPr lang="en-US" sz="1200" kern="1200" baseline="0" dirty="0" smtClean="0">
                          <a:solidFill>
                            <a:schemeClr val="tx1"/>
                          </a:solidFill>
                          <a:latin typeface="Eurostile"/>
                          <a:ea typeface="+mn-ea"/>
                          <a:cs typeface="Eurostile"/>
                        </a:rPr>
                        <a:t> </a:t>
                      </a:r>
                      <a:r>
                        <a:rPr lang="en-US" sz="1200" kern="1200" dirty="0" smtClean="0">
                          <a:solidFill>
                            <a:schemeClr val="tx1"/>
                          </a:solidFill>
                          <a:latin typeface="Eurostile"/>
                          <a:ea typeface="+mn-ea"/>
                          <a:cs typeface="Eurostile"/>
                        </a:rPr>
                        <a:t>Design</a:t>
                      </a:r>
                      <a:r>
                        <a:rPr lang="en-US" sz="1200" kern="1200" baseline="0" dirty="0" smtClean="0">
                          <a:solidFill>
                            <a:schemeClr val="tx1"/>
                          </a:solidFill>
                          <a:latin typeface="Eurostile"/>
                          <a:ea typeface="+mn-ea"/>
                          <a:cs typeface="Eurostile"/>
                        </a:rPr>
                        <a:t> 260</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de-DE" sz="1200" kern="1200" dirty="0" smtClean="0">
                          <a:solidFill>
                            <a:schemeClr val="tx1"/>
                          </a:solidFill>
                          <a:latin typeface="Eurostile"/>
                          <a:ea typeface="+mn-ea"/>
                          <a:cs typeface="Eurostile"/>
                        </a:rPr>
                        <a:t>5518063</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noProof="0" smtClean="0">
                          <a:solidFill>
                            <a:schemeClr val="tx1"/>
                          </a:solidFill>
                          <a:effectLst/>
                          <a:latin typeface="Eurostile"/>
                          <a:ea typeface="+mn-ea"/>
                          <a:cs typeface="Eurostile"/>
                        </a:rPr>
                        <a:t>2.6 thickness</a:t>
                      </a:r>
                      <a:endParaRPr lang="en-US" sz="1200" kern="1200" noProof="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noProof="0" smtClean="0">
                          <a:solidFill>
                            <a:schemeClr val="tx1"/>
                          </a:solidFill>
                          <a:latin typeface="Eurostile"/>
                          <a:ea typeface="+mn-ea"/>
                          <a:cs typeface="Eurostile"/>
                        </a:rPr>
                        <a:t>Roll</a:t>
                      </a:r>
                      <a:r>
                        <a:rPr lang="en-US" sz="1200" kern="1200" baseline="0" noProof="0" smtClean="0">
                          <a:solidFill>
                            <a:schemeClr val="tx1"/>
                          </a:solidFill>
                          <a:latin typeface="Eurostile"/>
                          <a:ea typeface="+mn-ea"/>
                          <a:cs typeface="Eurostile"/>
                        </a:rPr>
                        <a:t> W=200</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noProof="0" smtClean="0">
                          <a:solidFill>
                            <a:schemeClr val="tx1"/>
                          </a:solidFill>
                          <a:latin typeface="Eurostile"/>
                          <a:ea typeface="+mn-ea"/>
                          <a:cs typeface="Eurostile"/>
                        </a:rPr>
                        <a:t>Min 3500</a:t>
                      </a:r>
                      <a:r>
                        <a:rPr lang="en-US" sz="1200" kern="1200" baseline="0" noProof="0" smtClean="0">
                          <a:solidFill>
                            <a:schemeClr val="tx1"/>
                          </a:solidFill>
                          <a:latin typeface="Eurostile"/>
                          <a:ea typeface="+mn-ea"/>
                          <a:cs typeface="Eurostile"/>
                        </a:rPr>
                        <a:t> sheet length is required</a:t>
                      </a:r>
                      <a:endParaRPr lang="en-US" sz="1200" kern="1200" noProof="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noProof="0" smtClean="0">
                          <a:solidFill>
                            <a:schemeClr val="tx1"/>
                          </a:solidFill>
                          <a:latin typeface="Eurostile"/>
                          <a:ea typeface="+mn-ea"/>
                          <a:cs typeface="Eurostile"/>
                        </a:rPr>
                        <a:t>White &amp; Grey melange</a:t>
                      </a:r>
                      <a:endParaRPr lang="en-US" sz="1200" noProof="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baseline="0" dirty="0" smtClean="0">
                          <a:solidFill>
                            <a:schemeClr val="tx1"/>
                          </a:solidFill>
                          <a:effectLst/>
                          <a:latin typeface="Eurostile"/>
                          <a:ea typeface="ＭＳ 明朝"/>
                          <a:cs typeface="Eurostile"/>
                        </a:rPr>
                        <a:t>Adhesive: </a:t>
                      </a:r>
                      <a:r>
                        <a:rPr lang="en-US" sz="1200" kern="1200" baseline="0" dirty="0" err="1" smtClean="0">
                          <a:solidFill>
                            <a:schemeClr val="tx1"/>
                          </a:solidFill>
                          <a:effectLst/>
                          <a:latin typeface="Eurostile"/>
                          <a:ea typeface="ＭＳ 明朝"/>
                          <a:cs typeface="Eurostile"/>
                        </a:rPr>
                        <a:t>TarkoSpray</a:t>
                      </a:r>
                      <a:endParaRPr lang="en-US" sz="12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Detailed</a:t>
                      </a:r>
                      <a:r>
                        <a:rPr lang="en-US" sz="1200" kern="1200" baseline="0" dirty="0" smtClean="0">
                          <a:solidFill>
                            <a:schemeClr val="tx1"/>
                          </a:solidFill>
                          <a:latin typeface="Eurostile"/>
                          <a:ea typeface="+mn-ea"/>
                          <a:cs typeface="Eurostile"/>
                        </a:rPr>
                        <a:t> installation instructions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Eurostile"/>
                          <a:ea typeface="+mn-ea"/>
                          <a:cs typeface="Eurostile"/>
                          <a:hlinkClick r:id="rId3"/>
                        </a:rPr>
                        <a:t>http://home.tarkett.com/products/vinyl/design/design-260#nav-tab-6</a:t>
                      </a:r>
                      <a:r>
                        <a:rPr lang="en-US" sz="1200" kern="1200" baseline="0" dirty="0" smtClean="0">
                          <a:solidFill>
                            <a:schemeClr val="tx1"/>
                          </a:solidFill>
                          <a:latin typeface="Eurostile"/>
                          <a:ea typeface="+mn-ea"/>
                          <a:cs typeface="Eurostile"/>
                        </a:rPr>
                        <a:t> (Please download the first document on the list.)</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Eurostile"/>
                          <a:ea typeface="+mn-ea"/>
                          <a:cs typeface="Eurostile"/>
                        </a:rPr>
                        <a:t>Detailed information on how to use </a:t>
                      </a:r>
                      <a:r>
                        <a:rPr lang="en-US" sz="1200" kern="1200" baseline="0" dirty="0" err="1" smtClean="0">
                          <a:solidFill>
                            <a:schemeClr val="tx1"/>
                          </a:solidFill>
                          <a:latin typeface="Eurostile"/>
                          <a:ea typeface="+mn-ea"/>
                          <a:cs typeface="Eurostile"/>
                        </a:rPr>
                        <a:t>TarkoSpray</a:t>
                      </a:r>
                      <a:r>
                        <a:rPr lang="en-US" sz="1200" kern="1200" baseline="0" dirty="0" smtClean="0">
                          <a:solidFill>
                            <a:schemeClr val="tx1"/>
                          </a:solidFill>
                          <a:latin typeface="Eurostile"/>
                          <a:ea typeface="+mn-ea"/>
                          <a:cs typeface="Eurostile"/>
                        </a:rPr>
                        <a:t> adhesive at:</a:t>
                      </a:r>
                      <a:endParaRPr lang="en-US" sz="12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hlinkClick r:id="rId4"/>
                        </a:rPr>
                        <a:t>http://home.tarkett.com/products/accessories/vinyl-adhesives/tarkospray</a:t>
                      </a:r>
                      <a:r>
                        <a:rPr lang="en-US" sz="1200" kern="1200" dirty="0" smtClean="0">
                          <a:solidFill>
                            <a:schemeClr val="tx1"/>
                          </a:solidFill>
                          <a:latin typeface="Eurostile"/>
                          <a:ea typeface="+mn-ea"/>
                          <a:cs typeface="Eurostile"/>
                        </a:rPr>
                        <a:t> </a:t>
                      </a:r>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2024">
                <a:tc gridSpan="8">
                  <a:txBody>
                    <a:bodyPr/>
                    <a:lstStyle/>
                    <a:p>
                      <a:pPr algn="l">
                        <a:spcAft>
                          <a:spcPts val="0"/>
                        </a:spcAft>
                      </a:pPr>
                      <a:r>
                        <a:rPr lang="en-US" sz="1200" b="1" u="sng" dirty="0" smtClean="0">
                          <a:effectLst/>
                          <a:latin typeface="Eurostile"/>
                          <a:ea typeface="ＭＳ 明朝"/>
                          <a:cs typeface="Eurostile"/>
                        </a:rPr>
                        <a:t>ACCESSORIES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8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06824">
                <a:tc>
                  <a:txBody>
                    <a:bodyPr/>
                    <a:lstStyle/>
                    <a:p>
                      <a:pPr algn="l">
                        <a:spcAft>
                          <a:spcPts val="0"/>
                        </a:spcAft>
                      </a:pPr>
                      <a:r>
                        <a:rPr lang="en-US" sz="1200" dirty="0" smtClean="0">
                          <a:effectLst/>
                          <a:latin typeface="Eurostile"/>
                          <a:ea typeface="ＭＳ 明朝"/>
                          <a:cs typeface="Eurostile"/>
                        </a:rPr>
                        <a:t>Wall base</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7">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Eurostile"/>
                          <a:ea typeface="+mn-ea"/>
                          <a:cs typeface="Eurostile"/>
                        </a:rPr>
                        <a:t>N/A</a:t>
                      </a:r>
                      <a:r>
                        <a:rPr lang="en-US" sz="1200" kern="1200" baseline="0" dirty="0" smtClean="0">
                          <a:solidFill>
                            <a:schemeClr val="tx1"/>
                          </a:solidFill>
                          <a:effectLst/>
                          <a:latin typeface="Eurostile"/>
                          <a:ea typeface="+mn-ea"/>
                          <a:cs typeface="Eurostile"/>
                        </a:rPr>
                        <a:t> – Vinyl wall panels will serve as a wall base (to be installed by the Decorator).</a:t>
                      </a:r>
                      <a:endParaRPr lang="en-US" sz="12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440382" y="1407068"/>
            <a:ext cx="4207301" cy="369332"/>
          </a:xfrm>
          <a:prstGeom prst="rect">
            <a:avLst/>
          </a:prstGeom>
          <a:noFill/>
        </p:spPr>
        <p:txBody>
          <a:bodyPr wrap="square" rtlCol="0">
            <a:spAutoFit/>
          </a:bodyPr>
          <a:lstStyle/>
          <a:p>
            <a:pPr marL="342900" indent="-342900">
              <a:buFont typeface="Wingdings" charset="2"/>
              <a:buAutoNum type="arabicPlain" startAt="3"/>
              <a:defRPr/>
            </a:pPr>
            <a:r>
              <a:rPr lang="en-US" sz="1800" b="1" dirty="0" smtClean="0">
                <a:latin typeface="Eurostile"/>
                <a:ea typeface="ＭＳ 明朝"/>
                <a:cs typeface="Eurostile"/>
              </a:rPr>
              <a:t>VINYL SHEET FLOORING</a:t>
            </a:r>
          </a:p>
        </p:txBody>
      </p:sp>
      <p:graphicFrame>
        <p:nvGraphicFramePr>
          <p:cNvPr id="3" name="Table 2"/>
          <p:cNvGraphicFramePr>
            <a:graphicFrameLocks noGrp="1"/>
          </p:cNvGraphicFramePr>
          <p:nvPr>
            <p:extLst>
              <p:ext uri="{D42A27DB-BD31-4B8C-83A1-F6EECF244321}">
                <p14:modId xmlns:p14="http://schemas.microsoft.com/office/powerpoint/2010/main" val="2424567221"/>
              </p:ext>
            </p:extLst>
          </p:nvPr>
        </p:nvGraphicFramePr>
        <p:xfrm>
          <a:off x="571499" y="5724969"/>
          <a:ext cx="11162194" cy="900984"/>
        </p:xfrm>
        <a:graphic>
          <a:graphicData uri="http://schemas.openxmlformats.org/drawingml/2006/table">
            <a:tbl>
              <a:tblPr firstRow="1" bandRow="1">
                <a:tableStyleId>{2D5ABB26-0587-4C30-8999-92F81FD0307C}</a:tableStyleId>
              </a:tblPr>
              <a:tblGrid>
                <a:gridCol w="2147097"/>
                <a:gridCol w="2134296"/>
                <a:gridCol w="4099011"/>
                <a:gridCol w="2781790"/>
              </a:tblGrid>
              <a:tr h="365056">
                <a:tc gridSpan="4">
                  <a:txBody>
                    <a:bodyPr/>
                    <a:lstStyle/>
                    <a:p>
                      <a:pPr algn="l">
                        <a:spcAft>
                          <a:spcPts val="0"/>
                        </a:spcAft>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ROOM/AREA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FLOOR AREA (estimated, m</a:t>
                      </a:r>
                      <a:r>
                        <a:rPr lang="en-US" sz="1300" b="1" baseline="30000" dirty="0" smtClean="0">
                          <a:effectLst/>
                          <a:latin typeface="Eurostile"/>
                          <a:ea typeface="ＭＳ 明朝"/>
                          <a:cs typeface="Eurostile"/>
                        </a:rPr>
                        <a:t>2</a:t>
                      </a:r>
                      <a:r>
                        <a:rPr lang="en-US" sz="1300" b="1" dirty="0" smtClean="0">
                          <a:effectLst/>
                          <a:latin typeface="Eurostile"/>
                          <a:ea typeface="ＭＳ 明朝"/>
                          <a:cs typeface="Eurostile"/>
                        </a:rPr>
                        <a:t>)</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300" b="0" dirty="0" smtClean="0">
                          <a:effectLst/>
                          <a:latin typeface="Eurostile"/>
                          <a:ea typeface="ＭＳ 明朝"/>
                          <a:cs typeface="Eurostile"/>
                        </a:rPr>
                        <a:t>Downstairs</a:t>
                      </a:r>
                      <a:r>
                        <a:rPr lang="en-US" sz="1300" b="0" baseline="0" dirty="0" smtClean="0">
                          <a:effectLst/>
                          <a:latin typeface="Eurostile"/>
                          <a:ea typeface="ＭＳ 明朝"/>
                          <a:cs typeface="Eurostile"/>
                        </a:rPr>
                        <a:t> Bathroom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5.95</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(D3) Flooring – Ground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975065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5</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937652545"/>
              </p:ext>
            </p:extLst>
          </p:nvPr>
        </p:nvGraphicFramePr>
        <p:xfrm>
          <a:off x="520699" y="2030400"/>
          <a:ext cx="11163301" cy="5101919"/>
        </p:xfrm>
        <a:graphic>
          <a:graphicData uri="http://schemas.openxmlformats.org/drawingml/2006/table">
            <a:tbl>
              <a:tblPr firstRow="1" bandRow="1">
                <a:tableStyleId>{2D5ABB26-0587-4C30-8999-92F81FD0307C}</a:tableStyleId>
              </a:tblPr>
              <a:tblGrid>
                <a:gridCol w="749301"/>
                <a:gridCol w="977900"/>
                <a:gridCol w="866755"/>
                <a:gridCol w="1040933"/>
                <a:gridCol w="1343512"/>
                <a:gridCol w="1168400"/>
                <a:gridCol w="1777493"/>
                <a:gridCol w="3239007"/>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INSTALLATION</a:t>
                      </a:r>
                      <a:r>
                        <a:rPr lang="en-US" sz="1300" b="1" baseline="0" dirty="0" smtClean="0">
                          <a:effectLst/>
                          <a:latin typeface="Eurostile"/>
                          <a:ea typeface="ＭＳ 明朝"/>
                          <a:cs typeface="Eurostile"/>
                        </a:rPr>
                        <a:t> NOTES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100" dirty="0" smtClean="0">
                          <a:effectLst/>
                          <a:latin typeface="Eurostile"/>
                          <a:ea typeface="ＭＳ 明朝"/>
                          <a:cs typeface="Eurostile"/>
                        </a:rPr>
                        <a:t>Vinyl Tile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Harvey Maria</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b="0" u="none" kern="1200" dirty="0" smtClean="0">
                          <a:solidFill>
                            <a:schemeClr val="tx1"/>
                          </a:solidFill>
                          <a:effectLst/>
                          <a:latin typeface="Eurostile"/>
                          <a:ea typeface="+mn-ea"/>
                          <a:cs typeface="Eurostile"/>
                        </a:rPr>
                        <a:t>Luxury</a:t>
                      </a:r>
                      <a:r>
                        <a:rPr lang="en-US" sz="1100" b="0" u="none" kern="1200" baseline="0" dirty="0" smtClean="0">
                          <a:solidFill>
                            <a:schemeClr val="tx1"/>
                          </a:solidFill>
                          <a:effectLst/>
                          <a:latin typeface="Eurostile"/>
                          <a:ea typeface="+mn-ea"/>
                          <a:cs typeface="Eurostile"/>
                        </a:rPr>
                        <a:t> Vinyl Tile</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de-DE" sz="1100" kern="1200" dirty="0" smtClean="0">
                          <a:solidFill>
                            <a:schemeClr val="tx1"/>
                          </a:solidFill>
                          <a:latin typeface="Eurostile"/>
                          <a:ea typeface="+mn-ea"/>
                          <a:cs typeface="Eurostile"/>
                        </a:rPr>
                        <a:t>N/A</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fr-FR" sz="1100" kern="1200" dirty="0" smtClean="0">
                          <a:solidFill>
                            <a:schemeClr val="tx1"/>
                          </a:solidFill>
                          <a:latin typeface="Eurostile"/>
                          <a:ea typeface="+mn-ea"/>
                          <a:cs typeface="Eurostile"/>
                        </a:rPr>
                        <a:t>305W x 305L x 2.5T (</a:t>
                      </a:r>
                      <a:r>
                        <a:rPr lang="fr-FR" sz="1100" kern="1200" dirty="0" err="1" smtClean="0">
                          <a:solidFill>
                            <a:schemeClr val="tx1"/>
                          </a:solidFill>
                          <a:latin typeface="Eurostile"/>
                          <a:ea typeface="+mn-ea"/>
                          <a:cs typeface="Eurostile"/>
                        </a:rPr>
                        <a:t>tile</a:t>
                      </a:r>
                      <a:r>
                        <a:rPr lang="fr-FR" sz="1100" kern="1200" dirty="0" smtClean="0">
                          <a:solidFill>
                            <a:schemeClr val="tx1"/>
                          </a:solidFill>
                          <a:latin typeface="Eurostile"/>
                          <a:ea typeface="+mn-ea"/>
                          <a:cs typeface="Eurostile"/>
                        </a:rPr>
                        <a:t>)</a:t>
                      </a:r>
                      <a:endParaRPr lang="en-US" sz="1100" kern="1200" noProof="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noProof="0" smtClean="0">
                          <a:solidFill>
                            <a:schemeClr val="tx1"/>
                          </a:solidFill>
                          <a:latin typeface="Eurostile"/>
                          <a:ea typeface="+mn-ea"/>
                          <a:cs typeface="Eurostile"/>
                        </a:rPr>
                        <a:t>Latte White</a:t>
                      </a:r>
                      <a:endParaRPr lang="en-US" sz="1100" noProof="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baseline="0" dirty="0" smtClean="0">
                          <a:solidFill>
                            <a:schemeClr val="tx1"/>
                          </a:solidFill>
                          <a:effectLst/>
                          <a:latin typeface="Eurostile"/>
                          <a:ea typeface="ＭＳ 明朝"/>
                          <a:cs typeface="Eurostile"/>
                        </a:rPr>
                        <a:t>Adhesive: Harvey Maria Regular</a:t>
                      </a:r>
                    </a:p>
                    <a:p>
                      <a:pPr algn="l">
                        <a:spcAft>
                          <a:spcPts val="0"/>
                        </a:spcAft>
                      </a:pPr>
                      <a:r>
                        <a:rPr lang="en-US" sz="1100" u="none" kern="1200" dirty="0" smtClean="0">
                          <a:solidFill>
                            <a:schemeClr val="tx1"/>
                          </a:solidFill>
                          <a:latin typeface="Eurostile"/>
                          <a:ea typeface="+mn-ea"/>
                          <a:cs typeface="Eurostile"/>
                        </a:rPr>
                        <a:t>No grout</a:t>
                      </a:r>
                      <a:r>
                        <a:rPr lang="en-US" sz="1100" u="none" kern="1200" baseline="0" dirty="0" smtClean="0">
                          <a:solidFill>
                            <a:schemeClr val="tx1"/>
                          </a:solidFill>
                          <a:latin typeface="Eurostile"/>
                          <a:ea typeface="+mn-ea"/>
                          <a:cs typeface="Eurostile"/>
                        </a:rPr>
                        <a:t> </a:t>
                      </a:r>
                      <a:r>
                        <a:rPr lang="en-US" sz="1100" kern="1200" baseline="0" dirty="0" smtClean="0">
                          <a:solidFill>
                            <a:schemeClr val="tx1"/>
                          </a:solidFill>
                          <a:latin typeface="Eurostile"/>
                          <a:ea typeface="+mn-ea"/>
                          <a:cs typeface="Eurostile"/>
                        </a:rPr>
                        <a:t>is required.</a:t>
                      </a:r>
                      <a:endParaRPr lang="en-US" sz="11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rPr>
                        <a:t>Installation instructions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hlinkClick r:id="rId3"/>
                        </a:rPr>
                        <a:t>http://www.harveymaria.co.uk/Fitting-Care/For-the-Home</a:t>
                      </a:r>
                      <a:endParaRPr lang="en-US" sz="11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rPr>
                        <a:t>Product details link:</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hlinkClick r:id="rId4"/>
                        </a:rPr>
                        <a:t>http://www.harveymaria.co.uk/Floor-Range/LSI-Solid-Colours_2/Latte-White</a:t>
                      </a:r>
                      <a:r>
                        <a:rPr lang="en-US" sz="1100" kern="1200" baseline="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Adhesive</a:t>
                      </a:r>
                      <a:r>
                        <a:rPr lang="en-US" sz="1100" kern="1200" baseline="0" dirty="0" smtClean="0">
                          <a:solidFill>
                            <a:schemeClr val="tx1"/>
                          </a:solidFill>
                          <a:latin typeface="Eurostile"/>
                          <a:ea typeface="+mn-ea"/>
                          <a:cs typeface="Eurostile"/>
                        </a:rPr>
                        <a:t> details and instructions at:</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hlinkClick r:id="rId5"/>
                        </a:rPr>
                        <a:t>http://www.harveymaria.co.uk/Floor-Range/Fitting-and-Care/Recommended-Adhesive</a:t>
                      </a:r>
                      <a:r>
                        <a:rPr lang="en-US" sz="1100" kern="120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i="0" u="sng" kern="1200" dirty="0" smtClean="0">
                          <a:solidFill>
                            <a:schemeClr val="tx1"/>
                          </a:solidFill>
                          <a:latin typeface="Eurostile"/>
                          <a:ea typeface="+mn-ea"/>
                          <a:cs typeface="Eurostile"/>
                        </a:rPr>
                        <a:t>Sealing note</a:t>
                      </a:r>
                      <a:r>
                        <a:rPr lang="en-US" sz="1100" kern="1200" dirty="0" smtClean="0">
                          <a:solidFill>
                            <a:schemeClr val="tx1"/>
                          </a:solidFill>
                          <a:latin typeface="Eurostile"/>
                          <a:ea typeface="+mn-ea"/>
                          <a:cs typeface="Eurostile"/>
                        </a:rPr>
                        <a:t>: The tiles will bond with the adhesive to form a water-tight seal. Small gaps at the edges of the room, at the shower tray, around</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 the toilet and sink bases etc. are</a:t>
                      </a:r>
                      <a:r>
                        <a:rPr lang="en-US" sz="1100" kern="1200" baseline="0" dirty="0" smtClean="0">
                          <a:solidFill>
                            <a:schemeClr val="tx1"/>
                          </a:solidFill>
                          <a:latin typeface="Eurostile"/>
                          <a:ea typeface="+mn-ea"/>
                          <a:cs typeface="Eurostile"/>
                        </a:rPr>
                        <a:t> to </a:t>
                      </a:r>
                      <a:r>
                        <a:rPr lang="en-US" sz="1100" kern="1200" dirty="0" smtClean="0">
                          <a:solidFill>
                            <a:schemeClr val="tx1"/>
                          </a:solidFill>
                          <a:latin typeface="Eurostile"/>
                          <a:ea typeface="+mn-ea"/>
                          <a:cs typeface="Eurostile"/>
                        </a:rPr>
                        <a:t>be filled with a mastic sealant.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2024">
                <a:tc gridSpan="8">
                  <a:txBody>
                    <a:bodyPr/>
                    <a:lstStyle/>
                    <a:p>
                      <a:pPr algn="l">
                        <a:spcAft>
                          <a:spcPts val="0"/>
                        </a:spcAft>
                      </a:pPr>
                      <a:r>
                        <a:rPr lang="en-US" sz="1200" b="1" u="sng" dirty="0" smtClean="0">
                          <a:effectLst/>
                          <a:latin typeface="Eurostile"/>
                          <a:ea typeface="ＭＳ 明朝"/>
                          <a:cs typeface="Eurostile"/>
                        </a:rPr>
                        <a:t>ACCESSORIES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8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606824">
                <a:tc>
                  <a:txBody>
                    <a:bodyPr/>
                    <a:lstStyle/>
                    <a:p>
                      <a:pPr algn="l">
                        <a:spcAft>
                          <a:spcPts val="0"/>
                        </a:spcAft>
                      </a:pPr>
                      <a:r>
                        <a:rPr lang="en-US" sz="1100" dirty="0" smtClean="0">
                          <a:effectLst/>
                          <a:latin typeface="Eurostile"/>
                          <a:ea typeface="ＭＳ 明朝"/>
                          <a:cs typeface="Eurostile"/>
                        </a:rPr>
                        <a:t>Skirting</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tx1"/>
                          </a:solidFill>
                          <a:latin typeface="Eurostile"/>
                          <a:ea typeface="+mn-ea"/>
                          <a:cs typeface="Eurostile"/>
                        </a:rPr>
                        <a:t>Polyflor</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b="0" u="none" dirty="0" err="1" smtClean="0">
                          <a:effectLst/>
                          <a:latin typeface="Eurostile"/>
                          <a:ea typeface="ＭＳ 明朝"/>
                          <a:cs typeface="Eurostile"/>
                        </a:rPr>
                        <a:t>Ejecta</a:t>
                      </a:r>
                      <a:r>
                        <a:rPr lang="en-US" sz="1100" b="0" u="none" dirty="0" smtClean="0">
                          <a:effectLst/>
                          <a:latin typeface="Eurostile"/>
                          <a:ea typeface="ＭＳ 明朝"/>
                          <a:cs typeface="Eurostile"/>
                        </a:rPr>
                        <a:t> Sit-on Skirting</a:t>
                      </a: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MC14,</a:t>
                      </a:r>
                    </a:p>
                    <a:p>
                      <a:r>
                        <a:rPr lang="en-US" sz="1100" dirty="0" smtClean="0">
                          <a:latin typeface="Eurostile"/>
                          <a:cs typeface="Eurostile"/>
                        </a:rPr>
                        <a:t>For Black </a:t>
                      </a:r>
                      <a:r>
                        <a:rPr lang="en-US" sz="1100" dirty="0" err="1" smtClean="0">
                          <a:latin typeface="Eurostile"/>
                          <a:cs typeface="Eurostile"/>
                        </a:rPr>
                        <a:t>Colour</a:t>
                      </a:r>
                      <a:r>
                        <a:rPr lang="en-US" sz="1100" baseline="0" dirty="0" smtClean="0">
                          <a:latin typeface="Eurostile"/>
                          <a:cs typeface="Eurostile"/>
                        </a:rPr>
                        <a:t> - 9510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75H x 20W (section on floor) x 2T, available</a:t>
                      </a:r>
                      <a:r>
                        <a:rPr lang="en-US" sz="1100" baseline="0" dirty="0" smtClean="0">
                          <a:latin typeface="Eurostile"/>
                          <a:cs typeface="Eurostile"/>
                        </a:rPr>
                        <a:t> in 2000 lengths.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Black</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effectLst/>
                          <a:latin typeface="Eurostile"/>
                          <a:ea typeface="ＭＳ 明朝"/>
                          <a:cs typeface="Eurostile"/>
                        </a:rPr>
                        <a:t>For more detailed product specification:</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6"/>
                        </a:rPr>
                        <a:t>http://www.polyflor.com/jh/products.nsf/products!open&amp;prodcode=ejecta</a:t>
                      </a:r>
                      <a:r>
                        <a:rPr lang="en-US" sz="1100" dirty="0" smtClean="0">
                          <a:latin typeface="Eurostile"/>
                          <a:cs typeface="Eurostile"/>
                        </a:rPr>
                        <a:t> (Please see </a:t>
                      </a:r>
                      <a:r>
                        <a:rPr lang="en-US" sz="1100" i="1" dirty="0" smtClean="0">
                          <a:latin typeface="Eurostile"/>
                          <a:cs typeface="Eurostile"/>
                        </a:rPr>
                        <a:t>Sit-on skirting </a:t>
                      </a:r>
                      <a:r>
                        <a:rPr lang="en-US" sz="1100" dirty="0" smtClean="0">
                          <a:latin typeface="Eurostile"/>
                          <a:cs typeface="Eurostile"/>
                        </a:rPr>
                        <a:t>PDF</a:t>
                      </a:r>
                      <a:r>
                        <a:rPr lang="en-US" sz="1100" baseline="0" dirty="0" smtClean="0">
                          <a:latin typeface="Eurostile"/>
                          <a:cs typeface="Eurostile"/>
                        </a:rPr>
                        <a:t> file</a:t>
                      </a:r>
                      <a:r>
                        <a:rPr lang="en-US" sz="1100" dirty="0" smtClean="0">
                          <a:latin typeface="Eurostile"/>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aseline="0" dirty="0" smtClean="0">
                          <a:latin typeface="Eurostile"/>
                          <a:cs typeface="Eurostile"/>
                        </a:rPr>
                        <a:t>Installation instructions at:</a:t>
                      </a:r>
                      <a:endParaRPr lang="en-US" sz="1100" dirty="0" smtClean="0">
                        <a:latin typeface="Eurostile"/>
                        <a:cs typeface="Eurostile"/>
                      </a:endParaRPr>
                    </a:p>
                    <a:p>
                      <a:r>
                        <a:rPr lang="en-US" sz="1100" dirty="0" smtClean="0">
                          <a:latin typeface="Eurostile"/>
                          <a:cs typeface="Eurostile"/>
                          <a:hlinkClick r:id="rId6"/>
                        </a:rPr>
                        <a:t>http://www.polyflor.com/jh/products.nsf/products!open&amp;prodcode=ejecta</a:t>
                      </a:r>
                      <a:r>
                        <a:rPr lang="en-US" sz="1100" dirty="0" smtClean="0">
                          <a:latin typeface="Eurostile"/>
                          <a:cs typeface="Eurostile"/>
                        </a:rPr>
                        <a:t> (Please</a:t>
                      </a:r>
                      <a:r>
                        <a:rPr lang="en-US" sz="1100" baseline="0" dirty="0" smtClean="0">
                          <a:latin typeface="Eurostile"/>
                          <a:cs typeface="Eurostile"/>
                        </a:rPr>
                        <a:t> see</a:t>
                      </a:r>
                      <a:endParaRPr lang="en-US" sz="1100" dirty="0" smtClean="0">
                        <a:latin typeface="Eurostile"/>
                        <a:cs typeface="Eurostile"/>
                      </a:endParaRPr>
                    </a:p>
                    <a:p>
                      <a:r>
                        <a:rPr lang="en-US" sz="1100" i="1" dirty="0" smtClean="0">
                          <a:latin typeface="Eurostile"/>
                          <a:cs typeface="Eurostile"/>
                        </a:rPr>
                        <a:t>Flooring Accessories</a:t>
                      </a:r>
                      <a:r>
                        <a:rPr lang="en-US" sz="1100" i="1" baseline="0" dirty="0" smtClean="0">
                          <a:latin typeface="Eurostile"/>
                          <a:cs typeface="Eurostile"/>
                        </a:rPr>
                        <a:t> Installation </a:t>
                      </a:r>
                      <a:r>
                        <a:rPr lang="en-US" sz="1100" baseline="0" dirty="0" smtClean="0">
                          <a:latin typeface="Eurostile"/>
                          <a:cs typeface="Eurostile"/>
                        </a:rPr>
                        <a:t>PDF file.)</a:t>
                      </a:r>
                    </a:p>
                    <a:p>
                      <a:endParaRPr lang="en-US" sz="1100" baseline="0" dirty="0" smtClean="0">
                        <a:latin typeface="Eurostile"/>
                        <a:cs typeface="Eurostile"/>
                      </a:endParaRPr>
                    </a:p>
                    <a:p>
                      <a:r>
                        <a:rPr lang="en-US" sz="1100" baseline="0" dirty="0" smtClean="0">
                          <a:latin typeface="Eurostile"/>
                          <a:cs typeface="Eurostile"/>
                        </a:rPr>
                        <a:t>Suitable Mastic Sealant is to be used beneath the toe of the skirting.</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398049" y="1407068"/>
            <a:ext cx="4774686" cy="369332"/>
          </a:xfrm>
          <a:prstGeom prst="rect">
            <a:avLst/>
          </a:prstGeom>
          <a:noFill/>
        </p:spPr>
        <p:txBody>
          <a:bodyPr wrap="square" rtlCol="0">
            <a:spAutoFit/>
          </a:bodyPr>
          <a:lstStyle/>
          <a:p>
            <a:pPr marL="342900" indent="-342900">
              <a:buFont typeface="Wingdings" charset="2"/>
              <a:buAutoNum type="arabicPlain" startAt="4"/>
              <a:defRPr/>
            </a:pPr>
            <a:r>
              <a:rPr lang="en-US" sz="1800" b="1" dirty="0" smtClean="0">
                <a:latin typeface="Eurostile"/>
                <a:ea typeface="ＭＳ 明朝"/>
                <a:cs typeface="Eurostile"/>
              </a:rPr>
              <a:t>VINYL TILE FLOORING (Harvey Maria)</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3061924667"/>
              </p:ext>
            </p:extLst>
          </p:nvPr>
        </p:nvGraphicFramePr>
        <p:xfrm>
          <a:off x="520699" y="7377538"/>
          <a:ext cx="11163301" cy="1000044"/>
        </p:xfrm>
        <a:graphic>
          <a:graphicData uri="http://schemas.openxmlformats.org/drawingml/2006/table">
            <a:tbl>
              <a:tblPr firstRow="1" bandRow="1">
                <a:tableStyleId>{2D5ABB26-0587-4C30-8999-92F81FD0307C}</a:tableStyleId>
              </a:tblPr>
              <a:tblGrid>
                <a:gridCol w="2457333"/>
                <a:gridCol w="2219358"/>
                <a:gridCol w="3996133"/>
                <a:gridCol w="2490477"/>
              </a:tblGrid>
              <a:tr h="365056">
                <a:tc gridSpan="4">
                  <a:txBody>
                    <a:bodyPr/>
                    <a:lstStyle/>
                    <a:p>
                      <a:pPr algn="l">
                        <a:spcAft>
                          <a:spcPts val="0"/>
                        </a:spcAft>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ROOM/AREA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 within room</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FLOOR AREA (estimated, m</a:t>
                      </a:r>
                      <a:r>
                        <a:rPr lang="en-US" sz="1300" b="1" baseline="30000" dirty="0" smtClean="0">
                          <a:effectLst/>
                          <a:latin typeface="Eurostile"/>
                          <a:ea typeface="ＭＳ 明朝"/>
                          <a:cs typeface="Eurostile"/>
                        </a:rPr>
                        <a:t>2</a:t>
                      </a:r>
                      <a:r>
                        <a:rPr lang="en-US" sz="1300" b="1" dirty="0" smtClean="0">
                          <a:effectLst/>
                          <a:latin typeface="Eurostile"/>
                          <a:ea typeface="ＭＳ 明朝"/>
                          <a:cs typeface="Eurostile"/>
                        </a:rPr>
                        <a:t>)</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300" b="0" dirty="0" smtClean="0">
                          <a:effectLst/>
                          <a:latin typeface="Eurostile"/>
                          <a:ea typeface="ＭＳ 明朝"/>
                          <a:cs typeface="Eurostile"/>
                        </a:rPr>
                        <a:t>Shower </a:t>
                      </a:r>
                      <a:r>
                        <a:rPr lang="en-US" sz="1300" b="0" baseline="0" dirty="0" smtClean="0">
                          <a:effectLst/>
                          <a:latin typeface="Eurostile"/>
                          <a:ea typeface="ＭＳ 明朝"/>
                          <a:cs typeface="Eurostile"/>
                        </a:rPr>
                        <a:t>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 Vinyl</a:t>
                      </a:r>
                      <a:r>
                        <a:rPr lang="en-US" sz="1300" b="0" baseline="0" dirty="0" smtClean="0">
                          <a:effectLst/>
                          <a:latin typeface="Eurostile"/>
                          <a:ea typeface="ＭＳ 明朝"/>
                          <a:cs typeface="Eurostile"/>
                        </a:rPr>
                        <a:t> </a:t>
                      </a:r>
                      <a:r>
                        <a:rPr lang="en-US" sz="1300" b="0" dirty="0" smtClean="0">
                          <a:effectLst/>
                          <a:latin typeface="Eurostile"/>
                          <a:ea typeface="ＭＳ 明朝"/>
                          <a:cs typeface="Eurostile"/>
                        </a:rPr>
                        <a:t>tiles</a:t>
                      </a:r>
                    </a:p>
                    <a:p>
                      <a:pPr algn="l">
                        <a:spcAft>
                          <a:spcPts val="0"/>
                        </a:spcAft>
                      </a:pPr>
                      <a:r>
                        <a:rPr lang="en-US" sz="1300" b="0" dirty="0" smtClean="0">
                          <a:effectLst/>
                          <a:latin typeface="Eurostile"/>
                          <a:ea typeface="ＭＳ 明朝"/>
                          <a:cs typeface="Eurostile"/>
                        </a:rPr>
                        <a:t>2 --</a:t>
                      </a:r>
                      <a:r>
                        <a:rPr lang="en-US" sz="1300" b="0" baseline="0" dirty="0" smtClean="0">
                          <a:effectLst/>
                          <a:latin typeface="Eurostile"/>
                          <a:ea typeface="ＭＳ 明朝"/>
                          <a:cs typeface="Eurostile"/>
                        </a:rPr>
                        <a:t> </a:t>
                      </a:r>
                      <a:r>
                        <a:rPr lang="en-US" sz="1300" b="0" dirty="0" smtClean="0">
                          <a:effectLst/>
                          <a:latin typeface="Eurostile"/>
                          <a:ea typeface="ＭＳ 明朝"/>
                          <a:cs typeface="Eurostile"/>
                        </a:rPr>
                        <a:t> Skirting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5.28</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(D4) Flooring – First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6761234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6</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2348799170"/>
              </p:ext>
            </p:extLst>
          </p:nvPr>
        </p:nvGraphicFramePr>
        <p:xfrm>
          <a:off x="533401" y="1979600"/>
          <a:ext cx="11214099" cy="5025719"/>
        </p:xfrm>
        <a:graphic>
          <a:graphicData uri="http://schemas.openxmlformats.org/drawingml/2006/table">
            <a:tbl>
              <a:tblPr firstRow="1" bandRow="1">
                <a:tableStyleId>{2D5ABB26-0587-4C30-8999-92F81FD0307C}</a:tableStyleId>
              </a:tblPr>
              <a:tblGrid>
                <a:gridCol w="749299"/>
                <a:gridCol w="974981"/>
                <a:gridCol w="973597"/>
                <a:gridCol w="1054799"/>
                <a:gridCol w="1268082"/>
                <a:gridCol w="808321"/>
                <a:gridCol w="2322169"/>
                <a:gridCol w="3062851"/>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INSTALLATION</a:t>
                      </a:r>
                      <a:r>
                        <a:rPr lang="en-US" sz="1300" b="1" baseline="0" dirty="0" smtClean="0">
                          <a:effectLst/>
                          <a:latin typeface="Eurostile"/>
                          <a:ea typeface="ＭＳ 明朝"/>
                          <a:cs typeface="Eurostile"/>
                        </a:rPr>
                        <a:t> NOTES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100" dirty="0" smtClean="0">
                          <a:effectLst/>
                          <a:latin typeface="Eurostile"/>
                          <a:ea typeface="ＭＳ 明朝"/>
                          <a:cs typeface="Eurostile"/>
                        </a:rPr>
                        <a:t>Vinyl Tile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tx1"/>
                          </a:solidFill>
                          <a:latin typeface="Eurostile"/>
                          <a:ea typeface="+mn-ea"/>
                          <a:cs typeface="Eurostile"/>
                        </a:rPr>
                        <a:t>Polyflor</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Camaro Stone and Design PU</a:t>
                      </a:r>
                      <a:endParaRPr lang="en-US" sz="1100" dirty="0" smtClean="0">
                        <a:effectLst/>
                        <a:latin typeface="Eurostile"/>
                        <a:ea typeface="ＭＳ 明朝"/>
                        <a:cs typeface="Eurostile"/>
                      </a:endParaRPr>
                    </a:p>
                    <a:p>
                      <a:pPr algn="l">
                        <a:spcAft>
                          <a:spcPts val="0"/>
                        </a:spcAft>
                      </a:pPr>
                      <a:r>
                        <a:rPr lang="en-US" sz="1100" b="0" u="none" kern="1200" dirty="0" smtClean="0">
                          <a:solidFill>
                            <a:schemeClr val="tx1"/>
                          </a:solidFill>
                          <a:effectLst/>
                          <a:latin typeface="Eurostile"/>
                          <a:ea typeface="+mn-ea"/>
                          <a:cs typeface="Eurostile"/>
                        </a:rPr>
                        <a:t>Luxury</a:t>
                      </a:r>
                      <a:r>
                        <a:rPr lang="en-US" sz="1100" b="0" u="none" kern="1200" baseline="0" dirty="0" smtClean="0">
                          <a:solidFill>
                            <a:schemeClr val="tx1"/>
                          </a:solidFill>
                          <a:effectLst/>
                          <a:latin typeface="Eurostile"/>
                          <a:ea typeface="+mn-ea"/>
                          <a:cs typeface="Eurostile"/>
                        </a:rPr>
                        <a:t> Vinyl Tile</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de-DE" sz="1100" kern="1200" dirty="0" smtClean="0">
                          <a:solidFill>
                            <a:schemeClr val="tx1"/>
                          </a:solidFill>
                          <a:latin typeface="Eurostile"/>
                          <a:ea typeface="+mn-ea"/>
                          <a:cs typeface="Eurostile"/>
                        </a:rPr>
                        <a:t>2317</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noProof="0" dirty="0" smtClean="0">
                          <a:solidFill>
                            <a:schemeClr val="tx1"/>
                          </a:solidFill>
                          <a:latin typeface="Eurostile"/>
                          <a:ea typeface="+mn-ea"/>
                          <a:cs typeface="Eurostile"/>
                        </a:rPr>
                        <a:t>305W x 305L x 2T (tile)</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noProof="0" dirty="0" smtClean="0">
                          <a:solidFill>
                            <a:schemeClr val="tx1"/>
                          </a:solidFill>
                          <a:latin typeface="Eurostile"/>
                          <a:ea typeface="+mn-ea"/>
                          <a:cs typeface="Eurostile"/>
                        </a:rPr>
                        <a:t>Black Marble</a:t>
                      </a:r>
                      <a:endParaRPr lang="en-US" sz="1100" noProof="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baseline="0" dirty="0" smtClean="0">
                          <a:solidFill>
                            <a:schemeClr val="tx1"/>
                          </a:solidFill>
                          <a:effectLst/>
                          <a:latin typeface="Eurostile"/>
                          <a:ea typeface="ＭＳ 明朝"/>
                          <a:cs typeface="Eurostile"/>
                        </a:rPr>
                        <a:t>For more detailed product specification:</a:t>
                      </a:r>
                    </a:p>
                    <a:p>
                      <a:pPr algn="l">
                        <a:spcAft>
                          <a:spcPts val="0"/>
                        </a:spcAft>
                      </a:pPr>
                      <a:r>
                        <a:rPr lang="en-US" sz="1100" kern="1200" baseline="0" dirty="0" smtClean="0">
                          <a:solidFill>
                            <a:schemeClr val="tx1"/>
                          </a:solidFill>
                          <a:effectLst/>
                          <a:latin typeface="Eurostile"/>
                          <a:ea typeface="ＭＳ 明朝"/>
                          <a:cs typeface="Eurostile"/>
                          <a:hlinkClick r:id="rId3"/>
                        </a:rPr>
                        <a:t>http://www.polyflor.com/jh/web.nsf/technical!open&amp;section=Product%20Specifications</a:t>
                      </a:r>
                      <a:r>
                        <a:rPr lang="en-US" sz="1100" kern="1200" baseline="0" dirty="0" smtClean="0">
                          <a:solidFill>
                            <a:schemeClr val="tx1"/>
                          </a:solidFill>
                          <a:effectLst/>
                          <a:latin typeface="Eurostile"/>
                          <a:ea typeface="ＭＳ 明朝"/>
                          <a:cs typeface="Eurostile"/>
                        </a:rPr>
                        <a:t> (Please see Camaro Stone and Design PU PDF file.)</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rPr>
                        <a:t>Installation instructions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hlinkClick r:id="rId4"/>
                        </a:rPr>
                        <a:t>http://www.polyflor.com/jh/web.nsf/technical!open&amp;section=Installation</a:t>
                      </a:r>
                      <a:r>
                        <a:rPr lang="en-US" sz="1100" kern="1200" dirty="0" smtClean="0">
                          <a:solidFill>
                            <a:schemeClr val="tx1"/>
                          </a:solidFill>
                          <a:latin typeface="Eurostile"/>
                          <a:ea typeface="+mn-ea"/>
                          <a:cs typeface="Eurostile"/>
                        </a:rPr>
                        <a:t> (Please see</a:t>
                      </a:r>
                      <a:r>
                        <a:rPr lang="en-US" sz="1100" kern="1200" baseline="0" dirty="0" smtClean="0">
                          <a:solidFill>
                            <a:schemeClr val="tx1"/>
                          </a:solidFill>
                          <a:latin typeface="Eurostile"/>
                          <a:ea typeface="+mn-ea"/>
                          <a:cs typeface="Eurostile"/>
                        </a:rPr>
                        <a:t> </a:t>
                      </a:r>
                      <a:r>
                        <a:rPr lang="en-US" sz="1100" i="1" kern="1200" baseline="0" dirty="0" smtClean="0">
                          <a:solidFill>
                            <a:schemeClr val="tx1"/>
                          </a:solidFill>
                          <a:latin typeface="Eurostile"/>
                          <a:ea typeface="+mn-ea"/>
                          <a:cs typeface="Eurostile"/>
                        </a:rPr>
                        <a:t>LVT Technical Manual,</a:t>
                      </a:r>
                      <a:r>
                        <a:rPr lang="en-US" sz="1100" kern="1200" baseline="0" dirty="0" smtClean="0">
                          <a:solidFill>
                            <a:schemeClr val="tx1"/>
                          </a:solidFill>
                          <a:latin typeface="Eurostile"/>
                          <a:ea typeface="+mn-ea"/>
                          <a:cs typeface="Eurostile"/>
                        </a:rPr>
                        <a:t> </a:t>
                      </a:r>
                      <a:r>
                        <a:rPr lang="en-US" sz="1100" i="1" kern="1200" baseline="0" dirty="0" smtClean="0">
                          <a:solidFill>
                            <a:schemeClr val="tx1"/>
                          </a:solidFill>
                          <a:latin typeface="Eurostile"/>
                          <a:ea typeface="+mn-ea"/>
                          <a:cs typeface="Eurostile"/>
                        </a:rPr>
                        <a:t>Subfloor Preparation, </a:t>
                      </a:r>
                      <a:r>
                        <a:rPr lang="en-US" sz="1100" i="1" kern="1200" dirty="0" smtClean="0">
                          <a:solidFill>
                            <a:schemeClr val="tx1"/>
                          </a:solidFill>
                          <a:latin typeface="Eurostile"/>
                          <a:ea typeface="+mn-ea"/>
                          <a:cs typeface="Eurostile"/>
                        </a:rPr>
                        <a:t>Installation of Luxury Vinyl Tiles, Type</a:t>
                      </a:r>
                      <a:r>
                        <a:rPr lang="en-US" sz="1100" i="1" kern="1200" baseline="0" dirty="0" smtClean="0">
                          <a:solidFill>
                            <a:schemeClr val="tx1"/>
                          </a:solidFill>
                          <a:latin typeface="Eurostile"/>
                          <a:ea typeface="+mn-ea"/>
                          <a:cs typeface="Eurostile"/>
                        </a:rPr>
                        <a:t> of Adhesives, Tools and Equipment </a:t>
                      </a:r>
                      <a:r>
                        <a:rPr lang="en-US" sz="1100" kern="1200" dirty="0" smtClean="0">
                          <a:solidFill>
                            <a:schemeClr val="tx1"/>
                          </a:solidFill>
                          <a:latin typeface="Eurostile"/>
                          <a:ea typeface="+mn-ea"/>
                          <a:cs typeface="Eurostile"/>
                        </a:rPr>
                        <a:t>PDF files.)</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Please use adhesive </a:t>
                      </a:r>
                      <a:r>
                        <a:rPr lang="en-US" sz="1100" u="sng" kern="1200" dirty="0" smtClean="0">
                          <a:solidFill>
                            <a:schemeClr val="tx1"/>
                          </a:solidFill>
                          <a:latin typeface="Eurostile"/>
                          <a:ea typeface="+mn-ea"/>
                          <a:cs typeface="Eurostile"/>
                        </a:rPr>
                        <a:t>only</a:t>
                      </a:r>
                      <a:r>
                        <a:rPr lang="en-US" sz="1100" kern="1200" dirty="0" smtClean="0">
                          <a:solidFill>
                            <a:schemeClr val="tx1"/>
                          </a:solidFill>
                          <a:latin typeface="Eurostile"/>
                          <a:ea typeface="+mn-ea"/>
                          <a:cs typeface="Eurostile"/>
                        </a:rPr>
                        <a:t> from the Approved Adhesive list:</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hlinkClick r:id="rId5"/>
                        </a:rPr>
                        <a:t>http://www.polyflor.com/jh/web.nsf/technical!open&amp;section=Approved%20Adhesive%20List</a:t>
                      </a:r>
                      <a:r>
                        <a:rPr lang="en-US" sz="1100" kern="1200" dirty="0" smtClean="0">
                          <a:solidFill>
                            <a:schemeClr val="tx1"/>
                          </a:solidFill>
                          <a:latin typeface="Eurostile"/>
                          <a:ea typeface="+mn-ea"/>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2024">
                <a:tc gridSpan="8">
                  <a:txBody>
                    <a:bodyPr/>
                    <a:lstStyle/>
                    <a:p>
                      <a:pPr algn="l">
                        <a:spcAft>
                          <a:spcPts val="0"/>
                        </a:spcAft>
                      </a:pPr>
                      <a:r>
                        <a:rPr lang="en-US" sz="1200" b="1" u="sng" dirty="0" smtClean="0">
                          <a:effectLst/>
                          <a:latin typeface="Eurostile"/>
                          <a:ea typeface="ＭＳ 明朝"/>
                          <a:cs typeface="Eurostile"/>
                        </a:rPr>
                        <a:t>ACCESSORIES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06824">
                <a:tc>
                  <a:txBody>
                    <a:bodyPr/>
                    <a:lstStyle/>
                    <a:p>
                      <a:pPr algn="l">
                        <a:spcAft>
                          <a:spcPts val="0"/>
                        </a:spcAft>
                      </a:pPr>
                      <a:r>
                        <a:rPr lang="en-US" sz="1100" dirty="0" smtClean="0">
                          <a:effectLst/>
                          <a:latin typeface="Eurostile"/>
                          <a:ea typeface="ＭＳ 明朝"/>
                          <a:cs typeface="Eurostile"/>
                        </a:rPr>
                        <a:t>Grouting Strips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effectLst/>
                          <a:latin typeface="Eurostile"/>
                          <a:ea typeface="ＭＳ 明朝"/>
                          <a:cs typeface="Eurostile"/>
                        </a:rPr>
                        <a:t>Polyflor</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b="0" u="none" dirty="0" smtClean="0">
                          <a:effectLst/>
                          <a:latin typeface="Eurostile"/>
                          <a:ea typeface="ＭＳ 明朝"/>
                          <a:cs typeface="Eurostile"/>
                        </a:rPr>
                        <a:t>Ice Grouting Strip</a:t>
                      </a: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2031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3W x 914L x 2T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Ice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baseline="0" dirty="0" smtClean="0">
                          <a:solidFill>
                            <a:schemeClr val="tx1"/>
                          </a:solidFill>
                          <a:effectLst/>
                          <a:latin typeface="Eurostile"/>
                          <a:ea typeface="ＭＳ 明朝"/>
                          <a:cs typeface="Eurostile"/>
                        </a:rPr>
                        <a:t>For further details:</a:t>
                      </a:r>
                    </a:p>
                    <a:p>
                      <a:pPr algn="l">
                        <a:spcAft>
                          <a:spcPts val="0"/>
                        </a:spcAft>
                      </a:pPr>
                      <a:r>
                        <a:rPr lang="en-US" sz="1100" kern="1200" baseline="0" dirty="0" smtClean="0">
                          <a:solidFill>
                            <a:schemeClr val="tx1"/>
                          </a:solidFill>
                          <a:effectLst/>
                          <a:latin typeface="Eurostile"/>
                          <a:ea typeface="ＭＳ 明朝"/>
                          <a:cs typeface="Eurostile"/>
                          <a:hlinkClick r:id="rId6"/>
                        </a:rPr>
                        <a:t>http://www.polyflor.com/jh/products.nsf/products!open&amp;family=lux&amp;prodcode=csd&amp;shade=2031</a:t>
                      </a:r>
                      <a:r>
                        <a:rPr lang="en-US" sz="1100" kern="1200" baseline="0" dirty="0" smtClean="0">
                          <a:solidFill>
                            <a:schemeClr val="tx1"/>
                          </a:solidFill>
                          <a:effectLst/>
                          <a:latin typeface="Eurostile"/>
                          <a:ea typeface="ＭＳ 明朝"/>
                          <a:cs typeface="Eurostile"/>
                        </a:rPr>
                        <a:t>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rPr>
                        <a:t>Installation instructions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hlinkClick r:id="rId4"/>
                        </a:rPr>
                        <a:t>http://www.polyflor.com/jh/web.nsf/technical!open&amp;section=Installation</a:t>
                      </a:r>
                      <a:r>
                        <a:rPr lang="en-US" sz="1100" kern="1200" dirty="0" smtClean="0">
                          <a:solidFill>
                            <a:schemeClr val="tx1"/>
                          </a:solidFill>
                          <a:latin typeface="Eurostile"/>
                          <a:ea typeface="+mn-ea"/>
                          <a:cs typeface="Eurostile"/>
                        </a:rPr>
                        <a:t> (Please see</a:t>
                      </a:r>
                      <a:r>
                        <a:rPr lang="en-US" sz="1100" kern="1200" baseline="0" dirty="0" smtClean="0">
                          <a:solidFill>
                            <a:schemeClr val="tx1"/>
                          </a:solidFill>
                          <a:latin typeface="Eurostile"/>
                          <a:ea typeface="+mn-ea"/>
                          <a:cs typeface="Eurostile"/>
                        </a:rPr>
                        <a:t> </a:t>
                      </a:r>
                      <a:r>
                        <a:rPr lang="en-US" sz="1100" i="1" kern="1200" baseline="0" dirty="0" smtClean="0">
                          <a:solidFill>
                            <a:schemeClr val="tx1"/>
                          </a:solidFill>
                          <a:latin typeface="Eurostile"/>
                          <a:ea typeface="+mn-ea"/>
                          <a:cs typeface="Eurostile"/>
                        </a:rPr>
                        <a:t>LVT Technical Manual, LVT Inlay Strip Calculation Sheet PDF files.</a:t>
                      </a:r>
                      <a:r>
                        <a:rPr lang="en-US" sz="1100" i="0" kern="1200" baseline="0" dirty="0" smtClean="0">
                          <a:solidFill>
                            <a:schemeClr val="tx1"/>
                          </a:solidFill>
                          <a:latin typeface="Eurostile"/>
                          <a:ea typeface="+mn-ea"/>
                          <a:cs typeface="Eurostile"/>
                        </a:rPr>
                        <a:t>)</a:t>
                      </a:r>
                      <a:endParaRPr lang="en-US" sz="1100" i="0" dirty="0" smtClean="0">
                        <a:latin typeface="Eurostile"/>
                        <a:cs typeface="Eurostile"/>
                        <a:hlinkClick r:id="rId6"/>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06824">
                <a:tc>
                  <a:txBody>
                    <a:bodyPr/>
                    <a:lstStyle/>
                    <a:p>
                      <a:pPr algn="l">
                        <a:spcAft>
                          <a:spcPts val="0"/>
                        </a:spcAft>
                      </a:pPr>
                      <a:r>
                        <a:rPr lang="en-US" sz="1100" dirty="0" smtClean="0">
                          <a:effectLst/>
                          <a:latin typeface="Eurostile"/>
                          <a:ea typeface="ＭＳ 明朝"/>
                          <a:cs typeface="Eurostile"/>
                        </a:rPr>
                        <a:t>Skirting</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tx1"/>
                          </a:solidFill>
                          <a:latin typeface="Eurostile"/>
                          <a:ea typeface="+mn-ea"/>
                          <a:cs typeface="Eurostile"/>
                        </a:rPr>
                        <a:t>Polyflor</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b="0" u="none" dirty="0" err="1" smtClean="0">
                          <a:effectLst/>
                          <a:latin typeface="Eurostile"/>
                          <a:ea typeface="ＭＳ 明朝"/>
                          <a:cs typeface="Eurostile"/>
                        </a:rPr>
                        <a:t>Ejecta</a:t>
                      </a:r>
                      <a:r>
                        <a:rPr lang="en-US" sz="1100" b="0" u="none" dirty="0" smtClean="0">
                          <a:effectLst/>
                          <a:latin typeface="Eurostile"/>
                          <a:ea typeface="ＭＳ 明朝"/>
                          <a:cs typeface="Eurostile"/>
                        </a:rPr>
                        <a:t> Sit-on Skirting</a:t>
                      </a: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MC14,</a:t>
                      </a:r>
                    </a:p>
                    <a:p>
                      <a:r>
                        <a:rPr lang="en-US" sz="1100" dirty="0" smtClean="0">
                          <a:latin typeface="Eurostile"/>
                          <a:cs typeface="Eurostile"/>
                        </a:rPr>
                        <a:t>For White </a:t>
                      </a:r>
                      <a:r>
                        <a:rPr lang="en-US" sz="1100" dirty="0" err="1" smtClean="0">
                          <a:latin typeface="Eurostile"/>
                          <a:cs typeface="Eurostile"/>
                        </a:rPr>
                        <a:t>Colour</a:t>
                      </a:r>
                      <a:r>
                        <a:rPr lang="en-US" sz="1100" dirty="0" smtClean="0">
                          <a:latin typeface="Eurostile"/>
                          <a:cs typeface="Eurostile"/>
                        </a:rPr>
                        <a:t> – 9520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75H x 20W (section on floor) x 2T, available</a:t>
                      </a:r>
                      <a:r>
                        <a:rPr lang="en-US" sz="1100" baseline="0" dirty="0" smtClean="0">
                          <a:latin typeface="Eurostile"/>
                          <a:cs typeface="Eurostile"/>
                        </a:rPr>
                        <a:t> in 2000 lengths.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effectLst/>
                          <a:latin typeface="Eurostile"/>
                          <a:ea typeface="ＭＳ 明朝"/>
                          <a:cs typeface="Eurostile"/>
                        </a:rPr>
                        <a:t>For more detailed product specification:</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7"/>
                        </a:rPr>
                        <a:t>http://www.polyflor.com/jh/products.nsf/products!open&amp;prodcode=ejecta</a:t>
                      </a:r>
                      <a:r>
                        <a:rPr lang="en-US" sz="1100" dirty="0" smtClean="0">
                          <a:latin typeface="Eurostile"/>
                          <a:cs typeface="Eurostile"/>
                        </a:rPr>
                        <a:t> (Please see </a:t>
                      </a:r>
                      <a:r>
                        <a:rPr lang="en-US" sz="1100" i="1" dirty="0" smtClean="0">
                          <a:latin typeface="Eurostile"/>
                          <a:cs typeface="Eurostile"/>
                        </a:rPr>
                        <a:t>Sit-on skirting </a:t>
                      </a:r>
                      <a:r>
                        <a:rPr lang="en-US" sz="1100" dirty="0" smtClean="0">
                          <a:latin typeface="Eurostile"/>
                          <a:cs typeface="Eurostile"/>
                        </a:rPr>
                        <a:t>PDF</a:t>
                      </a:r>
                      <a:r>
                        <a:rPr lang="en-US" sz="1100" baseline="0" dirty="0" smtClean="0">
                          <a:latin typeface="Eurostile"/>
                          <a:cs typeface="Eurostile"/>
                        </a:rPr>
                        <a:t> file</a:t>
                      </a:r>
                      <a:r>
                        <a:rPr lang="en-US" sz="1100" dirty="0" smtClean="0">
                          <a:latin typeface="Eurostile"/>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aseline="0" dirty="0" smtClean="0">
                          <a:latin typeface="Eurostile"/>
                          <a:cs typeface="Eurostile"/>
                        </a:rPr>
                        <a:t>Installation instructions at:</a:t>
                      </a:r>
                      <a:endParaRPr lang="en-US" sz="1100" dirty="0" smtClean="0">
                        <a:latin typeface="Eurostile"/>
                        <a:cs typeface="Eurostile"/>
                      </a:endParaRPr>
                    </a:p>
                    <a:p>
                      <a:r>
                        <a:rPr lang="en-US" sz="1100" dirty="0" smtClean="0">
                          <a:latin typeface="Eurostile"/>
                          <a:cs typeface="Eurostile"/>
                          <a:hlinkClick r:id="rId7"/>
                        </a:rPr>
                        <a:t>http://www.polyflor.com/jh/products.nsf/products!open&amp;prodcode=ejecta</a:t>
                      </a:r>
                      <a:r>
                        <a:rPr lang="en-US" sz="1100" dirty="0" smtClean="0">
                          <a:latin typeface="Eurostile"/>
                          <a:cs typeface="Eurostile"/>
                        </a:rPr>
                        <a:t> (Please</a:t>
                      </a:r>
                      <a:r>
                        <a:rPr lang="en-US" sz="1100" baseline="0" dirty="0" smtClean="0">
                          <a:latin typeface="Eurostile"/>
                          <a:cs typeface="Eurostile"/>
                        </a:rPr>
                        <a:t> see</a:t>
                      </a:r>
                      <a:endParaRPr lang="en-US" sz="1100" dirty="0" smtClean="0">
                        <a:latin typeface="Eurostile"/>
                        <a:cs typeface="Eurostile"/>
                      </a:endParaRPr>
                    </a:p>
                    <a:p>
                      <a:r>
                        <a:rPr lang="en-US" sz="1100" i="1" dirty="0" smtClean="0">
                          <a:latin typeface="Eurostile"/>
                          <a:cs typeface="Eurostile"/>
                        </a:rPr>
                        <a:t>Flooring Accessories</a:t>
                      </a:r>
                      <a:r>
                        <a:rPr lang="en-US" sz="1100" i="1" baseline="0" dirty="0" smtClean="0">
                          <a:latin typeface="Eurostile"/>
                          <a:cs typeface="Eurostile"/>
                        </a:rPr>
                        <a:t> Installation </a:t>
                      </a:r>
                      <a:r>
                        <a:rPr lang="en-US" sz="1100" baseline="0" dirty="0" smtClean="0">
                          <a:latin typeface="Eurostile"/>
                          <a:cs typeface="Eurostile"/>
                        </a:rPr>
                        <a:t>PDF file.)</a:t>
                      </a:r>
                    </a:p>
                    <a:p>
                      <a:endParaRPr lang="en-US" sz="1100" baseline="0" dirty="0" smtClean="0">
                        <a:latin typeface="Eurostile"/>
                        <a:cs typeface="Eurostile"/>
                      </a:endParaRPr>
                    </a:p>
                    <a:p>
                      <a:r>
                        <a:rPr lang="en-US" sz="1100" baseline="0" dirty="0" smtClean="0">
                          <a:latin typeface="Eurostile"/>
                          <a:cs typeface="Eurostile"/>
                        </a:rPr>
                        <a:t>Suitable Mastic Sealant is to be used beneath the toe of the skirting.</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406515" y="1407068"/>
            <a:ext cx="4207301" cy="369332"/>
          </a:xfrm>
          <a:prstGeom prst="rect">
            <a:avLst/>
          </a:prstGeom>
          <a:noFill/>
        </p:spPr>
        <p:txBody>
          <a:bodyPr wrap="square" rtlCol="0">
            <a:spAutoFit/>
          </a:bodyPr>
          <a:lstStyle/>
          <a:p>
            <a:pPr marL="342900" indent="-342900">
              <a:buFont typeface="Wingdings" charset="2"/>
              <a:buAutoNum type="arabicPlain" startAt="5"/>
              <a:defRPr/>
            </a:pPr>
            <a:r>
              <a:rPr lang="en-US" sz="1800" b="1" dirty="0" smtClean="0">
                <a:latin typeface="Eurostile"/>
                <a:ea typeface="ＭＳ 明朝"/>
                <a:cs typeface="Eurostile"/>
              </a:rPr>
              <a:t>VINYL TILE FLOORING (</a:t>
            </a:r>
            <a:r>
              <a:rPr lang="en-US" sz="1800" b="1" dirty="0" err="1" smtClean="0">
                <a:latin typeface="Eurostile"/>
                <a:ea typeface="ＭＳ 明朝"/>
                <a:cs typeface="Eurostile"/>
              </a:rPr>
              <a:t>Polyflor</a:t>
            </a:r>
            <a:r>
              <a:rPr lang="en-US" sz="1800" b="1" dirty="0" smtClean="0">
                <a:latin typeface="Eurostile"/>
                <a:ea typeface="ＭＳ 明朝"/>
                <a:cs typeface="Eurostile"/>
              </a:rPr>
              <a:t>)</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3090401032"/>
              </p:ext>
            </p:extLst>
          </p:nvPr>
        </p:nvGraphicFramePr>
        <p:xfrm>
          <a:off x="533400" y="7298623"/>
          <a:ext cx="11229159" cy="900984"/>
        </p:xfrm>
        <a:graphic>
          <a:graphicData uri="http://schemas.openxmlformats.org/drawingml/2006/table">
            <a:tbl>
              <a:tblPr firstRow="1" bandRow="1">
                <a:tableStyleId>{2D5ABB26-0587-4C30-8999-92F81FD0307C}</a:tableStyleId>
              </a:tblPr>
              <a:tblGrid>
                <a:gridCol w="2539823"/>
                <a:gridCol w="1903817"/>
                <a:gridCol w="3962104"/>
                <a:gridCol w="2823415"/>
              </a:tblGrid>
              <a:tr h="365056">
                <a:tc gridSpan="4">
                  <a:txBody>
                    <a:bodyPr/>
                    <a:lstStyle/>
                    <a:p>
                      <a:pPr algn="l">
                        <a:spcAft>
                          <a:spcPts val="0"/>
                        </a:spcAft>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ROOM/AREA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dirty="0" smtClean="0">
                          <a:effectLst/>
                          <a:latin typeface="Eurostile"/>
                          <a:ea typeface="ＭＳ 明朝"/>
                          <a:cs typeface="Eurostile"/>
                        </a:rPr>
                        <a:t>Ref ID within room</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FLOOR AREA (estimated, m</a:t>
                      </a:r>
                      <a:r>
                        <a:rPr lang="en-US" sz="1300" b="1" baseline="30000" dirty="0" smtClean="0">
                          <a:effectLst/>
                          <a:latin typeface="Eurostile"/>
                          <a:ea typeface="ＭＳ 明朝"/>
                          <a:cs typeface="Eurostile"/>
                        </a:rPr>
                        <a:t>2</a:t>
                      </a:r>
                      <a:r>
                        <a:rPr lang="en-US" sz="1300" b="1" dirty="0" smtClean="0">
                          <a:effectLst/>
                          <a:latin typeface="Eurostile"/>
                          <a:ea typeface="ＭＳ 明朝"/>
                          <a:cs typeface="Eurostile"/>
                        </a:rPr>
                        <a:t>)</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300" b="0" baseline="0" dirty="0" smtClean="0">
                          <a:effectLst/>
                          <a:latin typeface="Eurostile"/>
                          <a:ea typeface="ＭＳ 明朝"/>
                          <a:cs typeface="Eurostile"/>
                        </a:rPr>
                        <a:t>Ensuite Bathroom</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8.32</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(D4) Flooring – First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1802694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7</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3851410209"/>
              </p:ext>
            </p:extLst>
          </p:nvPr>
        </p:nvGraphicFramePr>
        <p:xfrm>
          <a:off x="546099" y="2318267"/>
          <a:ext cx="11230893" cy="3047906"/>
        </p:xfrm>
        <a:graphic>
          <a:graphicData uri="http://schemas.openxmlformats.org/drawingml/2006/table">
            <a:tbl>
              <a:tblPr firstRow="1" bandRow="1">
                <a:tableStyleId>{2D5ABB26-0587-4C30-8999-92F81FD0307C}</a:tableStyleId>
              </a:tblPr>
              <a:tblGrid>
                <a:gridCol w="862344"/>
                <a:gridCol w="953757"/>
                <a:gridCol w="882414"/>
                <a:gridCol w="1055048"/>
                <a:gridCol w="1466138"/>
                <a:gridCol w="889000"/>
                <a:gridCol w="2044469"/>
                <a:gridCol w="3077723"/>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INSTALLATION</a:t>
                      </a:r>
                      <a:r>
                        <a:rPr lang="en-US" sz="1300" b="1" baseline="0" dirty="0" smtClean="0">
                          <a:effectLst/>
                          <a:latin typeface="Eurostile"/>
                          <a:ea typeface="ＭＳ 明朝"/>
                          <a:cs typeface="Eurostile"/>
                        </a:rPr>
                        <a:t> NOTES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100" dirty="0" smtClean="0">
                          <a:effectLst/>
                          <a:latin typeface="Eurostile"/>
                          <a:ea typeface="ＭＳ 明朝"/>
                          <a:cs typeface="Eurostile"/>
                        </a:rPr>
                        <a:t>Outdoor Deck Tiles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Kandy Outdoor Flooring</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u="none" dirty="0" smtClean="0">
                          <a:effectLst/>
                          <a:latin typeface="Eurostile"/>
                          <a:ea typeface="ＭＳ 明朝"/>
                          <a:cs typeface="Eurostile"/>
                        </a:rPr>
                        <a:t>Granite Outdoor Deck Tiles</a:t>
                      </a: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BD-GRAN-3X-SB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noProof="0" dirty="0" smtClean="0">
                          <a:solidFill>
                            <a:schemeClr val="tx1"/>
                          </a:solidFill>
                          <a:latin typeface="Eurostile"/>
                          <a:ea typeface="+mn-ea"/>
                          <a:cs typeface="Eurostile"/>
                        </a:rPr>
                        <a:t>300 x 300</a:t>
                      </a:r>
                      <a:r>
                        <a:rPr lang="en-US" sz="1100" kern="1200" baseline="0" noProof="0" dirty="0" smtClean="0">
                          <a:solidFill>
                            <a:schemeClr val="tx1"/>
                          </a:solidFill>
                          <a:latin typeface="Eurostile"/>
                          <a:ea typeface="+mn-ea"/>
                          <a:cs typeface="Eurostile"/>
                        </a:rPr>
                        <a:t> </a:t>
                      </a:r>
                      <a:r>
                        <a:rPr lang="en-US" sz="1100" kern="1200" noProof="0" dirty="0" smtClean="0">
                          <a:solidFill>
                            <a:schemeClr val="tx1"/>
                          </a:solidFill>
                          <a:latin typeface="Eurostile"/>
                          <a:ea typeface="+mn-ea"/>
                          <a:cs typeface="Eurostile"/>
                        </a:rPr>
                        <a:t>(tile)</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noProof="0" dirty="0" smtClean="0">
                          <a:solidFill>
                            <a:schemeClr val="tx1"/>
                          </a:solidFill>
                          <a:latin typeface="Eurostile"/>
                          <a:ea typeface="+mn-ea"/>
                          <a:cs typeface="Eurostile"/>
                        </a:rPr>
                        <a:t>Tile</a:t>
                      </a:r>
                      <a:r>
                        <a:rPr lang="en-US" sz="1100" kern="1200" baseline="0" noProof="0" dirty="0" smtClean="0">
                          <a:solidFill>
                            <a:schemeClr val="tx1"/>
                          </a:solidFill>
                          <a:latin typeface="Eurostile"/>
                          <a:ea typeface="+mn-ea"/>
                          <a:cs typeface="Eurostile"/>
                        </a:rPr>
                        <a:t> height: 30</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noProof="0" dirty="0" smtClean="0">
                          <a:solidFill>
                            <a:schemeClr val="tx1"/>
                          </a:solidFill>
                          <a:latin typeface="Eurostile"/>
                          <a:ea typeface="+mn-ea"/>
                          <a:cs typeface="Eurostile"/>
                        </a:rPr>
                        <a:t>Base height: 16</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noProof="0" dirty="0" smtClean="0">
                          <a:solidFill>
                            <a:schemeClr val="tx1"/>
                          </a:solidFill>
                          <a:latin typeface="Eurostile"/>
                          <a:ea typeface="+mn-ea"/>
                          <a:cs typeface="Eurostile"/>
                        </a:rPr>
                        <a:t>Granite thickness: 12</a:t>
                      </a:r>
                      <a:endParaRPr lang="en-US" sz="1100" kern="1200" noProof="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noProof="0" dirty="0" smtClean="0">
                          <a:solidFill>
                            <a:schemeClr val="tx1"/>
                          </a:solidFill>
                          <a:latin typeface="Eurostile"/>
                          <a:ea typeface="+mn-ea"/>
                          <a:cs typeface="Eurostile"/>
                        </a:rPr>
                        <a:t>Light Grey</a:t>
                      </a:r>
                      <a:endParaRPr lang="en-US" sz="1100" noProof="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baseline="0" dirty="0" smtClean="0">
                          <a:solidFill>
                            <a:schemeClr val="tx1"/>
                          </a:solidFill>
                          <a:effectLst/>
                          <a:latin typeface="Eurostile"/>
                          <a:ea typeface="ＭＳ 明朝"/>
                          <a:cs typeface="Eurostile"/>
                        </a:rPr>
                        <a:t>Surface finish: hammered anti-slip</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No grout</a:t>
                      </a:r>
                      <a:r>
                        <a:rPr lang="en-US" sz="1100" kern="1200" baseline="0" dirty="0" smtClean="0">
                          <a:solidFill>
                            <a:schemeClr val="tx1"/>
                          </a:solidFill>
                          <a:latin typeface="Eurostile"/>
                          <a:ea typeface="+mn-ea"/>
                          <a:cs typeface="Eurostile"/>
                        </a:rPr>
                        <a:t> and no </a:t>
                      </a:r>
                      <a:r>
                        <a:rPr lang="en-US" sz="1100" kern="1200" dirty="0" smtClean="0">
                          <a:solidFill>
                            <a:schemeClr val="tx1"/>
                          </a:solidFill>
                          <a:latin typeface="Eurostile"/>
                          <a:ea typeface="+mn-ea"/>
                          <a:cs typeface="Eurostile"/>
                        </a:rPr>
                        <a:t>adhesive</a:t>
                      </a:r>
                      <a:r>
                        <a:rPr lang="en-US" sz="1100" kern="1200" baseline="0" dirty="0" smtClean="0">
                          <a:solidFill>
                            <a:schemeClr val="tx1"/>
                          </a:solidFill>
                          <a:latin typeface="Eurostile"/>
                          <a:ea typeface="+mn-ea"/>
                          <a:cs typeface="Eurostile"/>
                        </a:rPr>
                        <a:t> are needed. The tiles are to be simply laid on top of the existing surface. Inbuilt tabs are used to connect the tiles to each other.</a:t>
                      </a:r>
                      <a:endParaRPr lang="en-US" sz="11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Product</a:t>
                      </a:r>
                      <a:r>
                        <a:rPr lang="en-US" sz="1100" kern="1200" baseline="0" dirty="0" smtClean="0">
                          <a:solidFill>
                            <a:schemeClr val="tx1"/>
                          </a:solidFill>
                          <a:latin typeface="Eurostile"/>
                          <a:ea typeface="+mn-ea"/>
                          <a:cs typeface="Eurostile"/>
                        </a:rPr>
                        <a:t> info and spec:</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hlinkClick r:id="rId3"/>
                        </a:rPr>
                        <a:t>http://outdoorflooring.ca/portfolio/granite/</a:t>
                      </a:r>
                      <a:r>
                        <a:rPr lang="en-US" sz="1100" kern="1200" baseline="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baseline="0" dirty="0" smtClean="0">
                          <a:solidFill>
                            <a:schemeClr val="tx1"/>
                          </a:solidFill>
                          <a:latin typeface="Eurostile"/>
                          <a:ea typeface="+mn-ea"/>
                          <a:cs typeface="Eurostile"/>
                          <a:hlinkClick r:id="rId4"/>
                        </a:rPr>
                        <a:t>http://outdoorflooring.ca/wp/wp-content/uploads/2013/05/9031.pdf</a:t>
                      </a:r>
                      <a:r>
                        <a:rPr lang="en-US" sz="1100" kern="1200" baseline="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kern="1200" dirty="0" smtClean="0">
                        <a:solidFill>
                          <a:schemeClr val="tx1"/>
                        </a:solidFill>
                        <a:latin typeface="Eurostile"/>
                        <a:ea typeface="+mn-ea"/>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2024">
                <a:tc gridSpan="8">
                  <a:txBody>
                    <a:bodyPr/>
                    <a:lstStyle/>
                    <a:p>
                      <a:pPr algn="l">
                        <a:spcAft>
                          <a:spcPts val="0"/>
                        </a:spcAft>
                      </a:pPr>
                      <a:r>
                        <a:rPr lang="en-US" sz="1200" b="1" u="sng" dirty="0" smtClean="0">
                          <a:effectLst/>
                          <a:latin typeface="Eurostile"/>
                          <a:ea typeface="ＭＳ 明朝"/>
                          <a:cs typeface="Eurostile"/>
                        </a:rPr>
                        <a:t>ACCESSORIES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747">
                <a:tc gridSpan="8">
                  <a:txBody>
                    <a:bodyPr/>
                    <a:lstStyle/>
                    <a:p>
                      <a:pPr algn="l">
                        <a:spcAft>
                          <a:spcPts val="0"/>
                        </a:spcAft>
                      </a:pPr>
                      <a:r>
                        <a:rPr lang="en-US" sz="1100" dirty="0" smtClean="0">
                          <a:effectLst/>
                          <a:latin typeface="Eurostile"/>
                          <a:ea typeface="ＭＳ 明朝"/>
                          <a:cs typeface="Eurostile"/>
                        </a:rPr>
                        <a:t>N/A</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1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i="0" dirty="0" smtClean="0">
                        <a:latin typeface="Eurostile"/>
                        <a:cs typeface="Eurostile"/>
                        <a:hlinkClick r:id="rId5"/>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427682" y="1583267"/>
            <a:ext cx="4207301" cy="369332"/>
          </a:xfrm>
          <a:prstGeom prst="rect">
            <a:avLst/>
          </a:prstGeom>
          <a:noFill/>
        </p:spPr>
        <p:txBody>
          <a:bodyPr wrap="square" rtlCol="0">
            <a:spAutoFit/>
          </a:bodyPr>
          <a:lstStyle/>
          <a:p>
            <a:pPr marL="342900" indent="-342900">
              <a:buFont typeface="Wingdings" charset="2"/>
              <a:buAutoNum type="arabicPlain" startAt="6"/>
              <a:defRPr/>
            </a:pPr>
            <a:r>
              <a:rPr lang="en-US" sz="1800" b="1" dirty="0" smtClean="0">
                <a:latin typeface="Eurostile"/>
                <a:ea typeface="ＭＳ 明朝"/>
                <a:cs typeface="Eurostile"/>
              </a:rPr>
              <a:t>OUTDOOR DECK TILES</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1342905778"/>
              </p:ext>
            </p:extLst>
          </p:nvPr>
        </p:nvGraphicFramePr>
        <p:xfrm>
          <a:off x="546098" y="5846223"/>
          <a:ext cx="11245325" cy="900984"/>
        </p:xfrm>
        <a:graphic>
          <a:graphicData uri="http://schemas.openxmlformats.org/drawingml/2006/table">
            <a:tbl>
              <a:tblPr firstRow="1" bandRow="1">
                <a:tableStyleId>{2D5ABB26-0587-4C30-8999-92F81FD0307C}</a:tableStyleId>
              </a:tblPr>
              <a:tblGrid>
                <a:gridCol w="1676759"/>
                <a:gridCol w="1528199"/>
                <a:gridCol w="5191702"/>
                <a:gridCol w="2848665"/>
              </a:tblGrid>
              <a:tr h="365056">
                <a:tc gridSpan="4">
                  <a:txBody>
                    <a:bodyPr/>
                    <a:lstStyle/>
                    <a:p>
                      <a:pPr algn="l">
                        <a:spcAft>
                          <a:spcPts val="0"/>
                        </a:spcAft>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ROOM/AREA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 ID</a:t>
                      </a:r>
                      <a:r>
                        <a:rPr lang="en-US" sz="1300" b="1" baseline="0" dirty="0" smtClean="0">
                          <a:effectLst/>
                          <a:latin typeface="Eurostile"/>
                          <a:ea typeface="ＭＳ 明朝"/>
                          <a:cs typeface="Eurostile"/>
                        </a:rPr>
                        <a:t> within room</a:t>
                      </a:r>
                      <a:endParaRPr lang="en-US" sz="13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FLOOR AREA (estimated, m</a:t>
                      </a:r>
                      <a:r>
                        <a:rPr lang="en-US" sz="1300" b="1" baseline="30000" dirty="0" smtClean="0">
                          <a:effectLst/>
                          <a:latin typeface="Eurostile"/>
                          <a:ea typeface="ＭＳ 明朝"/>
                          <a:cs typeface="Eurostile"/>
                        </a:rPr>
                        <a:t>2</a:t>
                      </a:r>
                      <a:r>
                        <a:rPr lang="en-US" sz="1300" b="1" dirty="0" smtClean="0">
                          <a:effectLst/>
                          <a:latin typeface="Eurostile"/>
                          <a:ea typeface="ＭＳ 明朝"/>
                          <a:cs typeface="Eurostile"/>
                        </a:rPr>
                        <a:t>)</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300" b="0" baseline="0" dirty="0" smtClean="0">
                          <a:effectLst/>
                          <a:latin typeface="Eurostile"/>
                          <a:ea typeface="ＭＳ 明朝"/>
                          <a:cs typeface="Eurostile"/>
                        </a:rPr>
                        <a:t>Patio</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1</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15.4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(D3) Flooring – Ground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29593793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8</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105241710"/>
              </p:ext>
            </p:extLst>
          </p:nvPr>
        </p:nvGraphicFramePr>
        <p:xfrm>
          <a:off x="520700" y="2292867"/>
          <a:ext cx="11239500" cy="3550826"/>
        </p:xfrm>
        <a:graphic>
          <a:graphicData uri="http://schemas.openxmlformats.org/drawingml/2006/table">
            <a:tbl>
              <a:tblPr firstRow="1" bandRow="1">
                <a:tableStyleId>{2D5ABB26-0587-4C30-8999-92F81FD0307C}</a:tableStyleId>
              </a:tblPr>
              <a:tblGrid>
                <a:gridCol w="939310"/>
                <a:gridCol w="873502"/>
                <a:gridCol w="866085"/>
                <a:gridCol w="1047379"/>
                <a:gridCol w="1259161"/>
                <a:gridCol w="802634"/>
                <a:gridCol w="2305832"/>
                <a:gridCol w="3145597"/>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INSTALLATION</a:t>
                      </a:r>
                      <a:r>
                        <a:rPr lang="en-US" sz="1300" b="1" baseline="0" dirty="0" smtClean="0">
                          <a:effectLst/>
                          <a:latin typeface="Eurostile"/>
                          <a:ea typeface="ＭＳ 明朝"/>
                          <a:cs typeface="Eurostile"/>
                        </a:rPr>
                        <a:t> NOTES and 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100" kern="1200" dirty="0" smtClean="0">
                          <a:solidFill>
                            <a:schemeClr val="tx1"/>
                          </a:solidFill>
                          <a:latin typeface="Eurostile"/>
                          <a:ea typeface="+mn-ea"/>
                          <a:cs typeface="Eurostile"/>
                        </a:rPr>
                        <a:t>Polypropylene </a:t>
                      </a:r>
                      <a:r>
                        <a:rPr lang="en-US" sz="1100" dirty="0" smtClean="0">
                          <a:effectLst/>
                          <a:latin typeface="Eurostile"/>
                          <a:ea typeface="ＭＳ 明朝"/>
                          <a:cs typeface="Eurostile"/>
                        </a:rPr>
                        <a:t>Tiles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latin typeface="Eurostile"/>
                          <a:cs typeface="Eurostile"/>
                        </a:rPr>
                        <a:t>Bergo</a:t>
                      </a:r>
                      <a:r>
                        <a:rPr lang="en-US" sz="1100" baseline="0" dirty="0" smtClean="0">
                          <a:latin typeface="Eurostile"/>
                          <a:cs typeface="Eurostile"/>
                        </a:rPr>
                        <a:t> Flooring</a:t>
                      </a: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err="1" smtClean="0">
                          <a:latin typeface="Eurostile"/>
                          <a:cs typeface="Eurostile"/>
                        </a:rPr>
                        <a:t>Bergo</a:t>
                      </a:r>
                      <a:r>
                        <a:rPr lang="en-US" sz="1100" dirty="0" smtClean="0">
                          <a:latin typeface="Eurostile"/>
                          <a:cs typeface="Eurostile"/>
                        </a:rPr>
                        <a:t> XL Nature </a:t>
                      </a: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110SR30</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fi-FI" sz="1100" kern="1200" dirty="0" smtClean="0">
                          <a:solidFill>
                            <a:schemeClr val="tx1"/>
                          </a:solidFill>
                          <a:latin typeface="Eurostile"/>
                          <a:ea typeface="+mn-ea"/>
                          <a:cs typeface="Eurostile"/>
                        </a:rPr>
                        <a:t>377.2 x 377.2</a:t>
                      </a:r>
                      <a:r>
                        <a:rPr lang="fi-FI" sz="1100" kern="1200" baseline="0" dirty="0" smtClean="0">
                          <a:solidFill>
                            <a:schemeClr val="tx1"/>
                          </a:solidFill>
                          <a:latin typeface="Eurostile"/>
                          <a:ea typeface="+mn-ea"/>
                          <a:cs typeface="Eurostile"/>
                        </a:rPr>
                        <a:t> </a:t>
                      </a:r>
                      <a:r>
                        <a:rPr lang="en-US" sz="1100" kern="1200" noProof="0" dirty="0" smtClean="0">
                          <a:solidFill>
                            <a:schemeClr val="tx1"/>
                          </a:solidFill>
                          <a:latin typeface="Eurostile"/>
                          <a:ea typeface="+mn-ea"/>
                          <a:cs typeface="Eurostile"/>
                        </a:rPr>
                        <a:t>(tile)</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noProof="0" dirty="0" smtClean="0">
                          <a:solidFill>
                            <a:schemeClr val="tx1"/>
                          </a:solidFill>
                          <a:latin typeface="Eurostile"/>
                          <a:ea typeface="+mn-ea"/>
                          <a:cs typeface="Eurostile"/>
                        </a:rPr>
                        <a:t>Thickness 10.1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noProof="0" dirty="0" smtClean="0">
                          <a:solidFill>
                            <a:schemeClr val="tx1"/>
                          </a:solidFill>
                          <a:effectLst/>
                          <a:latin typeface="Eurostile"/>
                          <a:ea typeface="+mn-ea"/>
                          <a:cs typeface="Eurostile"/>
                        </a:rPr>
                        <a:t>Spring</a:t>
                      </a:r>
                      <a:r>
                        <a:rPr lang="en-US" sz="1100" kern="1200" baseline="0" noProof="0" dirty="0" smtClean="0">
                          <a:solidFill>
                            <a:schemeClr val="tx1"/>
                          </a:solidFill>
                          <a:effectLst/>
                          <a:latin typeface="Eurostile"/>
                          <a:ea typeface="+mn-ea"/>
                          <a:cs typeface="Eurostile"/>
                        </a:rPr>
                        <a:t> Grass (green)</a:t>
                      </a:r>
                      <a:endParaRPr lang="en-US" sz="1100" noProof="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kern="1200" dirty="0" smtClean="0">
                          <a:solidFill>
                            <a:schemeClr val="tx1"/>
                          </a:solidFill>
                          <a:latin typeface="Eurostile"/>
                          <a:ea typeface="+mn-ea"/>
                          <a:cs typeface="Eurostile"/>
                        </a:rPr>
                        <a:t>Environmentally friendly recyclable UV- stabilized polypropylene.</a:t>
                      </a:r>
                      <a:endParaRPr lang="en-US" sz="11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No special tools, glue or screws are required. Tapping a rubber mallet or similar over the protruding rings easily interlocks the tiles together.</a:t>
                      </a:r>
                      <a:r>
                        <a:rPr lang="en-US" sz="1100" kern="1200" baseline="0" dirty="0" smtClean="0">
                          <a:solidFill>
                            <a:schemeClr val="tx1"/>
                          </a:solidFill>
                          <a:latin typeface="Eurostile"/>
                          <a:ea typeface="+mn-ea"/>
                          <a:cs typeface="Eurostile"/>
                        </a:rPr>
                        <a:t> Please see below for more details.</a:t>
                      </a:r>
                      <a:endParaRPr lang="en-US" sz="1100" kern="120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Installation instructions:</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hlinkClick r:id="rId3"/>
                        </a:rPr>
                        <a:t>http://www.bergoflooring.com/en/home/installation-instruction/</a:t>
                      </a:r>
                      <a:r>
                        <a:rPr lang="en-US" sz="1100" kern="1200" dirty="0" smtClean="0">
                          <a:solidFill>
                            <a:schemeClr val="tx1"/>
                          </a:solidFill>
                          <a:latin typeface="Eurostile"/>
                          <a:ea typeface="+mn-ea"/>
                          <a:cs typeface="Eurostile"/>
                        </a:rPr>
                        <a:t> (Please </a:t>
                      </a:r>
                      <a:r>
                        <a:rPr lang="en-US" sz="1100" i="1" kern="1200" dirty="0" smtClean="0">
                          <a:solidFill>
                            <a:schemeClr val="tx1"/>
                          </a:solidFill>
                          <a:latin typeface="Eurostile"/>
                          <a:ea typeface="+mn-ea"/>
                          <a:cs typeface="Eurostile"/>
                        </a:rPr>
                        <a:t>select</a:t>
                      </a:r>
                      <a:r>
                        <a:rPr lang="en-US" sz="1100" i="1" kern="1200" baseline="0" dirty="0" smtClean="0">
                          <a:solidFill>
                            <a:schemeClr val="tx1"/>
                          </a:solidFill>
                          <a:latin typeface="Eurostile"/>
                          <a:ea typeface="+mn-ea"/>
                          <a:cs typeface="Eurostile"/>
                        </a:rPr>
                        <a:t> Installation Instructions for System 2  </a:t>
                      </a:r>
                      <a:r>
                        <a:rPr lang="en-US" sz="1100" kern="1200" baseline="0" dirty="0" smtClean="0">
                          <a:solidFill>
                            <a:schemeClr val="tx1"/>
                          </a:solidFill>
                          <a:latin typeface="Eurostile"/>
                          <a:ea typeface="+mn-ea"/>
                          <a:cs typeface="Eurostile"/>
                        </a:rPr>
                        <a:t>PDF and </a:t>
                      </a:r>
                      <a:r>
                        <a:rPr lang="en-US" sz="1100" i="1" kern="1200" baseline="0" dirty="0" smtClean="0">
                          <a:solidFill>
                            <a:schemeClr val="tx1"/>
                          </a:solidFill>
                          <a:latin typeface="Eurostile"/>
                          <a:ea typeface="+mn-ea"/>
                          <a:cs typeface="Eurostile"/>
                        </a:rPr>
                        <a:t>Video for </a:t>
                      </a:r>
                      <a:r>
                        <a:rPr lang="en-US" sz="1100" i="1" kern="1200" baseline="0" dirty="0" err="1" smtClean="0">
                          <a:solidFill>
                            <a:schemeClr val="tx1"/>
                          </a:solidFill>
                          <a:latin typeface="Eurostile"/>
                          <a:ea typeface="+mn-ea"/>
                          <a:cs typeface="Eurostile"/>
                        </a:rPr>
                        <a:t>Bergo</a:t>
                      </a:r>
                      <a:r>
                        <a:rPr lang="en-US" sz="1100" i="1" kern="1200" baseline="0" dirty="0" smtClean="0">
                          <a:solidFill>
                            <a:schemeClr val="tx1"/>
                          </a:solidFill>
                          <a:latin typeface="Eurostile"/>
                          <a:ea typeface="+mn-ea"/>
                          <a:cs typeface="Eurostile"/>
                        </a:rPr>
                        <a:t> Floor System 2</a:t>
                      </a:r>
                      <a:r>
                        <a:rPr lang="en-US" sz="1100" kern="1200" dirty="0" smtClean="0">
                          <a:solidFill>
                            <a:schemeClr val="tx1"/>
                          </a:solidFill>
                          <a:latin typeface="Eurostile"/>
                          <a:ea typeface="+mn-ea"/>
                          <a:cs typeface="Eurostile"/>
                        </a:rPr>
                        <a:t>)</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Product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hlinkClick r:id="rId4"/>
                        </a:rPr>
                        <a:t>http://www.bergoflooring.com/en/home/products/bergo-xl/</a:t>
                      </a:r>
                      <a:r>
                        <a:rPr lang="en-US" sz="1100" kern="1200" dirty="0" smtClean="0">
                          <a:solidFill>
                            <a:schemeClr val="tx1"/>
                          </a:solidFill>
                          <a:latin typeface="Eurostile"/>
                          <a:ea typeface="+mn-ea"/>
                          <a:cs typeface="Eurostile"/>
                        </a:rPr>
                        <a:t> (See Nature)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02024">
                <a:tc gridSpan="8">
                  <a:txBody>
                    <a:bodyPr/>
                    <a:lstStyle/>
                    <a:p>
                      <a:pPr algn="l">
                        <a:spcAft>
                          <a:spcPts val="0"/>
                        </a:spcAft>
                      </a:pPr>
                      <a:r>
                        <a:rPr lang="en-US" sz="1200" b="1" u="sng" dirty="0" smtClean="0">
                          <a:effectLst/>
                          <a:latin typeface="Eurostile"/>
                          <a:ea typeface="ＭＳ 明朝"/>
                          <a:cs typeface="Eurostile"/>
                        </a:rPr>
                        <a:t>ACCESSORIES</a:t>
                      </a: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2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6747">
                <a:tc gridSpan="8">
                  <a:txBody>
                    <a:bodyPr/>
                    <a:lstStyle/>
                    <a:p>
                      <a:pPr algn="l">
                        <a:spcAft>
                          <a:spcPts val="0"/>
                        </a:spcAft>
                      </a:pPr>
                      <a:r>
                        <a:rPr lang="en-US" sz="1100" dirty="0" smtClean="0">
                          <a:effectLst/>
                          <a:latin typeface="Eurostile"/>
                          <a:ea typeface="ＭＳ 明朝"/>
                          <a:cs typeface="Eurostile"/>
                        </a:rPr>
                        <a:t>N/A</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100" b="0"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l">
                        <a:spcAft>
                          <a:spcPts val="0"/>
                        </a:spcAft>
                      </a:pPr>
                      <a:endParaRPr lang="en-US" sz="1100" kern="1200" baseline="0" dirty="0" smtClean="0">
                        <a:solidFill>
                          <a:schemeClr val="tx1"/>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i="0" dirty="0" smtClean="0">
                        <a:latin typeface="Eurostile"/>
                        <a:cs typeface="Eurostile"/>
                        <a:hlinkClick r:id="rId5"/>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414982" y="1583267"/>
            <a:ext cx="4207301" cy="369332"/>
          </a:xfrm>
          <a:prstGeom prst="rect">
            <a:avLst/>
          </a:prstGeom>
          <a:noFill/>
        </p:spPr>
        <p:txBody>
          <a:bodyPr wrap="square" rtlCol="0">
            <a:spAutoFit/>
          </a:bodyPr>
          <a:lstStyle/>
          <a:p>
            <a:pPr marL="342900" indent="-342900">
              <a:buFont typeface="Wingdings" charset="2"/>
              <a:buAutoNum type="arabicPlain" startAt="7"/>
              <a:defRPr/>
            </a:pPr>
            <a:r>
              <a:rPr lang="en-US" sz="1800" b="1" dirty="0" smtClean="0">
                <a:latin typeface="Eurostile"/>
                <a:ea typeface="ＭＳ 明朝"/>
                <a:cs typeface="Eurostile"/>
              </a:rPr>
              <a:t>POLYPROPYLENE TILES</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892438477"/>
              </p:ext>
            </p:extLst>
          </p:nvPr>
        </p:nvGraphicFramePr>
        <p:xfrm>
          <a:off x="520699" y="6260306"/>
          <a:ext cx="11239501" cy="900984"/>
        </p:xfrm>
        <a:graphic>
          <a:graphicData uri="http://schemas.openxmlformats.org/drawingml/2006/table">
            <a:tbl>
              <a:tblPr firstRow="1" bandRow="1">
                <a:tableStyleId>{2D5ABB26-0587-4C30-8999-92F81FD0307C}</a:tableStyleId>
              </a:tblPr>
              <a:tblGrid>
                <a:gridCol w="2332110"/>
                <a:gridCol w="2568308"/>
                <a:gridCol w="3804316"/>
                <a:gridCol w="2534767"/>
              </a:tblGrid>
              <a:tr h="365056">
                <a:tc gridSpan="4">
                  <a:txBody>
                    <a:bodyPr/>
                    <a:lstStyle/>
                    <a:p>
                      <a:pPr algn="l">
                        <a:spcAft>
                          <a:spcPts val="0"/>
                        </a:spcAft>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ROOM/AREA</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dirty="0" smtClean="0">
                          <a:effectLst/>
                          <a:latin typeface="Eurostile"/>
                          <a:ea typeface="ＭＳ 明朝"/>
                          <a:cs typeface="Eurostile"/>
                        </a:rPr>
                        <a:t>Ref ID</a:t>
                      </a:r>
                      <a:r>
                        <a:rPr lang="en-US" sz="1300" b="1" baseline="0" dirty="0" smtClean="0">
                          <a:effectLst/>
                          <a:latin typeface="Eurostile"/>
                          <a:ea typeface="ＭＳ 明朝"/>
                          <a:cs typeface="Eurostile"/>
                        </a:rPr>
                        <a:t> within room</a:t>
                      </a:r>
                      <a:endParaRPr lang="en-US" sz="13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FLOOR AREA (estimated, m</a:t>
                      </a:r>
                      <a:r>
                        <a:rPr lang="en-US" sz="1300" b="1" baseline="30000" dirty="0" smtClean="0">
                          <a:effectLst/>
                          <a:latin typeface="Eurostile"/>
                          <a:ea typeface="ＭＳ 明朝"/>
                          <a:cs typeface="Eurostile"/>
                        </a:rPr>
                        <a:t>2</a:t>
                      </a:r>
                      <a:r>
                        <a:rPr lang="en-US" sz="1300" b="1" dirty="0" smtClean="0">
                          <a:effectLst/>
                          <a:latin typeface="Eurostile"/>
                          <a:ea typeface="ＭＳ 明朝"/>
                          <a:cs typeface="Eurostile"/>
                        </a:rPr>
                        <a:t>)</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300" b="0" baseline="0" dirty="0" smtClean="0">
                          <a:effectLst/>
                          <a:latin typeface="Eurostile"/>
                          <a:ea typeface="ＭＳ 明朝"/>
                          <a:cs typeface="Eurostile"/>
                        </a:rPr>
                        <a:t>Balcony</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smtClean="0">
                          <a:effectLst/>
                          <a:latin typeface="Eurostile"/>
                          <a:ea typeface="ＭＳ 明朝"/>
                          <a:cs typeface="Eurostile"/>
                        </a:rPr>
                        <a:t>1</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0" dirty="0" smtClean="0">
                          <a:effectLst/>
                          <a:latin typeface="Eurostile"/>
                          <a:ea typeface="ＭＳ 明朝"/>
                          <a:cs typeface="Eurostile"/>
                        </a:rPr>
                        <a:t>15.4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300" b="0" dirty="0" smtClean="0">
                          <a:effectLst/>
                          <a:latin typeface="Eurostile"/>
                          <a:ea typeface="ＭＳ 明朝"/>
                          <a:cs typeface="Eurostile"/>
                        </a:rPr>
                        <a:t>(D4) Flooring – First Floor </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7096196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CADL03/6207, HND Stage 1, Final Project</a:t>
            </a:r>
            <a:endParaRPr lang="en-US"/>
          </a:p>
        </p:txBody>
      </p:sp>
      <p:sp>
        <p:nvSpPr>
          <p:cNvPr id="5" name="Slide Number Placeholder 4"/>
          <p:cNvSpPr>
            <a:spLocks noGrp="1"/>
          </p:cNvSpPr>
          <p:nvPr>
            <p:ph type="sldNum" sz="quarter" idx="12"/>
          </p:nvPr>
        </p:nvSpPr>
        <p:spPr/>
        <p:txBody>
          <a:bodyPr/>
          <a:lstStyle/>
          <a:p>
            <a:fld id="{A3FA7095-699E-9748-A2EB-6882671471C9}" type="slidenum">
              <a:rPr lang="en-US" smtClean="0"/>
              <a:t>9</a:t>
            </a:fld>
            <a:endParaRPr lang="en-US" dirty="0"/>
          </a:p>
        </p:txBody>
      </p:sp>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941695824"/>
              </p:ext>
            </p:extLst>
          </p:nvPr>
        </p:nvGraphicFramePr>
        <p:xfrm>
          <a:off x="558802" y="1954200"/>
          <a:ext cx="11192790" cy="2513896"/>
        </p:xfrm>
        <a:graphic>
          <a:graphicData uri="http://schemas.openxmlformats.org/drawingml/2006/table">
            <a:tbl>
              <a:tblPr firstRow="1" bandRow="1">
                <a:tableStyleId>{2D5ABB26-0587-4C30-8999-92F81FD0307C}</a:tableStyleId>
              </a:tblPr>
              <a:tblGrid>
                <a:gridCol w="845953"/>
                <a:gridCol w="879012"/>
                <a:gridCol w="1011826"/>
                <a:gridCol w="1020120"/>
                <a:gridCol w="1170687"/>
                <a:gridCol w="1028700"/>
                <a:gridCol w="1358573"/>
                <a:gridCol w="3877919"/>
              </a:tblGrid>
              <a:tr h="365056">
                <a:tc gridSpan="8">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PRODUCT DETAILS (Interior Door</a:t>
                      </a:r>
                      <a:r>
                        <a:rPr lang="en-US" sz="1300" b="1" u="sng" baseline="0" dirty="0" smtClean="0">
                          <a:effectLst/>
                          <a:latin typeface="Eurostile"/>
                          <a:ea typeface="ＭＳ 明朝"/>
                          <a:cs typeface="Eurostile"/>
                        </a:rPr>
                        <a:t> thresholds only</a:t>
                      </a:r>
                      <a:r>
                        <a:rPr lang="en-US" sz="1300" b="1" u="sng" dirty="0" smtClean="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3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300" b="1" dirty="0" smtClean="0">
                          <a:effectLst/>
                          <a:latin typeface="Eurostile"/>
                          <a:ea typeface="ＭＳ 明朝"/>
                          <a:cs typeface="Eurostile"/>
                        </a:rPr>
                        <a:t>ITEM</a:t>
                      </a:r>
                      <a:r>
                        <a:rPr lang="en-US" sz="1300" b="1" baseline="0" dirty="0" smtClean="0">
                          <a:effectLst/>
                          <a:latin typeface="Eurostile"/>
                          <a:ea typeface="ＭＳ 明朝"/>
                          <a:cs typeface="Eurostile"/>
                        </a:rPr>
                        <a:t> TYPE</a:t>
                      </a: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BRAND /</a:t>
                      </a:r>
                    </a:p>
                    <a:p>
                      <a:pPr algn="l">
                        <a:spcAft>
                          <a:spcPts val="0"/>
                        </a:spcAft>
                      </a:pPr>
                      <a:r>
                        <a:rPr lang="en-US" sz="1300" b="1" dirty="0" smtClean="0">
                          <a:effectLst/>
                          <a:latin typeface="Eurostile"/>
                          <a:ea typeface="ＭＳ 明朝"/>
                          <a:cs typeface="Eurostile"/>
                        </a:rPr>
                        <a:t>SUPPLIER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NAME</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CODE / REF</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DIMS</a:t>
                      </a:r>
                      <a:endParaRPr lang="en-US" sz="1300" b="1" baseline="0" dirty="0" smtClean="0">
                        <a:effectLst/>
                        <a:latin typeface="Eurostile"/>
                        <a:ea typeface="ＭＳ 明朝"/>
                        <a:cs typeface="Eurostile"/>
                      </a:endParaRPr>
                    </a:p>
                    <a:p>
                      <a:pPr algn="l">
                        <a:spcAft>
                          <a:spcPts val="0"/>
                        </a:spcAft>
                      </a:pPr>
                      <a:r>
                        <a:rPr lang="en-US" sz="1300" b="1" baseline="0" dirty="0" smtClean="0">
                          <a:effectLst/>
                          <a:latin typeface="Eurostile"/>
                          <a:ea typeface="ＭＳ 明朝"/>
                          <a:cs typeface="Eurostile"/>
                        </a:rPr>
                        <a:t>per UNIT (mm) </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COLOUR</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a:effectLst/>
                          <a:latin typeface="Eurostile"/>
                          <a:ea typeface="ＭＳ 明朝"/>
                          <a:cs typeface="Eurostile"/>
                        </a:rPr>
                        <a:t>OTHER</a:t>
                      </a:r>
                      <a:endParaRPr lang="en-US" sz="1300" dirty="0">
                        <a:effectLst/>
                        <a:latin typeface="Eurostile"/>
                        <a:ea typeface="ＭＳ 明朝"/>
                        <a:cs typeface="Eurostile"/>
                      </a:endParaRPr>
                    </a:p>
                    <a:p>
                      <a:pPr algn="l">
                        <a:spcAft>
                          <a:spcPts val="0"/>
                        </a:spcAft>
                      </a:pPr>
                      <a:r>
                        <a:rPr lang="en-US" sz="1300" b="1" dirty="0">
                          <a:effectLst/>
                          <a:latin typeface="Eurostile"/>
                          <a:ea typeface="ＭＳ 明朝"/>
                          <a:cs typeface="Eurostile"/>
                        </a:rPr>
                        <a:t>SPECIFICS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baseline="0" dirty="0" smtClean="0">
                          <a:effectLst/>
                          <a:latin typeface="Eurostile"/>
                          <a:ea typeface="ＭＳ 明朝"/>
                          <a:cs typeface="Eurostile"/>
                        </a:rPr>
                        <a:t>WWW LINKS</a:t>
                      </a: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200" b="0" dirty="0" smtClean="0">
                          <a:effectLst/>
                          <a:latin typeface="Eurostile"/>
                          <a:ea typeface="ＭＳ 明朝"/>
                          <a:cs typeface="Eurostile"/>
                        </a:rPr>
                        <a:t>Transition strip</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latin typeface="Eurostile"/>
                          <a:ea typeface="+mn-ea"/>
                          <a:cs typeface="Eurostile"/>
                        </a:rPr>
                        <a:t>Kährs</a:t>
                      </a:r>
                      <a:endParaRPr lang="en-US" sz="12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b="0" kern="1200" dirty="0" smtClean="0">
                          <a:solidFill>
                            <a:schemeClr val="tx1"/>
                          </a:solidFill>
                          <a:latin typeface="Eurostile"/>
                          <a:ea typeface="+mn-ea"/>
                          <a:cs typeface="Eurostile"/>
                        </a:rPr>
                        <a:t>Solid Bevel Cover Strip</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900" kern="1200" dirty="0" smtClean="0">
                          <a:solidFill>
                            <a:schemeClr val="tx1"/>
                          </a:solidFill>
                          <a:latin typeface="Eurostile"/>
                          <a:ea typeface="+mn-ea"/>
                          <a:cs typeface="Eurostile"/>
                        </a:rPr>
                        <a:t>7026024AP50</a:t>
                      </a:r>
                      <a:endParaRPr lang="en-US" sz="9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noProof="0" dirty="0" smtClean="0">
                          <a:solidFill>
                            <a:schemeClr val="tx1"/>
                          </a:solidFill>
                          <a:latin typeface="Eurostile"/>
                          <a:ea typeface="+mn-ea"/>
                          <a:cs typeface="Eurostile"/>
                        </a:rPr>
                        <a:t>58W x</a:t>
                      </a:r>
                      <a:r>
                        <a:rPr lang="en-US" sz="1200" kern="1200" baseline="0" noProof="0" dirty="0" smtClean="0">
                          <a:solidFill>
                            <a:schemeClr val="tx1"/>
                          </a:solidFill>
                          <a:latin typeface="Eurostile"/>
                          <a:ea typeface="+mn-ea"/>
                          <a:cs typeface="Eurostile"/>
                        </a:rPr>
                        <a:t> 20D, Length per door width</a:t>
                      </a:r>
                      <a:endParaRPr lang="en-US" sz="1200" kern="1200" noProof="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dirty="0" smtClean="0">
                          <a:solidFill>
                            <a:schemeClr val="tx1"/>
                          </a:solidFill>
                          <a:latin typeface="Eurostile"/>
                          <a:ea typeface="+mn-ea"/>
                          <a:cs typeface="Eurostile"/>
                        </a:rPr>
                        <a:t>Cream White to Golden Cream</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200" kern="1200" baseline="0" dirty="0" smtClean="0">
                          <a:solidFill>
                            <a:schemeClr val="tx1"/>
                          </a:solidFill>
                          <a:effectLst/>
                          <a:latin typeface="Eurostile"/>
                          <a:ea typeface="ＭＳ 明朝"/>
                          <a:cs typeface="Eurostile"/>
                        </a:rPr>
                        <a:t>Wood Species: Hard Maple</a:t>
                      </a:r>
                    </a:p>
                    <a:p>
                      <a:pPr algn="l">
                        <a:spcAft>
                          <a:spcPts val="0"/>
                        </a:spcAft>
                      </a:pPr>
                      <a:r>
                        <a:rPr lang="en-US" sz="1200" kern="1200" baseline="0" dirty="0" smtClean="0">
                          <a:solidFill>
                            <a:schemeClr val="tx1"/>
                          </a:solidFill>
                          <a:effectLst/>
                          <a:latin typeface="Eurostile"/>
                          <a:ea typeface="ＭＳ 明朝"/>
                          <a:cs typeface="Eurostile"/>
                        </a:rPr>
                        <a:t>Surface treatment: Silk matt lacquer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This level moulding</a:t>
                      </a:r>
                      <a:r>
                        <a:rPr lang="en-US" sz="1200" kern="1200" baseline="0" dirty="0" smtClean="0">
                          <a:solidFill>
                            <a:schemeClr val="tx1"/>
                          </a:solidFill>
                          <a:latin typeface="Eurostile"/>
                          <a:ea typeface="+mn-ea"/>
                          <a:cs typeface="Eurostile"/>
                        </a:rPr>
                        <a:t> is</a:t>
                      </a:r>
                      <a:r>
                        <a:rPr lang="en-US" sz="1200" kern="1200" dirty="0" smtClean="0">
                          <a:solidFill>
                            <a:schemeClr val="tx1"/>
                          </a:solidFill>
                          <a:latin typeface="Eurostile"/>
                          <a:ea typeface="+mn-ea"/>
                          <a:cs typeface="Eurostile"/>
                        </a:rPr>
                        <a:t> used for making a smooth transition between floors of differing heights.</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Eurostile"/>
                          <a:ea typeface="+mn-ea"/>
                          <a:cs typeface="Eurostile"/>
                        </a:rPr>
                        <a:t>Product details at:</a:t>
                      </a: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Eurostile"/>
                          <a:ea typeface="+mn-ea"/>
                          <a:cs typeface="Eurostile"/>
                          <a:hlinkClick r:id="rId3"/>
                        </a:rPr>
                        <a:t>http://www.kahrs.com/Templates/Kahrs/Pages/ProductMouldingPage.aspx?id=13483&amp;epslanguage=en</a:t>
                      </a:r>
                      <a:r>
                        <a:rPr lang="en-US" sz="1200" kern="1200" baseline="0" dirty="0" smtClean="0">
                          <a:solidFill>
                            <a:schemeClr val="tx1"/>
                          </a:solidFill>
                          <a:latin typeface="Eurostile"/>
                          <a:ea typeface="+mn-ea"/>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Eurostile"/>
                        <a:ea typeface="+mn-ea"/>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Eurostile"/>
                          <a:ea typeface="+mn-ea"/>
                          <a:cs typeface="Eurostile"/>
                        </a:rPr>
                        <a:t>Comes with a track system for easy installation.</a:t>
                      </a:r>
                      <a:endParaRPr lang="en-US" sz="1200" kern="1200" baseline="0" dirty="0" smtClean="0">
                        <a:solidFill>
                          <a:schemeClr val="tx1"/>
                        </a:solidFill>
                        <a:latin typeface="Eurostile"/>
                        <a:ea typeface="+mn-ea"/>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6" name="TextBox 5"/>
          <p:cNvSpPr txBox="1"/>
          <p:nvPr/>
        </p:nvSpPr>
        <p:spPr>
          <a:xfrm>
            <a:off x="448849" y="1407068"/>
            <a:ext cx="2658418" cy="369332"/>
          </a:xfrm>
          <a:prstGeom prst="rect">
            <a:avLst/>
          </a:prstGeom>
          <a:noFill/>
        </p:spPr>
        <p:txBody>
          <a:bodyPr wrap="square" rtlCol="0">
            <a:spAutoFit/>
          </a:bodyPr>
          <a:lstStyle/>
          <a:p>
            <a:pPr marL="342900" indent="-342900">
              <a:buFont typeface="Wingdings" charset="2"/>
              <a:buAutoNum type="arabicPlain" startAt="8"/>
              <a:defRPr/>
            </a:pPr>
            <a:r>
              <a:rPr lang="en-US" sz="1800" b="1" dirty="0" smtClean="0">
                <a:latin typeface="Eurostile"/>
                <a:ea typeface="ＭＳ 明朝"/>
                <a:cs typeface="Eurostile"/>
              </a:rPr>
              <a:t>FLOOR TRANSITIONS</a:t>
            </a:r>
            <a:endParaRPr lang="en-US" sz="1800" b="1" dirty="0">
              <a:latin typeface="Eurostile"/>
              <a:ea typeface="ＭＳ 明朝"/>
              <a:cs typeface="Eurostile"/>
            </a:endParaRPr>
          </a:p>
        </p:txBody>
      </p:sp>
      <p:graphicFrame>
        <p:nvGraphicFramePr>
          <p:cNvPr id="3" name="Table 2"/>
          <p:cNvGraphicFramePr>
            <a:graphicFrameLocks noGrp="1"/>
          </p:cNvGraphicFramePr>
          <p:nvPr>
            <p:extLst>
              <p:ext uri="{D42A27DB-BD31-4B8C-83A1-F6EECF244321}">
                <p14:modId xmlns:p14="http://schemas.microsoft.com/office/powerpoint/2010/main" val="775786550"/>
              </p:ext>
            </p:extLst>
          </p:nvPr>
        </p:nvGraphicFramePr>
        <p:xfrm>
          <a:off x="558801" y="4595819"/>
          <a:ext cx="11207223" cy="1495344"/>
        </p:xfrm>
        <a:graphic>
          <a:graphicData uri="http://schemas.openxmlformats.org/drawingml/2006/table">
            <a:tbl>
              <a:tblPr firstRow="1" bandRow="1">
                <a:tableStyleId>{2D5ABB26-0587-4C30-8999-92F81FD0307C}</a:tableStyleId>
              </a:tblPr>
              <a:tblGrid>
                <a:gridCol w="4081141"/>
                <a:gridCol w="3160966"/>
                <a:gridCol w="3965116"/>
              </a:tblGrid>
              <a:tr h="365056">
                <a:tc gridSpan="3">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300" b="1" u="sng" dirty="0" smtClean="0">
                          <a:effectLst/>
                          <a:latin typeface="Eurostile"/>
                          <a:ea typeface="ＭＳ 明朝"/>
                          <a:cs typeface="Eurostile"/>
                        </a:rPr>
                        <a:t>DESIGNATION ON SITE </a:t>
                      </a:r>
                      <a:r>
                        <a:rPr lang="en-US" sz="1300" b="1" u="sng" baseline="0" dirty="0" smtClean="0">
                          <a:effectLst/>
                          <a:latin typeface="Eurostile"/>
                          <a:ea typeface="ＭＳ 明朝"/>
                          <a:cs typeface="Eurostile"/>
                        </a:rPr>
                        <a:t>DETAILS (Interior Door thresholds only</a:t>
                      </a:r>
                      <a:r>
                        <a:rPr lang="en-US" sz="1300" b="1" u="sng" dirty="0" smtClean="0">
                          <a:effectLst/>
                          <a:latin typeface="Eurostile"/>
                          <a:ea typeface="ＭＳ 明朝"/>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THRESHOLD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DOOR OPENING</a:t>
                      </a:r>
                      <a:r>
                        <a:rPr lang="en-US" sz="1300" b="1" baseline="0" dirty="0" smtClean="0">
                          <a:effectLst/>
                          <a:latin typeface="Eurostile"/>
                          <a:ea typeface="ＭＳ 明朝"/>
                          <a:cs typeface="Eurostile"/>
                        </a:rPr>
                        <a:t> </a:t>
                      </a:r>
                      <a:r>
                        <a:rPr lang="en-US" sz="1300" b="1" dirty="0" smtClean="0">
                          <a:effectLst/>
                          <a:latin typeface="Eurostile"/>
                          <a:ea typeface="ＭＳ 明朝"/>
                          <a:cs typeface="Eurostile"/>
                        </a:rPr>
                        <a:t>WIDTH (mm)</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200" dirty="0" smtClean="0">
                          <a:effectLst/>
                          <a:latin typeface="Eurostile"/>
                          <a:ea typeface="ＭＳ 明朝"/>
                          <a:cs typeface="Eurostile"/>
                        </a:rPr>
                        <a:t>Door between Hall and Downstairs</a:t>
                      </a:r>
                      <a:r>
                        <a:rPr lang="en-US" sz="1200" baseline="0" dirty="0" smtClean="0">
                          <a:effectLst/>
                          <a:latin typeface="Eurostile"/>
                          <a:ea typeface="ＭＳ 明朝"/>
                          <a:cs typeface="Eurostile"/>
                        </a:rPr>
                        <a:t> Bathroom</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dirty="0" smtClean="0">
                          <a:effectLst/>
                          <a:latin typeface="Eurostile"/>
                          <a:ea typeface="ＭＳ 明朝"/>
                          <a:cs typeface="Eurostile"/>
                        </a:rPr>
                        <a:t>800</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(D3) Flooring – Ground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200" dirty="0" smtClean="0">
                          <a:effectLst/>
                          <a:latin typeface="Eurostile"/>
                          <a:ea typeface="ＭＳ 明朝"/>
                          <a:cs typeface="Eurostile"/>
                        </a:rPr>
                        <a:t>Door</a:t>
                      </a:r>
                      <a:r>
                        <a:rPr lang="en-US" sz="1200" baseline="0" dirty="0" smtClean="0">
                          <a:effectLst/>
                          <a:latin typeface="Eurostile"/>
                          <a:ea typeface="ＭＳ 明朝"/>
                          <a:cs typeface="Eurostile"/>
                        </a:rPr>
                        <a:t> between </a:t>
                      </a:r>
                      <a:r>
                        <a:rPr lang="en-US" sz="1200" dirty="0" smtClean="0">
                          <a:effectLst/>
                          <a:latin typeface="Eurostile"/>
                          <a:ea typeface="ＭＳ 明朝"/>
                          <a:cs typeface="Eurostile"/>
                        </a:rPr>
                        <a:t>Landing and Shower Room</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dirty="0" smtClean="0">
                          <a:effectLst/>
                          <a:latin typeface="Eurostile"/>
                          <a:ea typeface="ＭＳ 明朝"/>
                          <a:cs typeface="Eurostile"/>
                        </a:rPr>
                        <a:t>800</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(D4) Flooring – First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200" dirty="0" smtClean="0">
                          <a:effectLst/>
                          <a:latin typeface="Eurostile"/>
                          <a:ea typeface="ＭＳ 明朝"/>
                          <a:cs typeface="Eurostile"/>
                        </a:rPr>
                        <a:t>Door</a:t>
                      </a:r>
                      <a:r>
                        <a:rPr lang="en-US" sz="1200" baseline="0" dirty="0" smtClean="0">
                          <a:effectLst/>
                          <a:latin typeface="Eurostile"/>
                          <a:ea typeface="ＭＳ 明朝"/>
                          <a:cs typeface="Eurostile"/>
                        </a:rPr>
                        <a:t> between Master Bedroom and Ensuite Bathroom</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dirty="0" smtClean="0">
                          <a:effectLst/>
                          <a:latin typeface="Eurostile"/>
                          <a:ea typeface="ＭＳ 明朝"/>
                          <a:cs typeface="Eurostile"/>
                        </a:rPr>
                        <a:t>800</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(D4) Flooring – First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61558417"/>
              </p:ext>
            </p:extLst>
          </p:nvPr>
        </p:nvGraphicFramePr>
        <p:xfrm>
          <a:off x="558802" y="6305483"/>
          <a:ext cx="11221655" cy="2166608"/>
        </p:xfrm>
        <a:graphic>
          <a:graphicData uri="http://schemas.openxmlformats.org/drawingml/2006/table">
            <a:tbl>
              <a:tblPr firstRow="1" bandRow="1">
                <a:tableStyleId>{2D5ABB26-0587-4C30-8999-92F81FD0307C}</a:tableStyleId>
              </a:tblPr>
              <a:tblGrid>
                <a:gridCol w="4088479"/>
                <a:gridCol w="3163219"/>
                <a:gridCol w="3969957"/>
              </a:tblGrid>
              <a:tr h="365056">
                <a:tc gridSpan="3">
                  <a:txBody>
                    <a:bodyPr/>
                    <a:lstStyle/>
                    <a:p>
                      <a:pPr algn="l">
                        <a:spcAft>
                          <a:spcPts val="0"/>
                        </a:spcAft>
                      </a:pPr>
                      <a:r>
                        <a:rPr lang="en-US" sz="1300" b="1" u="sng" baseline="0" dirty="0" smtClean="0">
                          <a:effectLst/>
                          <a:latin typeface="Eurostile"/>
                          <a:ea typeface="ＭＳ 明朝"/>
                          <a:cs typeface="Eurostile"/>
                        </a:rPr>
                        <a:t>Exterior Doors </a:t>
                      </a:r>
                      <a:r>
                        <a:rPr lang="en-US" sz="1300" b="1" u="sng" dirty="0" smtClean="0">
                          <a:effectLst/>
                          <a:latin typeface="Eurostile"/>
                          <a:ea typeface="ＭＳ 明朝"/>
                          <a:cs typeface="Eurostile"/>
                        </a:rPr>
                        <a:t>THRESHOLDS </a:t>
                      </a:r>
                    </a:p>
                    <a:p>
                      <a:pPr marL="0" marR="0" indent="0" algn="l" defTabSz="608918" rtl="0" eaLnBrk="1" fontAlgn="auto" latinLnBrk="0" hangingPunct="1">
                        <a:lnSpc>
                          <a:spcPct val="100000"/>
                        </a:lnSpc>
                        <a:spcBef>
                          <a:spcPts val="0"/>
                        </a:spcBef>
                        <a:spcAft>
                          <a:spcPts val="0"/>
                        </a:spcAft>
                        <a:buClrTx/>
                        <a:buSzTx/>
                        <a:buFontTx/>
                        <a:buNone/>
                        <a:tabLst/>
                        <a:defRPr/>
                      </a:pPr>
                      <a:r>
                        <a:rPr lang="en-US" sz="1400" b="1" i="1" dirty="0" smtClean="0">
                          <a:latin typeface="Eurostile"/>
                          <a:cs typeface="Eurostile"/>
                        </a:rPr>
                        <a:t>For the following thresholds at the exterior doors, please select appropriate transition solutions according to each particular doorstep situation. Please ensure proper weatherproofing. The solution does not need to involve </a:t>
                      </a:r>
                      <a:r>
                        <a:rPr lang="en-US" sz="1400" b="1" i="1" dirty="0" err="1" smtClean="0">
                          <a:latin typeface="Eurostile"/>
                          <a:cs typeface="Eurostile"/>
                        </a:rPr>
                        <a:t>Kährs</a:t>
                      </a:r>
                      <a:r>
                        <a:rPr lang="en-US" sz="1400" b="1" i="1" dirty="0" smtClean="0">
                          <a:latin typeface="Eurostile"/>
                          <a:cs typeface="Eurostile"/>
                        </a:rPr>
                        <a:t> transition strip products necessarily. Please ensure any proposed solutions are</a:t>
                      </a:r>
                      <a:r>
                        <a:rPr lang="en-US" sz="1400" b="1" i="1" baseline="0" dirty="0" smtClean="0">
                          <a:latin typeface="Eurostile"/>
                          <a:cs typeface="Eurostile"/>
                        </a:rPr>
                        <a:t> </a:t>
                      </a:r>
                      <a:r>
                        <a:rPr lang="en-US" sz="1400" b="1" i="1" dirty="0" smtClean="0">
                          <a:latin typeface="Eurostile"/>
                          <a:cs typeface="Eurostile"/>
                        </a:rPr>
                        <a:t>coordinated and agreed upon prior</a:t>
                      </a:r>
                      <a:r>
                        <a:rPr lang="en-US" sz="1400" b="1" i="1" baseline="0" dirty="0" smtClean="0">
                          <a:latin typeface="Eurostile"/>
                          <a:cs typeface="Eurostile"/>
                        </a:rPr>
                        <a:t> to</a:t>
                      </a:r>
                      <a:r>
                        <a:rPr lang="en-US" sz="1400" b="1" i="1" dirty="0" smtClean="0">
                          <a:latin typeface="Eurostile"/>
                          <a:cs typeface="Eurostile"/>
                        </a:rPr>
                        <a:t> installation.</a:t>
                      </a:r>
                      <a:endParaRPr lang="en-US" sz="1400" b="1" i="1" dirty="0" smtClean="0">
                        <a:latin typeface="Eurostile"/>
                        <a:ea typeface="ＭＳ 明朝"/>
                        <a:cs typeface="Eurostile"/>
                      </a:endParaRPr>
                    </a:p>
                    <a:p>
                      <a:pPr algn="l">
                        <a:spcAft>
                          <a:spcPts val="0"/>
                        </a:spcAft>
                      </a:pP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38748">
                <a:tc>
                  <a:txBody>
                    <a:bodyPr/>
                    <a:lstStyle/>
                    <a:p>
                      <a:pPr algn="l">
                        <a:spcAft>
                          <a:spcPts val="0"/>
                        </a:spcAft>
                      </a:pPr>
                      <a:r>
                        <a:rPr lang="en-US" sz="1300" b="1" dirty="0" smtClean="0">
                          <a:effectLst/>
                          <a:latin typeface="Eurostile"/>
                          <a:ea typeface="ＭＳ 明朝"/>
                          <a:cs typeface="Eurostile"/>
                        </a:rPr>
                        <a:t>THRESHOLD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DOOR OPENING WIDTH (mm)</a:t>
                      </a:r>
                      <a:endParaRPr lang="en-US" sz="13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300" b="1" dirty="0" smtClean="0">
                          <a:effectLst/>
                          <a:latin typeface="Eurostile"/>
                          <a:ea typeface="ＭＳ 明朝"/>
                          <a:cs typeface="Eurostile"/>
                        </a:rPr>
                        <a:t>REFERENCE DRAWING</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97180">
                <a:tc>
                  <a:txBody>
                    <a:bodyPr/>
                    <a:lstStyle/>
                    <a:p>
                      <a:pPr algn="l">
                        <a:spcAft>
                          <a:spcPts val="0"/>
                        </a:spcAft>
                      </a:pPr>
                      <a:r>
                        <a:rPr lang="en-US" sz="1200" dirty="0" smtClean="0">
                          <a:effectLst/>
                          <a:latin typeface="Eurostile"/>
                          <a:ea typeface="ＭＳ 明朝"/>
                          <a:cs typeface="Eurostile"/>
                        </a:rPr>
                        <a:t>Main Entrance</a:t>
                      </a:r>
                      <a:r>
                        <a:rPr lang="en-US" sz="1200" baseline="0" dirty="0" smtClean="0">
                          <a:effectLst/>
                          <a:latin typeface="Eurostile"/>
                          <a:ea typeface="ＭＳ 明朝"/>
                          <a:cs typeface="Eurostile"/>
                        </a:rPr>
                        <a:t> into Hall</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dirty="0" smtClean="0">
                          <a:effectLst/>
                          <a:latin typeface="Eurostile"/>
                          <a:ea typeface="ＭＳ 明朝"/>
                          <a:cs typeface="Eurostile"/>
                        </a:rPr>
                        <a:t>850</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(D3) Flooring – Ground Floor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200" dirty="0" smtClean="0">
                          <a:effectLst/>
                          <a:latin typeface="Eurostile"/>
                          <a:ea typeface="ＭＳ 明朝"/>
                          <a:cs typeface="Eurostile"/>
                        </a:rPr>
                        <a:t>Door</a:t>
                      </a:r>
                      <a:r>
                        <a:rPr lang="en-US" sz="1200" baseline="0" dirty="0" smtClean="0">
                          <a:effectLst/>
                          <a:latin typeface="Eurostile"/>
                          <a:ea typeface="ＭＳ 明朝"/>
                          <a:cs typeface="Eurostile"/>
                        </a:rPr>
                        <a:t> between </a:t>
                      </a:r>
                      <a:r>
                        <a:rPr lang="en-US" sz="1200" dirty="0" smtClean="0">
                          <a:effectLst/>
                          <a:latin typeface="Eurostile"/>
                          <a:ea typeface="ＭＳ 明朝"/>
                          <a:cs typeface="Eurostile"/>
                        </a:rPr>
                        <a:t>Kitchen and Patio</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smtClean="0">
                          <a:effectLst/>
                          <a:latin typeface="Eurostile"/>
                          <a:ea typeface="ＭＳ 明朝"/>
                          <a:cs typeface="Eurostile"/>
                        </a:rPr>
                        <a:t>850</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dirty="0" smtClean="0">
                          <a:effectLst/>
                          <a:latin typeface="Eurostile"/>
                          <a:ea typeface="ＭＳ 明朝"/>
                          <a:cs typeface="Eurostile"/>
                        </a:rPr>
                        <a:t>(D3) Flooring – Ground Floor  </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a:txBody>
                    <a:bodyPr/>
                    <a:lstStyle/>
                    <a:p>
                      <a:pPr algn="l">
                        <a:spcAft>
                          <a:spcPts val="0"/>
                        </a:spcAft>
                      </a:pPr>
                      <a:r>
                        <a:rPr lang="en-US" sz="1200" dirty="0" smtClean="0">
                          <a:effectLst/>
                          <a:latin typeface="Eurostile"/>
                          <a:ea typeface="ＭＳ 明朝"/>
                          <a:cs typeface="Eurostile"/>
                        </a:rPr>
                        <a:t>Door between Master</a:t>
                      </a:r>
                      <a:r>
                        <a:rPr lang="en-US" sz="1200" baseline="0" dirty="0" smtClean="0">
                          <a:effectLst/>
                          <a:latin typeface="Eurostile"/>
                          <a:ea typeface="ＭＳ 明朝"/>
                          <a:cs typeface="Eurostile"/>
                        </a:rPr>
                        <a:t> Bedroom and Balcony</a:t>
                      </a:r>
                      <a:endParaRPr lang="en-US" sz="12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spcAft>
                          <a:spcPts val="0"/>
                        </a:spcAft>
                      </a:pPr>
                      <a:r>
                        <a:rPr lang="en-US" sz="1200" b="0" dirty="0" smtClean="0">
                          <a:effectLst/>
                          <a:latin typeface="Eurostile"/>
                          <a:ea typeface="ＭＳ 明朝"/>
                          <a:cs typeface="Eurostile"/>
                        </a:rPr>
                        <a:t>800</a:t>
                      </a:r>
                      <a:endParaRPr lang="en-US" sz="12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200" b="0" dirty="0" smtClean="0">
                          <a:effectLst/>
                          <a:latin typeface="Eurostile"/>
                          <a:ea typeface="ＭＳ 明朝"/>
                          <a:cs typeface="Eurostile"/>
                        </a:rPr>
                        <a:t>(D4)</a:t>
                      </a:r>
                      <a:r>
                        <a:rPr lang="en-US" sz="1200" b="0" baseline="0" dirty="0" smtClean="0">
                          <a:effectLst/>
                          <a:latin typeface="Eurostile"/>
                          <a:ea typeface="ＭＳ 明朝"/>
                          <a:cs typeface="Eurostile"/>
                        </a:rPr>
                        <a:t> </a:t>
                      </a:r>
                      <a:r>
                        <a:rPr lang="en-US" sz="1200" b="0" dirty="0" smtClean="0">
                          <a:effectLst/>
                          <a:latin typeface="Eurostile"/>
                          <a:ea typeface="ＭＳ 明朝"/>
                          <a:cs typeface="Eurostile"/>
                        </a:rPr>
                        <a:t>Flooring – First</a:t>
                      </a:r>
                      <a:r>
                        <a:rPr lang="en-US" sz="1200" b="0" baseline="0" dirty="0" smtClean="0">
                          <a:effectLst/>
                          <a:latin typeface="Eurostile"/>
                          <a:ea typeface="ＭＳ 明朝"/>
                          <a:cs typeface="Eurostile"/>
                        </a:rPr>
                        <a:t> Floor</a:t>
                      </a:r>
                      <a:endParaRPr lang="en-US" sz="12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7" name="TextBox 6"/>
          <p:cNvSpPr txBox="1"/>
          <p:nvPr/>
        </p:nvSpPr>
        <p:spPr>
          <a:xfrm>
            <a:off x="312664" y="5970234"/>
            <a:ext cx="11328371" cy="276999"/>
          </a:xfrm>
          <a:prstGeom prst="rect">
            <a:avLst/>
          </a:prstGeom>
          <a:noFill/>
        </p:spPr>
        <p:txBody>
          <a:bodyPr wrap="square" rtlCol="0">
            <a:spAutoFit/>
          </a:bodyPr>
          <a:lstStyle/>
          <a:p>
            <a:r>
              <a:rPr lang="en-US" sz="1200" dirty="0" smtClean="0">
                <a:latin typeface="Eurostile"/>
                <a:cs typeface="Eurostile"/>
              </a:rPr>
              <a:t>   </a:t>
            </a:r>
            <a:endParaRPr lang="en-US" sz="1200" dirty="0">
              <a:latin typeface="Eurostile"/>
              <a:cs typeface="Eurostile"/>
            </a:endParaRPr>
          </a:p>
        </p:txBody>
      </p:sp>
    </p:spTree>
    <p:extLst>
      <p:ext uri="{BB962C8B-B14F-4D97-AF65-F5344CB8AC3E}">
        <p14:creationId xmlns:p14="http://schemas.microsoft.com/office/powerpoint/2010/main" val="42784372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249824</TotalTime>
  <Words>2595</Words>
  <Application>Microsoft Macintosh PowerPoint</Application>
  <PresentationFormat>Ledger Paper (11x17 in)</PresentationFormat>
  <Paragraphs>469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Thompson</dc:creator>
  <cp:lastModifiedBy>Chad Thompson</cp:lastModifiedBy>
  <cp:revision>763</cp:revision>
  <cp:lastPrinted>2013-04-13T02:30:32Z</cp:lastPrinted>
  <dcterms:created xsi:type="dcterms:W3CDTF">2012-08-28T18:43:27Z</dcterms:created>
  <dcterms:modified xsi:type="dcterms:W3CDTF">2014-08-20T03:00:38Z</dcterms:modified>
</cp:coreProperties>
</file>